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5"/>
  </p:notesMasterIdLst>
  <p:sldIdLst>
    <p:sldId id="256" r:id="rId2"/>
    <p:sldId id="257" r:id="rId3"/>
    <p:sldId id="258" r:id="rId4"/>
    <p:sldId id="259" r:id="rId5"/>
    <p:sldId id="260" r:id="rId6"/>
    <p:sldId id="262" r:id="rId7"/>
    <p:sldId id="316" r:id="rId8"/>
    <p:sldId id="431" r:id="rId9"/>
    <p:sldId id="432" r:id="rId10"/>
    <p:sldId id="452" r:id="rId11"/>
    <p:sldId id="453" r:id="rId12"/>
    <p:sldId id="353" r:id="rId13"/>
    <p:sldId id="299" r:id="rId14"/>
    <p:sldId id="355" r:id="rId15"/>
    <p:sldId id="356" r:id="rId16"/>
    <p:sldId id="422" r:id="rId17"/>
    <p:sldId id="357" r:id="rId18"/>
    <p:sldId id="358" r:id="rId19"/>
    <p:sldId id="372" r:id="rId20"/>
    <p:sldId id="359" r:id="rId21"/>
    <p:sldId id="429" r:id="rId22"/>
    <p:sldId id="430" r:id="rId23"/>
    <p:sldId id="361" r:id="rId24"/>
    <p:sldId id="362" r:id="rId25"/>
    <p:sldId id="393" r:id="rId26"/>
    <p:sldId id="363" r:id="rId27"/>
    <p:sldId id="420" r:id="rId28"/>
    <p:sldId id="364" r:id="rId29"/>
    <p:sldId id="365" r:id="rId30"/>
    <p:sldId id="433" r:id="rId31"/>
    <p:sldId id="367" r:id="rId32"/>
    <p:sldId id="368" r:id="rId33"/>
    <p:sldId id="369" r:id="rId34"/>
    <p:sldId id="373" r:id="rId35"/>
    <p:sldId id="276" r:id="rId36"/>
    <p:sldId id="376" r:id="rId37"/>
    <p:sldId id="377" r:id="rId38"/>
    <p:sldId id="395" r:id="rId39"/>
    <p:sldId id="396" r:id="rId40"/>
    <p:sldId id="397" r:id="rId41"/>
    <p:sldId id="434" r:id="rId42"/>
    <p:sldId id="435" r:id="rId43"/>
    <p:sldId id="436" r:id="rId44"/>
    <p:sldId id="437" r:id="rId45"/>
    <p:sldId id="438" r:id="rId46"/>
    <p:sldId id="439" r:id="rId47"/>
    <p:sldId id="440" r:id="rId48"/>
    <p:sldId id="441" r:id="rId49"/>
    <p:sldId id="442" r:id="rId50"/>
    <p:sldId id="443" r:id="rId51"/>
    <p:sldId id="444" r:id="rId52"/>
    <p:sldId id="445" r:id="rId53"/>
    <p:sldId id="447" r:id="rId54"/>
    <p:sldId id="446" r:id="rId55"/>
    <p:sldId id="448" r:id="rId56"/>
    <p:sldId id="449" r:id="rId57"/>
    <p:sldId id="450" r:id="rId58"/>
    <p:sldId id="451" r:id="rId59"/>
    <p:sldId id="398" r:id="rId60"/>
    <p:sldId id="399" r:id="rId61"/>
    <p:sldId id="392" r:id="rId62"/>
    <p:sldId id="419" r:id="rId63"/>
    <p:sldId id="379" r:id="rId64"/>
  </p:sldIdLst>
  <p:sldSz cx="12192000" cy="68580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362AA6"/>
    <a:srgbClr val="000099"/>
    <a:srgbClr val="FFC7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89501" autoAdjust="0"/>
  </p:normalViewPr>
  <p:slideViewPr>
    <p:cSldViewPr snapToGrid="0">
      <p:cViewPr varScale="1">
        <p:scale>
          <a:sx n="115" d="100"/>
          <a:sy n="115" d="100"/>
        </p:scale>
        <p:origin x="39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21282222546170715"/>
          <c:y val="4.4444444444444446E-2"/>
        </c:manualLayout>
      </c:layout>
      <c:overlay val="0"/>
      <c:txPr>
        <a:bodyPr/>
        <a:lstStyle/>
        <a:p>
          <a:pPr>
            <a:defRPr sz="2400" b="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2.8322917556401716E-2"/>
          <c:y val="0.24328696412948381"/>
          <c:w val="0.93888888888888911"/>
          <c:h val="0.58795530766987492"/>
        </c:manualLayout>
      </c:layout>
      <c:lineChart>
        <c:grouping val="standard"/>
        <c:varyColors val="0"/>
        <c:ser>
          <c:idx val="0"/>
          <c:order val="0"/>
          <c:tx>
            <c:strRef>
              <c:f>Лист1!$A$4</c:f>
              <c:strCache>
                <c:ptCount val="1"/>
                <c:pt idx="0">
                  <c:v>Минимальный размер оплаты труда, руб.</c:v>
                </c:pt>
              </c:strCache>
            </c:strRef>
          </c:tx>
          <c:marker>
            <c:symbol val="diamond"/>
            <c:size val="11"/>
          </c:marker>
          <c:dLbls>
            <c:dLbl>
              <c:idx val="0"/>
              <c:layout>
                <c:manualLayout>
                  <c:x val="8.3333333333333367E-3"/>
                  <c:y val="-6.48148148148148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404-457C-8FAF-2392B09FE69F}"/>
                </c:ext>
              </c:extLst>
            </c:dLbl>
            <c:dLbl>
              <c:idx val="1"/>
              <c:layout>
                <c:manualLayout>
                  <c:x val="-3.888888888888889E-2"/>
                  <c:y val="-6.94444444444444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404-457C-8FAF-2392B09FE69F}"/>
                </c:ext>
              </c:extLst>
            </c:dLbl>
            <c:dLbl>
              <c:idx val="2"/>
              <c:layout>
                <c:manualLayout>
                  <c:x val="-2.9088196555287785E-2"/>
                  <c:y val="-7.31480752405949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404-457C-8FAF-2392B09FE69F}"/>
                </c:ext>
              </c:extLst>
            </c:dLbl>
            <c:dLbl>
              <c:idx val="3"/>
              <c:layout>
                <c:manualLayout>
                  <c:x val="-6.666666666666668E-2"/>
                  <c:y val="-4.62962962962963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404-457C-8FAF-2392B09FE6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Лист1!$B$3:$E$3</c:f>
              <c:strCache>
                <c:ptCount val="4"/>
                <c:pt idx="0">
                  <c:v>с 01.01.2019</c:v>
                </c:pt>
                <c:pt idx="1">
                  <c:v>с 01.01.2020</c:v>
                </c:pt>
                <c:pt idx="2">
                  <c:v>с 01.01.2021</c:v>
                </c:pt>
                <c:pt idx="3">
                  <c:v>с 01.01.2022</c:v>
                </c:pt>
              </c:strCache>
            </c:strRef>
          </c:cat>
          <c:val>
            <c:numRef>
              <c:f>Лист1!$B$4:$E$4</c:f>
              <c:numCache>
                <c:formatCode>General</c:formatCode>
                <c:ptCount val="4"/>
                <c:pt idx="0">
                  <c:v>11280</c:v>
                </c:pt>
                <c:pt idx="1">
                  <c:v>12130</c:v>
                </c:pt>
                <c:pt idx="2">
                  <c:v>12792</c:v>
                </c:pt>
                <c:pt idx="3">
                  <c:v>13617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4404-457C-8FAF-2392B09FE6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9143552"/>
        <c:axId val="89182208"/>
      </c:lineChart>
      <c:catAx>
        <c:axId val="891435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0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89182208"/>
        <c:crosses val="autoZero"/>
        <c:auto val="1"/>
        <c:lblAlgn val="ctr"/>
        <c:lblOffset val="100"/>
        <c:noMultiLvlLbl val="0"/>
      </c:catAx>
      <c:valAx>
        <c:axId val="8918220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8914355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8C3876-A774-4182-8D2F-80CECB3E58D0}" type="doc">
      <dgm:prSet loTypeId="urn:microsoft.com/office/officeart/2005/8/layout/hierarchy3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FC80CC7-BE2A-4314-8CD4-B76E80F099D6}">
      <dgm:prSet phldrT="[Текст]" custT="1"/>
      <dgm:spPr/>
      <dgm:t>
        <a:bodyPr/>
        <a:lstStyle/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Заработная плата (кроме Указных категорий)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B08884D9-BBF0-4166-BB31-F00FD22F2460}" type="parTrans" cxnId="{A304F9D1-3ABE-438E-8363-852ABFD6E35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7E9ACEF8-E312-4D56-AB1B-428BA432E958}" type="sibTrans" cxnId="{A304F9D1-3ABE-438E-8363-852ABFD6E35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8CC31B70-F9F7-4C57-862F-988A3BB46E87}">
      <dgm:prSet phldrT="[Текст]" custT="1"/>
      <dgm:spPr/>
      <dgm:t>
        <a:bodyPr/>
        <a:lstStyle/>
        <a:p>
          <a:r>
            <a:rPr lang="ru-RU" altLang="ru-RU" sz="1800" b="1" dirty="0" err="1" smtClean="0">
              <a:latin typeface="Times New Roman" pitchFamily="18" charset="0"/>
              <a:cs typeface="Times New Roman" pitchFamily="18" charset="0"/>
            </a:rPr>
            <a:t>досчет</a:t>
          </a:r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 +3,6% с 01.10.2021 года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394288F0-9375-4939-96E0-1EEF6B9D3DF2}" type="sibTrans" cxnId="{02EAF132-2B31-4B67-BC78-29481EEF7F61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402D2314-D3E3-4460-8490-FCB4C903F3AA}" type="parTrans" cxnId="{02EAF132-2B31-4B67-BC78-29481EEF7F61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53D11D58-CD52-4E38-8070-BD841DB5CEDC}" type="pres">
      <dgm:prSet presAssocID="{FB8C3876-A774-4182-8D2F-80CECB3E58D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C62ABE0-80B1-4CBA-A635-38030678A32D}" type="pres">
      <dgm:prSet presAssocID="{CFC80CC7-BE2A-4314-8CD4-B76E80F099D6}" presName="root" presStyleCnt="0"/>
      <dgm:spPr/>
      <dgm:t>
        <a:bodyPr/>
        <a:lstStyle/>
        <a:p>
          <a:endParaRPr lang="ru-RU"/>
        </a:p>
      </dgm:t>
    </dgm:pt>
    <dgm:pt modelId="{F39E1F59-56FC-442E-9454-9AC31A6FDF44}" type="pres">
      <dgm:prSet presAssocID="{CFC80CC7-BE2A-4314-8CD4-B76E80F099D6}" presName="rootComposite" presStyleCnt="0"/>
      <dgm:spPr/>
      <dgm:t>
        <a:bodyPr/>
        <a:lstStyle/>
        <a:p>
          <a:endParaRPr lang="ru-RU"/>
        </a:p>
      </dgm:t>
    </dgm:pt>
    <dgm:pt modelId="{53169961-F0B9-4BE0-8BDD-8983E36162FA}" type="pres">
      <dgm:prSet presAssocID="{CFC80CC7-BE2A-4314-8CD4-B76E80F099D6}" presName="rootText" presStyleLbl="node1" presStyleIdx="0" presStyleCnt="1" custScaleY="42664" custLinFactNeighborX="-4525" custLinFactNeighborY="5566"/>
      <dgm:spPr/>
      <dgm:t>
        <a:bodyPr/>
        <a:lstStyle/>
        <a:p>
          <a:endParaRPr lang="ru-RU"/>
        </a:p>
      </dgm:t>
    </dgm:pt>
    <dgm:pt modelId="{E5CDC46D-C3D3-450F-99A4-4C4757239626}" type="pres">
      <dgm:prSet presAssocID="{CFC80CC7-BE2A-4314-8CD4-B76E80F099D6}" presName="rootConnector" presStyleLbl="node1" presStyleIdx="0" presStyleCnt="1"/>
      <dgm:spPr/>
      <dgm:t>
        <a:bodyPr/>
        <a:lstStyle/>
        <a:p>
          <a:endParaRPr lang="ru-RU"/>
        </a:p>
      </dgm:t>
    </dgm:pt>
    <dgm:pt modelId="{AFE2C2D1-23B1-4AA4-B743-C7B83148170B}" type="pres">
      <dgm:prSet presAssocID="{CFC80CC7-BE2A-4314-8CD4-B76E80F099D6}" presName="childShape" presStyleCnt="0"/>
      <dgm:spPr/>
      <dgm:t>
        <a:bodyPr/>
        <a:lstStyle/>
        <a:p>
          <a:endParaRPr lang="ru-RU"/>
        </a:p>
      </dgm:t>
    </dgm:pt>
    <dgm:pt modelId="{3C421BD0-CFC4-429D-941A-4E09AC52BE4E}" type="pres">
      <dgm:prSet presAssocID="{402D2314-D3E3-4460-8490-FCB4C903F3AA}" presName="Name13" presStyleLbl="parChTrans1D2" presStyleIdx="0" presStyleCnt="1"/>
      <dgm:spPr/>
      <dgm:t>
        <a:bodyPr/>
        <a:lstStyle/>
        <a:p>
          <a:endParaRPr lang="ru-RU"/>
        </a:p>
      </dgm:t>
    </dgm:pt>
    <dgm:pt modelId="{469C5AFA-ADF6-45BE-B802-1253BA170E2A}" type="pres">
      <dgm:prSet presAssocID="{8CC31B70-F9F7-4C57-862F-988A3BB46E87}" presName="childText" presStyleLbl="bgAcc1" presStyleIdx="0" presStyleCnt="1" custScaleY="40377" custLinFactNeighborX="-5642" custLinFactNeighborY="-137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304F9D1-3ABE-438E-8363-852ABFD6E358}" srcId="{FB8C3876-A774-4182-8D2F-80CECB3E58D0}" destId="{CFC80CC7-BE2A-4314-8CD4-B76E80F099D6}" srcOrd="0" destOrd="0" parTransId="{B08884D9-BBF0-4166-BB31-F00FD22F2460}" sibTransId="{7E9ACEF8-E312-4D56-AB1B-428BA432E958}"/>
    <dgm:cxn modelId="{19FB265B-4849-4EDB-827D-0F48EC6A640A}" type="presOf" srcId="{FB8C3876-A774-4182-8D2F-80CECB3E58D0}" destId="{53D11D58-CD52-4E38-8070-BD841DB5CEDC}" srcOrd="0" destOrd="0" presId="urn:microsoft.com/office/officeart/2005/8/layout/hierarchy3"/>
    <dgm:cxn modelId="{02EAF132-2B31-4B67-BC78-29481EEF7F61}" srcId="{CFC80CC7-BE2A-4314-8CD4-B76E80F099D6}" destId="{8CC31B70-F9F7-4C57-862F-988A3BB46E87}" srcOrd="0" destOrd="0" parTransId="{402D2314-D3E3-4460-8490-FCB4C903F3AA}" sibTransId="{394288F0-9375-4939-96E0-1EEF6B9D3DF2}"/>
    <dgm:cxn modelId="{7C482060-C62E-4157-B167-FED32896D968}" type="presOf" srcId="{CFC80CC7-BE2A-4314-8CD4-B76E80F099D6}" destId="{E5CDC46D-C3D3-450F-99A4-4C4757239626}" srcOrd="1" destOrd="0" presId="urn:microsoft.com/office/officeart/2005/8/layout/hierarchy3"/>
    <dgm:cxn modelId="{3102D5C5-6977-406D-803D-6FAD21F8CA40}" type="presOf" srcId="{402D2314-D3E3-4460-8490-FCB4C903F3AA}" destId="{3C421BD0-CFC4-429D-941A-4E09AC52BE4E}" srcOrd="0" destOrd="0" presId="urn:microsoft.com/office/officeart/2005/8/layout/hierarchy3"/>
    <dgm:cxn modelId="{1D5C8F91-C5AB-4F8E-A947-027FEE1B84F7}" type="presOf" srcId="{CFC80CC7-BE2A-4314-8CD4-B76E80F099D6}" destId="{53169961-F0B9-4BE0-8BDD-8983E36162FA}" srcOrd="0" destOrd="0" presId="urn:microsoft.com/office/officeart/2005/8/layout/hierarchy3"/>
    <dgm:cxn modelId="{552405E6-3C4E-4D3C-8524-A94FBE305750}" type="presOf" srcId="{8CC31B70-F9F7-4C57-862F-988A3BB46E87}" destId="{469C5AFA-ADF6-45BE-B802-1253BA170E2A}" srcOrd="0" destOrd="0" presId="urn:microsoft.com/office/officeart/2005/8/layout/hierarchy3"/>
    <dgm:cxn modelId="{414E8DD6-8FF7-4304-9E64-E31C88EEEDFB}" type="presParOf" srcId="{53D11D58-CD52-4E38-8070-BD841DB5CEDC}" destId="{0C62ABE0-80B1-4CBA-A635-38030678A32D}" srcOrd="0" destOrd="0" presId="urn:microsoft.com/office/officeart/2005/8/layout/hierarchy3"/>
    <dgm:cxn modelId="{7C27CC43-8B2D-4200-9B48-EF344A8AE045}" type="presParOf" srcId="{0C62ABE0-80B1-4CBA-A635-38030678A32D}" destId="{F39E1F59-56FC-442E-9454-9AC31A6FDF44}" srcOrd="0" destOrd="0" presId="urn:microsoft.com/office/officeart/2005/8/layout/hierarchy3"/>
    <dgm:cxn modelId="{56A27AC3-F666-4D84-969A-F0E2F6113CF8}" type="presParOf" srcId="{F39E1F59-56FC-442E-9454-9AC31A6FDF44}" destId="{53169961-F0B9-4BE0-8BDD-8983E36162FA}" srcOrd="0" destOrd="0" presId="urn:microsoft.com/office/officeart/2005/8/layout/hierarchy3"/>
    <dgm:cxn modelId="{D69639E9-61CD-40C5-8A49-1BD170D6091D}" type="presParOf" srcId="{F39E1F59-56FC-442E-9454-9AC31A6FDF44}" destId="{E5CDC46D-C3D3-450F-99A4-4C4757239626}" srcOrd="1" destOrd="0" presId="urn:microsoft.com/office/officeart/2005/8/layout/hierarchy3"/>
    <dgm:cxn modelId="{B06166A8-5ABB-478C-B90D-9B64CF513C33}" type="presParOf" srcId="{0C62ABE0-80B1-4CBA-A635-38030678A32D}" destId="{AFE2C2D1-23B1-4AA4-B743-C7B83148170B}" srcOrd="1" destOrd="0" presId="urn:microsoft.com/office/officeart/2005/8/layout/hierarchy3"/>
    <dgm:cxn modelId="{6D19EE8C-7D61-4FBF-B899-B62864FF9EDD}" type="presParOf" srcId="{AFE2C2D1-23B1-4AA4-B743-C7B83148170B}" destId="{3C421BD0-CFC4-429D-941A-4E09AC52BE4E}" srcOrd="0" destOrd="0" presId="urn:microsoft.com/office/officeart/2005/8/layout/hierarchy3"/>
    <dgm:cxn modelId="{B4119253-C815-4A71-8D74-3D369C7E0B3F}" type="presParOf" srcId="{AFE2C2D1-23B1-4AA4-B743-C7B83148170B}" destId="{469C5AFA-ADF6-45BE-B802-1253BA170E2A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B8C3876-A774-4182-8D2F-80CECB3E58D0}" type="doc">
      <dgm:prSet loTypeId="urn:microsoft.com/office/officeart/2005/8/layout/hierarchy3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FC80CC7-BE2A-4314-8CD4-B76E80F099D6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Расходы на оплату коммунальных услуг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B08884D9-BBF0-4166-BB31-F00FD22F2460}" type="parTrans" cxnId="{A304F9D1-3ABE-438E-8363-852ABFD6E35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7E9ACEF8-E312-4D56-AB1B-428BA432E958}" type="sibTrans" cxnId="{A304F9D1-3ABE-438E-8363-852ABFD6E35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8CC31B70-F9F7-4C57-862F-988A3BB46E87}">
      <dgm:prSet phldrT="[Текст]" custT="1"/>
      <dgm:spPr/>
      <dgm:t>
        <a:bodyPr/>
        <a:lstStyle/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2023 и 2024 год в условиях 2022 года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402D2314-D3E3-4460-8490-FCB4C903F3AA}" type="parTrans" cxnId="{02EAF132-2B31-4B67-BC78-29481EEF7F61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394288F0-9375-4939-96E0-1EEF6B9D3DF2}" type="sibTrans" cxnId="{02EAF132-2B31-4B67-BC78-29481EEF7F61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4B45A948-DC5B-41BD-A0F2-C9661E0382DA}">
      <dgm:prSet phldrT="[Текст]" custT="1"/>
      <dgm:spPr/>
      <dgm:t>
        <a:bodyPr/>
        <a:lstStyle/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2022 год +2,6%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281775A7-C1D2-4F7E-9C4C-EA9E6372AE69}" type="parTrans" cxnId="{1E32976C-C5AA-4500-9B4A-5B5673E0986A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5DF28C6F-E94D-48E8-B301-9CF7311D6CC7}" type="sibTrans" cxnId="{1E32976C-C5AA-4500-9B4A-5B5673E0986A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53D11D58-CD52-4E38-8070-BD841DB5CEDC}" type="pres">
      <dgm:prSet presAssocID="{FB8C3876-A774-4182-8D2F-80CECB3E58D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C62ABE0-80B1-4CBA-A635-38030678A32D}" type="pres">
      <dgm:prSet presAssocID="{CFC80CC7-BE2A-4314-8CD4-B76E80F099D6}" presName="root" presStyleCnt="0"/>
      <dgm:spPr/>
      <dgm:t>
        <a:bodyPr/>
        <a:lstStyle/>
        <a:p>
          <a:endParaRPr lang="ru-RU"/>
        </a:p>
      </dgm:t>
    </dgm:pt>
    <dgm:pt modelId="{F39E1F59-56FC-442E-9454-9AC31A6FDF44}" type="pres">
      <dgm:prSet presAssocID="{CFC80CC7-BE2A-4314-8CD4-B76E80F099D6}" presName="rootComposite" presStyleCnt="0"/>
      <dgm:spPr/>
      <dgm:t>
        <a:bodyPr/>
        <a:lstStyle/>
        <a:p>
          <a:endParaRPr lang="ru-RU"/>
        </a:p>
      </dgm:t>
    </dgm:pt>
    <dgm:pt modelId="{53169961-F0B9-4BE0-8BDD-8983E36162FA}" type="pres">
      <dgm:prSet presAssocID="{CFC80CC7-BE2A-4314-8CD4-B76E80F099D6}" presName="rootText" presStyleLbl="node1" presStyleIdx="0" presStyleCnt="1" custScaleY="42664" custLinFactNeighborX="-4525" custLinFactNeighborY="5566"/>
      <dgm:spPr/>
      <dgm:t>
        <a:bodyPr/>
        <a:lstStyle/>
        <a:p>
          <a:endParaRPr lang="ru-RU"/>
        </a:p>
      </dgm:t>
    </dgm:pt>
    <dgm:pt modelId="{E5CDC46D-C3D3-450F-99A4-4C4757239626}" type="pres">
      <dgm:prSet presAssocID="{CFC80CC7-BE2A-4314-8CD4-B76E80F099D6}" presName="rootConnector" presStyleLbl="node1" presStyleIdx="0" presStyleCnt="1"/>
      <dgm:spPr/>
      <dgm:t>
        <a:bodyPr/>
        <a:lstStyle/>
        <a:p>
          <a:endParaRPr lang="ru-RU"/>
        </a:p>
      </dgm:t>
    </dgm:pt>
    <dgm:pt modelId="{AFE2C2D1-23B1-4AA4-B743-C7B83148170B}" type="pres">
      <dgm:prSet presAssocID="{CFC80CC7-BE2A-4314-8CD4-B76E80F099D6}" presName="childShape" presStyleCnt="0"/>
      <dgm:spPr/>
      <dgm:t>
        <a:bodyPr/>
        <a:lstStyle/>
        <a:p>
          <a:endParaRPr lang="ru-RU"/>
        </a:p>
      </dgm:t>
    </dgm:pt>
    <dgm:pt modelId="{3C421BD0-CFC4-429D-941A-4E09AC52BE4E}" type="pres">
      <dgm:prSet presAssocID="{402D2314-D3E3-4460-8490-FCB4C903F3AA}" presName="Name13" presStyleLbl="parChTrans1D2" presStyleIdx="0" presStyleCnt="2"/>
      <dgm:spPr/>
      <dgm:t>
        <a:bodyPr/>
        <a:lstStyle/>
        <a:p>
          <a:endParaRPr lang="ru-RU"/>
        </a:p>
      </dgm:t>
    </dgm:pt>
    <dgm:pt modelId="{469C5AFA-ADF6-45BE-B802-1253BA170E2A}" type="pres">
      <dgm:prSet presAssocID="{8CC31B70-F9F7-4C57-862F-988A3BB46E87}" presName="childText" presStyleLbl="bgAcc1" presStyleIdx="0" presStyleCnt="2" custScaleY="40377" custLinFactNeighborX="-4743" custLinFactNeighborY="186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4DC244-4E22-4E9E-ABE4-C17E22261703}" type="pres">
      <dgm:prSet presAssocID="{281775A7-C1D2-4F7E-9C4C-EA9E6372AE69}" presName="Name13" presStyleLbl="parChTrans1D2" presStyleIdx="1" presStyleCnt="2"/>
      <dgm:spPr/>
      <dgm:t>
        <a:bodyPr/>
        <a:lstStyle/>
        <a:p>
          <a:endParaRPr lang="ru-RU"/>
        </a:p>
      </dgm:t>
    </dgm:pt>
    <dgm:pt modelId="{C39C1E67-E716-4443-8B35-A89ABD3CE1B4}" type="pres">
      <dgm:prSet presAssocID="{4B45A948-DC5B-41BD-A0F2-C9661E0382DA}" presName="childText" presStyleLbl="bgAcc1" presStyleIdx="1" presStyleCnt="2" custScaleY="29967" custLinFactNeighborX="-10834" custLinFactNeighborY="-815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C461A6C-E921-4501-959A-C45D3C89C023}" type="presOf" srcId="{4B45A948-DC5B-41BD-A0F2-C9661E0382DA}" destId="{C39C1E67-E716-4443-8B35-A89ABD3CE1B4}" srcOrd="0" destOrd="0" presId="urn:microsoft.com/office/officeart/2005/8/layout/hierarchy3"/>
    <dgm:cxn modelId="{A6C8331B-C499-4BC3-ADD6-28A84B4DDD91}" type="presOf" srcId="{8CC31B70-F9F7-4C57-862F-988A3BB46E87}" destId="{469C5AFA-ADF6-45BE-B802-1253BA170E2A}" srcOrd="0" destOrd="0" presId="urn:microsoft.com/office/officeart/2005/8/layout/hierarchy3"/>
    <dgm:cxn modelId="{A304F9D1-3ABE-438E-8363-852ABFD6E358}" srcId="{FB8C3876-A774-4182-8D2F-80CECB3E58D0}" destId="{CFC80CC7-BE2A-4314-8CD4-B76E80F099D6}" srcOrd="0" destOrd="0" parTransId="{B08884D9-BBF0-4166-BB31-F00FD22F2460}" sibTransId="{7E9ACEF8-E312-4D56-AB1B-428BA432E958}"/>
    <dgm:cxn modelId="{02EAF132-2B31-4B67-BC78-29481EEF7F61}" srcId="{CFC80CC7-BE2A-4314-8CD4-B76E80F099D6}" destId="{8CC31B70-F9F7-4C57-862F-988A3BB46E87}" srcOrd="0" destOrd="0" parTransId="{402D2314-D3E3-4460-8490-FCB4C903F3AA}" sibTransId="{394288F0-9375-4939-96E0-1EEF6B9D3DF2}"/>
    <dgm:cxn modelId="{1E32976C-C5AA-4500-9B4A-5B5673E0986A}" srcId="{CFC80CC7-BE2A-4314-8CD4-B76E80F099D6}" destId="{4B45A948-DC5B-41BD-A0F2-C9661E0382DA}" srcOrd="1" destOrd="0" parTransId="{281775A7-C1D2-4F7E-9C4C-EA9E6372AE69}" sibTransId="{5DF28C6F-E94D-48E8-B301-9CF7311D6CC7}"/>
    <dgm:cxn modelId="{23A175FF-7DD8-4142-B426-234DA5F829FF}" type="presOf" srcId="{CFC80CC7-BE2A-4314-8CD4-B76E80F099D6}" destId="{53169961-F0B9-4BE0-8BDD-8983E36162FA}" srcOrd="0" destOrd="0" presId="urn:microsoft.com/office/officeart/2005/8/layout/hierarchy3"/>
    <dgm:cxn modelId="{62D09BF5-D400-4326-B0CA-B1AEBC77FA31}" type="presOf" srcId="{CFC80CC7-BE2A-4314-8CD4-B76E80F099D6}" destId="{E5CDC46D-C3D3-450F-99A4-4C4757239626}" srcOrd="1" destOrd="0" presId="urn:microsoft.com/office/officeart/2005/8/layout/hierarchy3"/>
    <dgm:cxn modelId="{2BA3F39E-D028-4F69-B6B2-99C273CCD526}" type="presOf" srcId="{402D2314-D3E3-4460-8490-FCB4C903F3AA}" destId="{3C421BD0-CFC4-429D-941A-4E09AC52BE4E}" srcOrd="0" destOrd="0" presId="urn:microsoft.com/office/officeart/2005/8/layout/hierarchy3"/>
    <dgm:cxn modelId="{9A0124E4-2C82-43FD-8348-A414E8EECE41}" type="presOf" srcId="{281775A7-C1D2-4F7E-9C4C-EA9E6372AE69}" destId="{FA4DC244-4E22-4E9E-ABE4-C17E22261703}" srcOrd="0" destOrd="0" presId="urn:microsoft.com/office/officeart/2005/8/layout/hierarchy3"/>
    <dgm:cxn modelId="{9DD5B2A5-5AFA-4901-8FB7-06AAA2C7B2B4}" type="presOf" srcId="{FB8C3876-A774-4182-8D2F-80CECB3E58D0}" destId="{53D11D58-CD52-4E38-8070-BD841DB5CEDC}" srcOrd="0" destOrd="0" presId="urn:microsoft.com/office/officeart/2005/8/layout/hierarchy3"/>
    <dgm:cxn modelId="{E8101571-190B-4805-B481-DBB45D14EE86}" type="presParOf" srcId="{53D11D58-CD52-4E38-8070-BD841DB5CEDC}" destId="{0C62ABE0-80B1-4CBA-A635-38030678A32D}" srcOrd="0" destOrd="0" presId="urn:microsoft.com/office/officeart/2005/8/layout/hierarchy3"/>
    <dgm:cxn modelId="{3E7CC5C3-AC42-461B-90D8-133C159838DE}" type="presParOf" srcId="{0C62ABE0-80B1-4CBA-A635-38030678A32D}" destId="{F39E1F59-56FC-442E-9454-9AC31A6FDF44}" srcOrd="0" destOrd="0" presId="urn:microsoft.com/office/officeart/2005/8/layout/hierarchy3"/>
    <dgm:cxn modelId="{4F43EB7B-33C0-4958-87FC-9EDFB34C941D}" type="presParOf" srcId="{F39E1F59-56FC-442E-9454-9AC31A6FDF44}" destId="{53169961-F0B9-4BE0-8BDD-8983E36162FA}" srcOrd="0" destOrd="0" presId="urn:microsoft.com/office/officeart/2005/8/layout/hierarchy3"/>
    <dgm:cxn modelId="{FA653BE5-D0E2-421B-8163-35EAEB97B1B3}" type="presParOf" srcId="{F39E1F59-56FC-442E-9454-9AC31A6FDF44}" destId="{E5CDC46D-C3D3-450F-99A4-4C4757239626}" srcOrd="1" destOrd="0" presId="urn:microsoft.com/office/officeart/2005/8/layout/hierarchy3"/>
    <dgm:cxn modelId="{22C8CD43-96F7-4944-950D-3706F306C642}" type="presParOf" srcId="{0C62ABE0-80B1-4CBA-A635-38030678A32D}" destId="{AFE2C2D1-23B1-4AA4-B743-C7B83148170B}" srcOrd="1" destOrd="0" presId="urn:microsoft.com/office/officeart/2005/8/layout/hierarchy3"/>
    <dgm:cxn modelId="{27D08BB0-01BC-4AFE-BABB-1C374CAB679E}" type="presParOf" srcId="{AFE2C2D1-23B1-4AA4-B743-C7B83148170B}" destId="{3C421BD0-CFC4-429D-941A-4E09AC52BE4E}" srcOrd="0" destOrd="0" presId="urn:microsoft.com/office/officeart/2005/8/layout/hierarchy3"/>
    <dgm:cxn modelId="{48800F6A-9009-41D0-B3F9-5585F4FBBE2B}" type="presParOf" srcId="{AFE2C2D1-23B1-4AA4-B743-C7B83148170B}" destId="{469C5AFA-ADF6-45BE-B802-1253BA170E2A}" srcOrd="1" destOrd="0" presId="urn:microsoft.com/office/officeart/2005/8/layout/hierarchy3"/>
    <dgm:cxn modelId="{D3A262DE-4F7F-4D0D-BB07-03F0FE95A46B}" type="presParOf" srcId="{AFE2C2D1-23B1-4AA4-B743-C7B83148170B}" destId="{FA4DC244-4E22-4E9E-ABE4-C17E22261703}" srcOrd="2" destOrd="0" presId="urn:microsoft.com/office/officeart/2005/8/layout/hierarchy3"/>
    <dgm:cxn modelId="{7AEDC330-7370-4078-956F-F5C4BF782EC6}" type="presParOf" srcId="{AFE2C2D1-23B1-4AA4-B743-C7B83148170B}" destId="{C39C1E67-E716-4443-8B35-A89ABD3CE1B4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B8C3876-A774-4182-8D2F-80CECB3E58D0}" type="doc">
      <dgm:prSet loTypeId="urn:microsoft.com/office/officeart/2005/8/layout/hierarchy3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FC80CC7-BE2A-4314-8CD4-B76E80F099D6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Питание детей в дошкольных организациях и льготных категорий в школах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B08884D9-BBF0-4166-BB31-F00FD22F2460}" type="parTrans" cxnId="{A304F9D1-3ABE-438E-8363-852ABFD6E35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7E9ACEF8-E312-4D56-AB1B-428BA432E958}" type="sibTrans" cxnId="{A304F9D1-3ABE-438E-8363-852ABFD6E35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8CC31B70-F9F7-4C57-862F-988A3BB46E87}">
      <dgm:prSet phldrT="[Текст]" custT="1"/>
      <dgm:spPr/>
      <dgm:t>
        <a:bodyPr/>
        <a:lstStyle/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2022 год - +4% </a:t>
          </a:r>
        </a:p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2023 год - +4% </a:t>
          </a:r>
        </a:p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2024 год - +4%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394288F0-9375-4939-96E0-1EEF6B9D3DF2}" type="sibTrans" cxnId="{02EAF132-2B31-4B67-BC78-29481EEF7F61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402D2314-D3E3-4460-8490-FCB4C903F3AA}" type="parTrans" cxnId="{02EAF132-2B31-4B67-BC78-29481EEF7F61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53D11D58-CD52-4E38-8070-BD841DB5CEDC}" type="pres">
      <dgm:prSet presAssocID="{FB8C3876-A774-4182-8D2F-80CECB3E58D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C62ABE0-80B1-4CBA-A635-38030678A32D}" type="pres">
      <dgm:prSet presAssocID="{CFC80CC7-BE2A-4314-8CD4-B76E80F099D6}" presName="root" presStyleCnt="0"/>
      <dgm:spPr/>
      <dgm:t>
        <a:bodyPr/>
        <a:lstStyle/>
        <a:p>
          <a:endParaRPr lang="ru-RU"/>
        </a:p>
      </dgm:t>
    </dgm:pt>
    <dgm:pt modelId="{F39E1F59-56FC-442E-9454-9AC31A6FDF44}" type="pres">
      <dgm:prSet presAssocID="{CFC80CC7-BE2A-4314-8CD4-B76E80F099D6}" presName="rootComposite" presStyleCnt="0"/>
      <dgm:spPr/>
      <dgm:t>
        <a:bodyPr/>
        <a:lstStyle/>
        <a:p>
          <a:endParaRPr lang="ru-RU"/>
        </a:p>
      </dgm:t>
    </dgm:pt>
    <dgm:pt modelId="{53169961-F0B9-4BE0-8BDD-8983E36162FA}" type="pres">
      <dgm:prSet presAssocID="{CFC80CC7-BE2A-4314-8CD4-B76E80F099D6}" presName="rootText" presStyleLbl="node1" presStyleIdx="0" presStyleCnt="1" custScaleY="42664" custLinFactNeighborX="-4525" custLinFactNeighborY="5566"/>
      <dgm:spPr/>
      <dgm:t>
        <a:bodyPr/>
        <a:lstStyle/>
        <a:p>
          <a:endParaRPr lang="ru-RU"/>
        </a:p>
      </dgm:t>
    </dgm:pt>
    <dgm:pt modelId="{E5CDC46D-C3D3-450F-99A4-4C4757239626}" type="pres">
      <dgm:prSet presAssocID="{CFC80CC7-BE2A-4314-8CD4-B76E80F099D6}" presName="rootConnector" presStyleLbl="node1" presStyleIdx="0" presStyleCnt="1"/>
      <dgm:spPr/>
      <dgm:t>
        <a:bodyPr/>
        <a:lstStyle/>
        <a:p>
          <a:endParaRPr lang="ru-RU"/>
        </a:p>
      </dgm:t>
    </dgm:pt>
    <dgm:pt modelId="{AFE2C2D1-23B1-4AA4-B743-C7B83148170B}" type="pres">
      <dgm:prSet presAssocID="{CFC80CC7-BE2A-4314-8CD4-B76E80F099D6}" presName="childShape" presStyleCnt="0"/>
      <dgm:spPr/>
      <dgm:t>
        <a:bodyPr/>
        <a:lstStyle/>
        <a:p>
          <a:endParaRPr lang="ru-RU"/>
        </a:p>
      </dgm:t>
    </dgm:pt>
    <dgm:pt modelId="{3C421BD0-CFC4-429D-941A-4E09AC52BE4E}" type="pres">
      <dgm:prSet presAssocID="{402D2314-D3E3-4460-8490-FCB4C903F3AA}" presName="Name13" presStyleLbl="parChTrans1D2" presStyleIdx="0" presStyleCnt="1"/>
      <dgm:spPr/>
      <dgm:t>
        <a:bodyPr/>
        <a:lstStyle/>
        <a:p>
          <a:endParaRPr lang="ru-RU"/>
        </a:p>
      </dgm:t>
    </dgm:pt>
    <dgm:pt modelId="{469C5AFA-ADF6-45BE-B802-1253BA170E2A}" type="pres">
      <dgm:prSet presAssocID="{8CC31B70-F9F7-4C57-862F-988A3BB46E87}" presName="childText" presStyleLbl="bgAcc1" presStyleIdx="0" presStyleCnt="1" custScaleX="97104" custScaleY="58254" custLinFactNeighborX="-10329" custLinFactNeighborY="-143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79415E6-F89B-41BE-89C9-6CA158464438}" type="presOf" srcId="{FB8C3876-A774-4182-8D2F-80CECB3E58D0}" destId="{53D11D58-CD52-4E38-8070-BD841DB5CEDC}" srcOrd="0" destOrd="0" presId="urn:microsoft.com/office/officeart/2005/8/layout/hierarchy3"/>
    <dgm:cxn modelId="{A304F9D1-3ABE-438E-8363-852ABFD6E358}" srcId="{FB8C3876-A774-4182-8D2F-80CECB3E58D0}" destId="{CFC80CC7-BE2A-4314-8CD4-B76E80F099D6}" srcOrd="0" destOrd="0" parTransId="{B08884D9-BBF0-4166-BB31-F00FD22F2460}" sibTransId="{7E9ACEF8-E312-4D56-AB1B-428BA432E958}"/>
    <dgm:cxn modelId="{02EAF132-2B31-4B67-BC78-29481EEF7F61}" srcId="{CFC80CC7-BE2A-4314-8CD4-B76E80F099D6}" destId="{8CC31B70-F9F7-4C57-862F-988A3BB46E87}" srcOrd="0" destOrd="0" parTransId="{402D2314-D3E3-4460-8490-FCB4C903F3AA}" sibTransId="{394288F0-9375-4939-96E0-1EEF6B9D3DF2}"/>
    <dgm:cxn modelId="{B9152DF7-BE31-4A9B-BC44-853B88254A59}" type="presOf" srcId="{402D2314-D3E3-4460-8490-FCB4C903F3AA}" destId="{3C421BD0-CFC4-429D-941A-4E09AC52BE4E}" srcOrd="0" destOrd="0" presId="urn:microsoft.com/office/officeart/2005/8/layout/hierarchy3"/>
    <dgm:cxn modelId="{54DD2B83-39B6-41CC-AFF4-7639CD00BE77}" type="presOf" srcId="{8CC31B70-F9F7-4C57-862F-988A3BB46E87}" destId="{469C5AFA-ADF6-45BE-B802-1253BA170E2A}" srcOrd="0" destOrd="0" presId="urn:microsoft.com/office/officeart/2005/8/layout/hierarchy3"/>
    <dgm:cxn modelId="{FCF07628-5B8A-41AB-B591-B180886F03BB}" type="presOf" srcId="{CFC80CC7-BE2A-4314-8CD4-B76E80F099D6}" destId="{53169961-F0B9-4BE0-8BDD-8983E36162FA}" srcOrd="0" destOrd="0" presId="urn:microsoft.com/office/officeart/2005/8/layout/hierarchy3"/>
    <dgm:cxn modelId="{8777096A-3B13-48BA-930B-F5DEAE9F0B0E}" type="presOf" srcId="{CFC80CC7-BE2A-4314-8CD4-B76E80F099D6}" destId="{E5CDC46D-C3D3-450F-99A4-4C4757239626}" srcOrd="1" destOrd="0" presId="urn:microsoft.com/office/officeart/2005/8/layout/hierarchy3"/>
    <dgm:cxn modelId="{9450BAA5-801F-491E-8DC9-6A5D11918A9A}" type="presParOf" srcId="{53D11D58-CD52-4E38-8070-BD841DB5CEDC}" destId="{0C62ABE0-80B1-4CBA-A635-38030678A32D}" srcOrd="0" destOrd="0" presId="urn:microsoft.com/office/officeart/2005/8/layout/hierarchy3"/>
    <dgm:cxn modelId="{EDD06854-D5B6-4A4D-A410-CC99D4F0020A}" type="presParOf" srcId="{0C62ABE0-80B1-4CBA-A635-38030678A32D}" destId="{F39E1F59-56FC-442E-9454-9AC31A6FDF44}" srcOrd="0" destOrd="0" presId="urn:microsoft.com/office/officeart/2005/8/layout/hierarchy3"/>
    <dgm:cxn modelId="{15CBBD18-55C6-4CE4-9C50-267E7F7CE760}" type="presParOf" srcId="{F39E1F59-56FC-442E-9454-9AC31A6FDF44}" destId="{53169961-F0B9-4BE0-8BDD-8983E36162FA}" srcOrd="0" destOrd="0" presId="urn:microsoft.com/office/officeart/2005/8/layout/hierarchy3"/>
    <dgm:cxn modelId="{3B710426-A3C3-4023-8E7E-956F707E95B6}" type="presParOf" srcId="{F39E1F59-56FC-442E-9454-9AC31A6FDF44}" destId="{E5CDC46D-C3D3-450F-99A4-4C4757239626}" srcOrd="1" destOrd="0" presId="urn:microsoft.com/office/officeart/2005/8/layout/hierarchy3"/>
    <dgm:cxn modelId="{F9902329-BDE7-4695-91A0-7FBC8C0FF881}" type="presParOf" srcId="{0C62ABE0-80B1-4CBA-A635-38030678A32D}" destId="{AFE2C2D1-23B1-4AA4-B743-C7B83148170B}" srcOrd="1" destOrd="0" presId="urn:microsoft.com/office/officeart/2005/8/layout/hierarchy3"/>
    <dgm:cxn modelId="{D2E77277-CF2C-4825-86B7-03E70974D648}" type="presParOf" srcId="{AFE2C2D1-23B1-4AA4-B743-C7B83148170B}" destId="{3C421BD0-CFC4-429D-941A-4E09AC52BE4E}" srcOrd="0" destOrd="0" presId="urn:microsoft.com/office/officeart/2005/8/layout/hierarchy3"/>
    <dgm:cxn modelId="{277BE229-6C18-4A52-95F3-3D60DBCFDFF8}" type="presParOf" srcId="{AFE2C2D1-23B1-4AA4-B743-C7B83148170B}" destId="{469C5AFA-ADF6-45BE-B802-1253BA170E2A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B8C3876-A774-4182-8D2F-80CECB3E58D0}" type="doc">
      <dgm:prSet loTypeId="urn:microsoft.com/office/officeart/2005/8/layout/hierarchy3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FC80CC7-BE2A-4314-8CD4-B76E80F099D6}">
      <dgm:prSet phldrT="[Текст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Меры социальной поддержки работников, проживающих в сельской местности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B08884D9-BBF0-4166-BB31-F00FD22F2460}" type="parTrans" cxnId="{A304F9D1-3ABE-438E-8363-852ABFD6E35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7E9ACEF8-E312-4D56-AB1B-428BA432E958}" type="sibTrans" cxnId="{A304F9D1-3ABE-438E-8363-852ABFD6E35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8CC31B70-F9F7-4C57-862F-988A3BB46E87}">
      <dgm:prSet phldrT="[Текст]" custT="1"/>
      <dgm:spPr/>
      <dgm:t>
        <a:bodyPr/>
        <a:lstStyle/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2022 год - +4% </a:t>
          </a:r>
        </a:p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2023 год - +4% </a:t>
          </a:r>
        </a:p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2024 год - +4%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394288F0-9375-4939-96E0-1EEF6B9D3DF2}" type="sibTrans" cxnId="{02EAF132-2B31-4B67-BC78-29481EEF7F61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402D2314-D3E3-4460-8490-FCB4C903F3AA}" type="parTrans" cxnId="{02EAF132-2B31-4B67-BC78-29481EEF7F61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53D11D58-CD52-4E38-8070-BD841DB5CEDC}" type="pres">
      <dgm:prSet presAssocID="{FB8C3876-A774-4182-8D2F-80CECB3E58D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C62ABE0-80B1-4CBA-A635-38030678A32D}" type="pres">
      <dgm:prSet presAssocID="{CFC80CC7-BE2A-4314-8CD4-B76E80F099D6}" presName="root" presStyleCnt="0"/>
      <dgm:spPr/>
      <dgm:t>
        <a:bodyPr/>
        <a:lstStyle/>
        <a:p>
          <a:endParaRPr lang="ru-RU"/>
        </a:p>
      </dgm:t>
    </dgm:pt>
    <dgm:pt modelId="{F39E1F59-56FC-442E-9454-9AC31A6FDF44}" type="pres">
      <dgm:prSet presAssocID="{CFC80CC7-BE2A-4314-8CD4-B76E80F099D6}" presName="rootComposite" presStyleCnt="0"/>
      <dgm:spPr/>
      <dgm:t>
        <a:bodyPr/>
        <a:lstStyle/>
        <a:p>
          <a:endParaRPr lang="ru-RU"/>
        </a:p>
      </dgm:t>
    </dgm:pt>
    <dgm:pt modelId="{53169961-F0B9-4BE0-8BDD-8983E36162FA}" type="pres">
      <dgm:prSet presAssocID="{CFC80CC7-BE2A-4314-8CD4-B76E80F099D6}" presName="rootText" presStyleLbl="node1" presStyleIdx="0" presStyleCnt="1" custScaleY="42664" custLinFactNeighborX="-4525" custLinFactNeighborY="5566"/>
      <dgm:spPr/>
      <dgm:t>
        <a:bodyPr/>
        <a:lstStyle/>
        <a:p>
          <a:endParaRPr lang="ru-RU"/>
        </a:p>
      </dgm:t>
    </dgm:pt>
    <dgm:pt modelId="{E5CDC46D-C3D3-450F-99A4-4C4757239626}" type="pres">
      <dgm:prSet presAssocID="{CFC80CC7-BE2A-4314-8CD4-B76E80F099D6}" presName="rootConnector" presStyleLbl="node1" presStyleIdx="0" presStyleCnt="1"/>
      <dgm:spPr/>
      <dgm:t>
        <a:bodyPr/>
        <a:lstStyle/>
        <a:p>
          <a:endParaRPr lang="ru-RU"/>
        </a:p>
      </dgm:t>
    </dgm:pt>
    <dgm:pt modelId="{AFE2C2D1-23B1-4AA4-B743-C7B83148170B}" type="pres">
      <dgm:prSet presAssocID="{CFC80CC7-BE2A-4314-8CD4-B76E80F099D6}" presName="childShape" presStyleCnt="0"/>
      <dgm:spPr/>
      <dgm:t>
        <a:bodyPr/>
        <a:lstStyle/>
        <a:p>
          <a:endParaRPr lang="ru-RU"/>
        </a:p>
      </dgm:t>
    </dgm:pt>
    <dgm:pt modelId="{3C421BD0-CFC4-429D-941A-4E09AC52BE4E}" type="pres">
      <dgm:prSet presAssocID="{402D2314-D3E3-4460-8490-FCB4C903F3AA}" presName="Name13" presStyleLbl="parChTrans1D2" presStyleIdx="0" presStyleCnt="1"/>
      <dgm:spPr/>
      <dgm:t>
        <a:bodyPr/>
        <a:lstStyle/>
        <a:p>
          <a:endParaRPr lang="ru-RU"/>
        </a:p>
      </dgm:t>
    </dgm:pt>
    <dgm:pt modelId="{469C5AFA-ADF6-45BE-B802-1253BA170E2A}" type="pres">
      <dgm:prSet presAssocID="{8CC31B70-F9F7-4C57-862F-988A3BB46E87}" presName="childText" presStyleLbl="bgAcc1" presStyleIdx="0" presStyleCnt="1" custScaleX="97104" custScaleY="58254" custLinFactNeighborX="-10329" custLinFactNeighborY="-143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07023AB-670B-4FE1-A1C6-E009B47EF7A9}" type="presOf" srcId="{CFC80CC7-BE2A-4314-8CD4-B76E80F099D6}" destId="{E5CDC46D-C3D3-450F-99A4-4C4757239626}" srcOrd="1" destOrd="0" presId="urn:microsoft.com/office/officeart/2005/8/layout/hierarchy3"/>
    <dgm:cxn modelId="{A304F9D1-3ABE-438E-8363-852ABFD6E358}" srcId="{FB8C3876-A774-4182-8D2F-80CECB3E58D0}" destId="{CFC80CC7-BE2A-4314-8CD4-B76E80F099D6}" srcOrd="0" destOrd="0" parTransId="{B08884D9-BBF0-4166-BB31-F00FD22F2460}" sibTransId="{7E9ACEF8-E312-4D56-AB1B-428BA432E958}"/>
    <dgm:cxn modelId="{02EAF132-2B31-4B67-BC78-29481EEF7F61}" srcId="{CFC80CC7-BE2A-4314-8CD4-B76E80F099D6}" destId="{8CC31B70-F9F7-4C57-862F-988A3BB46E87}" srcOrd="0" destOrd="0" parTransId="{402D2314-D3E3-4460-8490-FCB4C903F3AA}" sibTransId="{394288F0-9375-4939-96E0-1EEF6B9D3DF2}"/>
    <dgm:cxn modelId="{0044142C-EA44-476B-ADEC-34695ACEA4EB}" type="presOf" srcId="{402D2314-D3E3-4460-8490-FCB4C903F3AA}" destId="{3C421BD0-CFC4-429D-941A-4E09AC52BE4E}" srcOrd="0" destOrd="0" presId="urn:microsoft.com/office/officeart/2005/8/layout/hierarchy3"/>
    <dgm:cxn modelId="{E6D2C907-3DF7-463A-96FD-CAC13B6D3581}" type="presOf" srcId="{FB8C3876-A774-4182-8D2F-80CECB3E58D0}" destId="{53D11D58-CD52-4E38-8070-BD841DB5CEDC}" srcOrd="0" destOrd="0" presId="urn:microsoft.com/office/officeart/2005/8/layout/hierarchy3"/>
    <dgm:cxn modelId="{7370DD79-9BA9-452D-B796-F0BE3A8310C3}" type="presOf" srcId="{8CC31B70-F9F7-4C57-862F-988A3BB46E87}" destId="{469C5AFA-ADF6-45BE-B802-1253BA170E2A}" srcOrd="0" destOrd="0" presId="urn:microsoft.com/office/officeart/2005/8/layout/hierarchy3"/>
    <dgm:cxn modelId="{C0ED79B8-9C4D-4A71-9570-6026074CDEA5}" type="presOf" srcId="{CFC80CC7-BE2A-4314-8CD4-B76E80F099D6}" destId="{53169961-F0B9-4BE0-8BDD-8983E36162FA}" srcOrd="0" destOrd="0" presId="urn:microsoft.com/office/officeart/2005/8/layout/hierarchy3"/>
    <dgm:cxn modelId="{81D22A9C-3053-488C-B38C-7451DBC00948}" type="presParOf" srcId="{53D11D58-CD52-4E38-8070-BD841DB5CEDC}" destId="{0C62ABE0-80B1-4CBA-A635-38030678A32D}" srcOrd="0" destOrd="0" presId="urn:microsoft.com/office/officeart/2005/8/layout/hierarchy3"/>
    <dgm:cxn modelId="{5536BC3B-33B5-4A53-B017-6A1A4361AF1C}" type="presParOf" srcId="{0C62ABE0-80B1-4CBA-A635-38030678A32D}" destId="{F39E1F59-56FC-442E-9454-9AC31A6FDF44}" srcOrd="0" destOrd="0" presId="urn:microsoft.com/office/officeart/2005/8/layout/hierarchy3"/>
    <dgm:cxn modelId="{241DF9AB-9DF0-4967-A688-609FE335E427}" type="presParOf" srcId="{F39E1F59-56FC-442E-9454-9AC31A6FDF44}" destId="{53169961-F0B9-4BE0-8BDD-8983E36162FA}" srcOrd="0" destOrd="0" presId="urn:microsoft.com/office/officeart/2005/8/layout/hierarchy3"/>
    <dgm:cxn modelId="{4842283D-45BE-4EFE-AF1D-04A6F404C16A}" type="presParOf" srcId="{F39E1F59-56FC-442E-9454-9AC31A6FDF44}" destId="{E5CDC46D-C3D3-450F-99A4-4C4757239626}" srcOrd="1" destOrd="0" presId="urn:microsoft.com/office/officeart/2005/8/layout/hierarchy3"/>
    <dgm:cxn modelId="{D233B60A-A3D5-47C1-A5F5-F78FECA915EE}" type="presParOf" srcId="{0C62ABE0-80B1-4CBA-A635-38030678A32D}" destId="{AFE2C2D1-23B1-4AA4-B743-C7B83148170B}" srcOrd="1" destOrd="0" presId="urn:microsoft.com/office/officeart/2005/8/layout/hierarchy3"/>
    <dgm:cxn modelId="{C400272B-FA19-42E4-BC79-0F980DDE1133}" type="presParOf" srcId="{AFE2C2D1-23B1-4AA4-B743-C7B83148170B}" destId="{3C421BD0-CFC4-429D-941A-4E09AC52BE4E}" srcOrd="0" destOrd="0" presId="urn:microsoft.com/office/officeart/2005/8/layout/hierarchy3"/>
    <dgm:cxn modelId="{A8F37B5B-A36A-4E14-83E0-969BB18941F5}" type="presParOf" srcId="{AFE2C2D1-23B1-4AA4-B743-C7B83148170B}" destId="{469C5AFA-ADF6-45BE-B802-1253BA170E2A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B8C3876-A774-4182-8D2F-80CECB3E58D0}" type="doc">
      <dgm:prSet loTypeId="urn:microsoft.com/office/officeart/2005/8/layout/hierarchy3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FC80CC7-BE2A-4314-8CD4-B76E80F099D6}">
      <dgm:prSet phldrT="[Текст]" custT="1"/>
      <dgm:spPr>
        <a:solidFill>
          <a:srgbClr val="FF0066"/>
        </a:solidFill>
      </dgm:spPr>
      <dgm:t>
        <a:bodyPr/>
        <a:lstStyle/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Меры социальной поддержки жителей за счет бюджета края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B08884D9-BBF0-4166-BB31-F00FD22F2460}" type="parTrans" cxnId="{A304F9D1-3ABE-438E-8363-852ABFD6E35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7E9ACEF8-E312-4D56-AB1B-428BA432E958}" type="sibTrans" cxnId="{A304F9D1-3ABE-438E-8363-852ABFD6E35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8CC31B70-F9F7-4C57-862F-988A3BB46E87}">
      <dgm:prSet phldrT="[Текст]" custT="1"/>
      <dgm:spPr/>
      <dgm:t>
        <a:bodyPr/>
        <a:lstStyle/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2022 год - +4% </a:t>
          </a:r>
        </a:p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2023 год - +4% </a:t>
          </a:r>
        </a:p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2024 год - +4%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394288F0-9375-4939-96E0-1EEF6B9D3DF2}" type="sibTrans" cxnId="{02EAF132-2B31-4B67-BC78-29481EEF7F61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402D2314-D3E3-4460-8490-FCB4C903F3AA}" type="parTrans" cxnId="{02EAF132-2B31-4B67-BC78-29481EEF7F61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53D11D58-CD52-4E38-8070-BD841DB5CEDC}" type="pres">
      <dgm:prSet presAssocID="{FB8C3876-A774-4182-8D2F-80CECB3E58D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C62ABE0-80B1-4CBA-A635-38030678A32D}" type="pres">
      <dgm:prSet presAssocID="{CFC80CC7-BE2A-4314-8CD4-B76E80F099D6}" presName="root" presStyleCnt="0"/>
      <dgm:spPr/>
      <dgm:t>
        <a:bodyPr/>
        <a:lstStyle/>
        <a:p>
          <a:endParaRPr lang="ru-RU"/>
        </a:p>
      </dgm:t>
    </dgm:pt>
    <dgm:pt modelId="{F39E1F59-56FC-442E-9454-9AC31A6FDF44}" type="pres">
      <dgm:prSet presAssocID="{CFC80CC7-BE2A-4314-8CD4-B76E80F099D6}" presName="rootComposite" presStyleCnt="0"/>
      <dgm:spPr/>
      <dgm:t>
        <a:bodyPr/>
        <a:lstStyle/>
        <a:p>
          <a:endParaRPr lang="ru-RU"/>
        </a:p>
      </dgm:t>
    </dgm:pt>
    <dgm:pt modelId="{53169961-F0B9-4BE0-8BDD-8983E36162FA}" type="pres">
      <dgm:prSet presAssocID="{CFC80CC7-BE2A-4314-8CD4-B76E80F099D6}" presName="rootText" presStyleLbl="node1" presStyleIdx="0" presStyleCnt="1" custScaleY="42664" custLinFactNeighborX="-4525" custLinFactNeighborY="5566"/>
      <dgm:spPr/>
      <dgm:t>
        <a:bodyPr/>
        <a:lstStyle/>
        <a:p>
          <a:endParaRPr lang="ru-RU"/>
        </a:p>
      </dgm:t>
    </dgm:pt>
    <dgm:pt modelId="{E5CDC46D-C3D3-450F-99A4-4C4757239626}" type="pres">
      <dgm:prSet presAssocID="{CFC80CC7-BE2A-4314-8CD4-B76E80F099D6}" presName="rootConnector" presStyleLbl="node1" presStyleIdx="0" presStyleCnt="1"/>
      <dgm:spPr/>
      <dgm:t>
        <a:bodyPr/>
        <a:lstStyle/>
        <a:p>
          <a:endParaRPr lang="ru-RU"/>
        </a:p>
      </dgm:t>
    </dgm:pt>
    <dgm:pt modelId="{AFE2C2D1-23B1-4AA4-B743-C7B83148170B}" type="pres">
      <dgm:prSet presAssocID="{CFC80CC7-BE2A-4314-8CD4-B76E80F099D6}" presName="childShape" presStyleCnt="0"/>
      <dgm:spPr/>
      <dgm:t>
        <a:bodyPr/>
        <a:lstStyle/>
        <a:p>
          <a:endParaRPr lang="ru-RU"/>
        </a:p>
      </dgm:t>
    </dgm:pt>
    <dgm:pt modelId="{3C421BD0-CFC4-429D-941A-4E09AC52BE4E}" type="pres">
      <dgm:prSet presAssocID="{402D2314-D3E3-4460-8490-FCB4C903F3AA}" presName="Name13" presStyleLbl="parChTrans1D2" presStyleIdx="0" presStyleCnt="1"/>
      <dgm:spPr/>
      <dgm:t>
        <a:bodyPr/>
        <a:lstStyle/>
        <a:p>
          <a:endParaRPr lang="ru-RU"/>
        </a:p>
      </dgm:t>
    </dgm:pt>
    <dgm:pt modelId="{469C5AFA-ADF6-45BE-B802-1253BA170E2A}" type="pres">
      <dgm:prSet presAssocID="{8CC31B70-F9F7-4C57-862F-988A3BB46E87}" presName="childText" presStyleLbl="bgAcc1" presStyleIdx="0" presStyleCnt="1" custScaleX="97104" custScaleY="58254" custLinFactNeighborX="-10329" custLinFactNeighborY="-143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91A8DD8-AD81-4EB3-967C-CD5A81C53EE4}" type="presOf" srcId="{402D2314-D3E3-4460-8490-FCB4C903F3AA}" destId="{3C421BD0-CFC4-429D-941A-4E09AC52BE4E}" srcOrd="0" destOrd="0" presId="urn:microsoft.com/office/officeart/2005/8/layout/hierarchy3"/>
    <dgm:cxn modelId="{07E31B98-AA05-42A4-9132-999808003A2E}" type="presOf" srcId="{FB8C3876-A774-4182-8D2F-80CECB3E58D0}" destId="{53D11D58-CD52-4E38-8070-BD841DB5CEDC}" srcOrd="0" destOrd="0" presId="urn:microsoft.com/office/officeart/2005/8/layout/hierarchy3"/>
    <dgm:cxn modelId="{A304F9D1-3ABE-438E-8363-852ABFD6E358}" srcId="{FB8C3876-A774-4182-8D2F-80CECB3E58D0}" destId="{CFC80CC7-BE2A-4314-8CD4-B76E80F099D6}" srcOrd="0" destOrd="0" parTransId="{B08884D9-BBF0-4166-BB31-F00FD22F2460}" sibTransId="{7E9ACEF8-E312-4D56-AB1B-428BA432E958}"/>
    <dgm:cxn modelId="{02EAF132-2B31-4B67-BC78-29481EEF7F61}" srcId="{CFC80CC7-BE2A-4314-8CD4-B76E80F099D6}" destId="{8CC31B70-F9F7-4C57-862F-988A3BB46E87}" srcOrd="0" destOrd="0" parTransId="{402D2314-D3E3-4460-8490-FCB4C903F3AA}" sibTransId="{394288F0-9375-4939-96E0-1EEF6B9D3DF2}"/>
    <dgm:cxn modelId="{35B00BF4-5F07-4AF6-A31E-E25AF1C593FD}" type="presOf" srcId="{8CC31B70-F9F7-4C57-862F-988A3BB46E87}" destId="{469C5AFA-ADF6-45BE-B802-1253BA170E2A}" srcOrd="0" destOrd="0" presId="urn:microsoft.com/office/officeart/2005/8/layout/hierarchy3"/>
    <dgm:cxn modelId="{8EC15147-7D94-418E-BFDC-222161AF308C}" type="presOf" srcId="{CFC80CC7-BE2A-4314-8CD4-B76E80F099D6}" destId="{E5CDC46D-C3D3-450F-99A4-4C4757239626}" srcOrd="1" destOrd="0" presId="urn:microsoft.com/office/officeart/2005/8/layout/hierarchy3"/>
    <dgm:cxn modelId="{1C8C9FF0-7783-408F-9373-F88C26CBB143}" type="presOf" srcId="{CFC80CC7-BE2A-4314-8CD4-B76E80F099D6}" destId="{53169961-F0B9-4BE0-8BDD-8983E36162FA}" srcOrd="0" destOrd="0" presId="urn:microsoft.com/office/officeart/2005/8/layout/hierarchy3"/>
    <dgm:cxn modelId="{D99A3084-2A8B-4EF6-B54B-57C6C406F1BE}" type="presParOf" srcId="{53D11D58-CD52-4E38-8070-BD841DB5CEDC}" destId="{0C62ABE0-80B1-4CBA-A635-38030678A32D}" srcOrd="0" destOrd="0" presId="urn:microsoft.com/office/officeart/2005/8/layout/hierarchy3"/>
    <dgm:cxn modelId="{B7761BB2-0CBF-4FC9-804F-C3B7FF935CF2}" type="presParOf" srcId="{0C62ABE0-80B1-4CBA-A635-38030678A32D}" destId="{F39E1F59-56FC-442E-9454-9AC31A6FDF44}" srcOrd="0" destOrd="0" presId="urn:microsoft.com/office/officeart/2005/8/layout/hierarchy3"/>
    <dgm:cxn modelId="{27645638-FC38-4557-BA1F-3C2E05F44E8B}" type="presParOf" srcId="{F39E1F59-56FC-442E-9454-9AC31A6FDF44}" destId="{53169961-F0B9-4BE0-8BDD-8983E36162FA}" srcOrd="0" destOrd="0" presId="urn:microsoft.com/office/officeart/2005/8/layout/hierarchy3"/>
    <dgm:cxn modelId="{A96A7595-B17B-433D-8304-5135D76C3FE6}" type="presParOf" srcId="{F39E1F59-56FC-442E-9454-9AC31A6FDF44}" destId="{E5CDC46D-C3D3-450F-99A4-4C4757239626}" srcOrd="1" destOrd="0" presId="urn:microsoft.com/office/officeart/2005/8/layout/hierarchy3"/>
    <dgm:cxn modelId="{C26309C3-17E0-4141-9780-F6EF8BDF424B}" type="presParOf" srcId="{0C62ABE0-80B1-4CBA-A635-38030678A32D}" destId="{AFE2C2D1-23B1-4AA4-B743-C7B83148170B}" srcOrd="1" destOrd="0" presId="urn:microsoft.com/office/officeart/2005/8/layout/hierarchy3"/>
    <dgm:cxn modelId="{9F73CD8C-3091-4DBA-806F-1C942739C0AE}" type="presParOf" srcId="{AFE2C2D1-23B1-4AA4-B743-C7B83148170B}" destId="{3C421BD0-CFC4-429D-941A-4E09AC52BE4E}" srcOrd="0" destOrd="0" presId="urn:microsoft.com/office/officeart/2005/8/layout/hierarchy3"/>
    <dgm:cxn modelId="{6DF8B4FB-7EE0-462E-9BEF-A201488357B2}" type="presParOf" srcId="{AFE2C2D1-23B1-4AA4-B743-C7B83148170B}" destId="{469C5AFA-ADF6-45BE-B802-1253BA170E2A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646C399-8955-4324-968E-40BED6941021}" type="doc">
      <dgm:prSet loTypeId="urn:microsoft.com/office/officeart/2005/8/layout/venn2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C44EFEB-1102-4ED3-877A-4F45B2B7D819}">
      <dgm:prSet phldrT="[Текст]" custT="1"/>
      <dgm:spPr>
        <a:solidFill>
          <a:srgbClr val="0070C0">
            <a:alpha val="73000"/>
          </a:srgbClr>
        </a:solidFill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«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Демогра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-</a:t>
          </a:r>
        </a:p>
        <a:p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фия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»  </a:t>
          </a:r>
        </a:p>
        <a:p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7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8,9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B309E558-6496-4387-B760-D67B0276FB2C}" type="parTrans" cxnId="{3978D745-3FF1-4B84-A835-B72E96E956E2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A69B644A-A248-4DFD-B91D-A28633749D4B}" type="sibTrans" cxnId="{3978D745-3FF1-4B84-A835-B72E96E956E2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CE4A5801-E234-474A-8081-80BE9FB11A0F}">
      <dgm:prSet phldrT="[Текст]" custT="1"/>
      <dgm:spPr>
        <a:solidFill>
          <a:srgbClr val="FFFF00"/>
        </a:solidFill>
      </dgm:spPr>
      <dgm:t>
        <a:bodyPr/>
        <a:lstStyle/>
        <a:p>
          <a:endParaRPr lang="ru-RU" sz="1600" dirty="0" smtClean="0">
            <a:latin typeface="Times New Roman" pitchFamily="18" charset="0"/>
            <a:cs typeface="Times New Roman" pitchFamily="18" charset="0"/>
          </a:endParaRPr>
        </a:p>
        <a:p>
          <a:endParaRPr lang="ru-RU" sz="1600" dirty="0" smtClean="0">
            <a:latin typeface="Times New Roman" pitchFamily="18" charset="0"/>
            <a:cs typeface="Times New Roman" pitchFamily="18" charset="0"/>
          </a:endParaRPr>
        </a:p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«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Образова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-</a:t>
          </a:r>
        </a:p>
        <a:p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ние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» </a:t>
          </a:r>
        </a:p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12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,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6</a:t>
          </a:r>
        </a:p>
      </dgm:t>
    </dgm:pt>
    <dgm:pt modelId="{90CCB50E-DB03-4AA4-AF43-F81F78CF7272}" type="parTrans" cxnId="{397DDABB-26D5-4302-B4FD-F716D9764A19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6C79FD24-67DD-43A5-880F-241E6507B2CA}" type="sibTrans" cxnId="{397DDABB-26D5-4302-B4FD-F716D9764A19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56E28494-3629-44FC-AFB1-55307245311F}">
      <dgm:prSet phldrT="[Текст]" custT="1"/>
      <dgm:spPr>
        <a:solidFill>
          <a:schemeClr val="accent1"/>
        </a:solidFill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«Культу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-</a:t>
          </a:r>
        </a:p>
        <a:p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ра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» </a:t>
          </a:r>
        </a:p>
        <a:p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4,8</a:t>
          </a:r>
          <a:endParaRPr lang="ru-RU" sz="1600" dirty="0" smtClean="0">
            <a:latin typeface="Times New Roman" pitchFamily="18" charset="0"/>
            <a:cs typeface="Times New Roman" pitchFamily="18" charset="0"/>
          </a:endParaRPr>
        </a:p>
      </dgm:t>
    </dgm:pt>
    <dgm:pt modelId="{C7418D2E-2057-4DBE-B6E6-17CCE4C950E9}" type="parTrans" cxnId="{A0AD49DC-5EB8-449D-8BE4-727333B4D8D7}">
      <dgm:prSet/>
      <dgm:spPr/>
      <dgm:t>
        <a:bodyPr/>
        <a:lstStyle/>
        <a:p>
          <a:endParaRPr lang="ru-RU" sz="1600"/>
        </a:p>
      </dgm:t>
    </dgm:pt>
    <dgm:pt modelId="{189E25AF-445E-489A-89ED-4B833538D01E}" type="sibTrans" cxnId="{A0AD49DC-5EB8-449D-8BE4-727333B4D8D7}">
      <dgm:prSet/>
      <dgm:spPr/>
      <dgm:t>
        <a:bodyPr/>
        <a:lstStyle/>
        <a:p>
          <a:endParaRPr lang="ru-RU" sz="1600"/>
        </a:p>
      </dgm:t>
    </dgm:pt>
    <dgm:pt modelId="{833529A7-C2EF-4FA1-8DD8-A725E650D129}" type="pres">
      <dgm:prSet presAssocID="{A646C399-8955-4324-968E-40BED6941021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EAFFCA8-864F-4C18-AB74-C2421475706C}" type="pres">
      <dgm:prSet presAssocID="{A646C399-8955-4324-968E-40BED6941021}" presName="comp1" presStyleCnt="0"/>
      <dgm:spPr/>
    </dgm:pt>
    <dgm:pt modelId="{BE0A974C-1577-46C8-A44B-1835834041A1}" type="pres">
      <dgm:prSet presAssocID="{A646C399-8955-4324-968E-40BED6941021}" presName="circle1" presStyleLbl="node1" presStyleIdx="0" presStyleCnt="3" custScaleY="104000" custLinFactNeighborX="-2000"/>
      <dgm:spPr/>
      <dgm:t>
        <a:bodyPr/>
        <a:lstStyle/>
        <a:p>
          <a:endParaRPr lang="ru-RU"/>
        </a:p>
      </dgm:t>
    </dgm:pt>
    <dgm:pt modelId="{C72B61D0-2FB1-45B8-9B77-FDC442A2444C}" type="pres">
      <dgm:prSet presAssocID="{A646C399-8955-4324-968E-40BED6941021}" presName="c1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B5341E-2F3E-4E50-91CC-3F431C079481}" type="pres">
      <dgm:prSet presAssocID="{A646C399-8955-4324-968E-40BED6941021}" presName="comp2" presStyleCnt="0"/>
      <dgm:spPr/>
    </dgm:pt>
    <dgm:pt modelId="{76978DEC-F093-4BE6-AF32-303290C04054}" type="pres">
      <dgm:prSet presAssocID="{A646C399-8955-4324-968E-40BED6941021}" presName="circle2" presStyleLbl="node1" presStyleIdx="1" presStyleCnt="3"/>
      <dgm:spPr/>
      <dgm:t>
        <a:bodyPr/>
        <a:lstStyle/>
        <a:p>
          <a:endParaRPr lang="ru-RU"/>
        </a:p>
      </dgm:t>
    </dgm:pt>
    <dgm:pt modelId="{D5D4DDB8-451B-4E6C-96EB-232EDBF0A9CB}" type="pres">
      <dgm:prSet presAssocID="{A646C399-8955-4324-968E-40BED6941021}" presName="c2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BED4F7-1089-4417-B67D-49C170FEABC4}" type="pres">
      <dgm:prSet presAssocID="{A646C399-8955-4324-968E-40BED6941021}" presName="comp3" presStyleCnt="0"/>
      <dgm:spPr/>
    </dgm:pt>
    <dgm:pt modelId="{7D20FBA1-8711-4ACF-83FA-752F8464142A}" type="pres">
      <dgm:prSet presAssocID="{A646C399-8955-4324-968E-40BED6941021}" presName="circle3" presStyleLbl="node1" presStyleIdx="2" presStyleCnt="3" custScaleX="80000" custScaleY="76000" custLinFactNeighborX="0" custLinFactNeighborY="12000"/>
      <dgm:spPr/>
      <dgm:t>
        <a:bodyPr/>
        <a:lstStyle/>
        <a:p>
          <a:endParaRPr lang="ru-RU"/>
        </a:p>
      </dgm:t>
    </dgm:pt>
    <dgm:pt modelId="{BB885B3C-51C8-4AFC-B25F-CFED26329ABE}" type="pres">
      <dgm:prSet presAssocID="{A646C399-8955-4324-968E-40BED6941021}" presName="c3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3026B64-E888-46E6-AC89-F6E98AE05433}" type="presOf" srcId="{CC44EFEB-1102-4ED3-877A-4F45B2B7D819}" destId="{BE0A974C-1577-46C8-A44B-1835834041A1}" srcOrd="0" destOrd="0" presId="urn:microsoft.com/office/officeart/2005/8/layout/venn2"/>
    <dgm:cxn modelId="{A0AD49DC-5EB8-449D-8BE4-727333B4D8D7}" srcId="{A646C399-8955-4324-968E-40BED6941021}" destId="{56E28494-3629-44FC-AFB1-55307245311F}" srcOrd="2" destOrd="0" parTransId="{C7418D2E-2057-4DBE-B6E6-17CCE4C950E9}" sibTransId="{189E25AF-445E-489A-89ED-4B833538D01E}"/>
    <dgm:cxn modelId="{4E979FD8-C5C4-4387-9C2B-AF876E091C96}" type="presOf" srcId="{56E28494-3629-44FC-AFB1-55307245311F}" destId="{BB885B3C-51C8-4AFC-B25F-CFED26329ABE}" srcOrd="1" destOrd="0" presId="urn:microsoft.com/office/officeart/2005/8/layout/venn2"/>
    <dgm:cxn modelId="{FDBAF131-E96C-4B09-894D-6FF1C90ABE93}" type="presOf" srcId="{56E28494-3629-44FC-AFB1-55307245311F}" destId="{7D20FBA1-8711-4ACF-83FA-752F8464142A}" srcOrd="0" destOrd="0" presId="urn:microsoft.com/office/officeart/2005/8/layout/venn2"/>
    <dgm:cxn modelId="{D9417222-D60D-4EC8-A6A9-7AAE107A7FFE}" type="presOf" srcId="{CE4A5801-E234-474A-8081-80BE9FB11A0F}" destId="{76978DEC-F093-4BE6-AF32-303290C04054}" srcOrd="0" destOrd="0" presId="urn:microsoft.com/office/officeart/2005/8/layout/venn2"/>
    <dgm:cxn modelId="{3978D745-3FF1-4B84-A835-B72E96E956E2}" srcId="{A646C399-8955-4324-968E-40BED6941021}" destId="{CC44EFEB-1102-4ED3-877A-4F45B2B7D819}" srcOrd="0" destOrd="0" parTransId="{B309E558-6496-4387-B760-D67B0276FB2C}" sibTransId="{A69B644A-A248-4DFD-B91D-A28633749D4B}"/>
    <dgm:cxn modelId="{C5556573-5AA3-4E64-87ED-A6A107E9A807}" type="presOf" srcId="{CC44EFEB-1102-4ED3-877A-4F45B2B7D819}" destId="{C72B61D0-2FB1-45B8-9B77-FDC442A2444C}" srcOrd="1" destOrd="0" presId="urn:microsoft.com/office/officeart/2005/8/layout/venn2"/>
    <dgm:cxn modelId="{397DDABB-26D5-4302-B4FD-F716D9764A19}" srcId="{A646C399-8955-4324-968E-40BED6941021}" destId="{CE4A5801-E234-474A-8081-80BE9FB11A0F}" srcOrd="1" destOrd="0" parTransId="{90CCB50E-DB03-4AA4-AF43-F81F78CF7272}" sibTransId="{6C79FD24-67DD-43A5-880F-241E6507B2CA}"/>
    <dgm:cxn modelId="{89554E76-23C5-4768-B9D3-9DFC619EACF9}" type="presOf" srcId="{CE4A5801-E234-474A-8081-80BE9FB11A0F}" destId="{D5D4DDB8-451B-4E6C-96EB-232EDBF0A9CB}" srcOrd="1" destOrd="0" presId="urn:microsoft.com/office/officeart/2005/8/layout/venn2"/>
    <dgm:cxn modelId="{0A1673D0-75D1-4E28-B05C-2447AB6680E3}" type="presOf" srcId="{A646C399-8955-4324-968E-40BED6941021}" destId="{833529A7-C2EF-4FA1-8DD8-A725E650D129}" srcOrd="0" destOrd="0" presId="urn:microsoft.com/office/officeart/2005/8/layout/venn2"/>
    <dgm:cxn modelId="{5950ED35-3E96-411A-A3A4-2B2021E349D3}" type="presParOf" srcId="{833529A7-C2EF-4FA1-8DD8-A725E650D129}" destId="{4EAFFCA8-864F-4C18-AB74-C2421475706C}" srcOrd="0" destOrd="0" presId="urn:microsoft.com/office/officeart/2005/8/layout/venn2"/>
    <dgm:cxn modelId="{B0AC9F3A-0FF3-4DBD-9137-84F678B10E43}" type="presParOf" srcId="{4EAFFCA8-864F-4C18-AB74-C2421475706C}" destId="{BE0A974C-1577-46C8-A44B-1835834041A1}" srcOrd="0" destOrd="0" presId="urn:microsoft.com/office/officeart/2005/8/layout/venn2"/>
    <dgm:cxn modelId="{BC03F8DC-C904-4036-9B45-0F7B4EA95AFE}" type="presParOf" srcId="{4EAFFCA8-864F-4C18-AB74-C2421475706C}" destId="{C72B61D0-2FB1-45B8-9B77-FDC442A2444C}" srcOrd="1" destOrd="0" presId="urn:microsoft.com/office/officeart/2005/8/layout/venn2"/>
    <dgm:cxn modelId="{1935C220-0046-4CD8-AA1B-CB9CC21555AA}" type="presParOf" srcId="{833529A7-C2EF-4FA1-8DD8-A725E650D129}" destId="{57B5341E-2F3E-4E50-91CC-3F431C079481}" srcOrd="1" destOrd="0" presId="urn:microsoft.com/office/officeart/2005/8/layout/venn2"/>
    <dgm:cxn modelId="{DD3FFE62-CB75-4F50-A5F7-BB3E24B0469A}" type="presParOf" srcId="{57B5341E-2F3E-4E50-91CC-3F431C079481}" destId="{76978DEC-F093-4BE6-AF32-303290C04054}" srcOrd="0" destOrd="0" presId="urn:microsoft.com/office/officeart/2005/8/layout/venn2"/>
    <dgm:cxn modelId="{0B0B21EE-9B54-484D-AAA7-AD55BB8B38BC}" type="presParOf" srcId="{57B5341E-2F3E-4E50-91CC-3F431C079481}" destId="{D5D4DDB8-451B-4E6C-96EB-232EDBF0A9CB}" srcOrd="1" destOrd="0" presId="urn:microsoft.com/office/officeart/2005/8/layout/venn2"/>
    <dgm:cxn modelId="{F979F759-5E16-42C1-8CAA-59C74E5881DA}" type="presParOf" srcId="{833529A7-C2EF-4FA1-8DD8-A725E650D129}" destId="{B2BED4F7-1089-4417-B67D-49C170FEABC4}" srcOrd="2" destOrd="0" presId="urn:microsoft.com/office/officeart/2005/8/layout/venn2"/>
    <dgm:cxn modelId="{A7F3752F-E370-43B5-9B0C-1D70CC40177C}" type="presParOf" srcId="{B2BED4F7-1089-4417-B67D-49C170FEABC4}" destId="{7D20FBA1-8711-4ACF-83FA-752F8464142A}" srcOrd="0" destOrd="0" presId="urn:microsoft.com/office/officeart/2005/8/layout/venn2"/>
    <dgm:cxn modelId="{15B245A1-559B-4C1A-9863-945F62825093}" type="presParOf" srcId="{B2BED4F7-1089-4417-B67D-49C170FEABC4}" destId="{BB885B3C-51C8-4AFC-B25F-CFED26329ABE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646C399-8955-4324-968E-40BED6941021}" type="doc">
      <dgm:prSet loTypeId="urn:microsoft.com/office/officeart/2005/8/layout/venn2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B3A2425-0035-4D40-988C-867EAB55D249}">
      <dgm:prSet phldrT="[Текст]" custT="1"/>
      <dgm:spPr>
        <a:solidFill>
          <a:schemeClr val="accent1"/>
        </a:solidFill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«Культура» </a:t>
          </a:r>
          <a:endParaRPr lang="en-US" sz="1600" dirty="0" smtClean="0">
            <a:latin typeface="Times New Roman" pitchFamily="18" charset="0"/>
            <a:cs typeface="Times New Roman" pitchFamily="18" charset="0"/>
          </a:endParaRPr>
        </a:p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6,7</a:t>
          </a:r>
        </a:p>
      </dgm:t>
    </dgm:pt>
    <dgm:pt modelId="{79D0EC41-9A31-4CFE-9826-4F4927E7E6AE}" type="sibTrans" cxnId="{B722376F-0FAF-45AC-9BDD-F477C8DD2C13}">
      <dgm:prSet/>
      <dgm:spPr/>
      <dgm:t>
        <a:bodyPr/>
        <a:lstStyle/>
        <a:p>
          <a:endParaRPr lang="ru-RU"/>
        </a:p>
      </dgm:t>
    </dgm:pt>
    <dgm:pt modelId="{B30A2939-B810-47FA-B90B-59B1F552ACC6}" type="parTrans" cxnId="{B722376F-0FAF-45AC-9BDD-F477C8DD2C13}">
      <dgm:prSet/>
      <dgm:spPr/>
      <dgm:t>
        <a:bodyPr/>
        <a:lstStyle/>
        <a:p>
          <a:endParaRPr lang="ru-RU"/>
        </a:p>
      </dgm:t>
    </dgm:pt>
    <dgm:pt modelId="{43F47035-7810-40E7-B80F-E0C4A740C6AA}">
      <dgm:prSet phldrT="[Текст]" custT="1"/>
      <dgm:spPr>
        <a:solidFill>
          <a:schemeClr val="accent1"/>
        </a:solidFill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«Демография» </a:t>
          </a:r>
        </a:p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97,5</a:t>
          </a:r>
        </a:p>
      </dgm:t>
    </dgm:pt>
    <dgm:pt modelId="{FA4A7E3F-80A1-44D4-A576-2E6044C79E31}" type="sibTrans" cxnId="{F51383A9-45C3-4322-9B70-A0986F8970F7}">
      <dgm:prSet/>
      <dgm:spPr/>
      <dgm:t>
        <a:bodyPr/>
        <a:lstStyle/>
        <a:p>
          <a:endParaRPr lang="ru-RU"/>
        </a:p>
      </dgm:t>
    </dgm:pt>
    <dgm:pt modelId="{7DC788DF-2224-4FE1-86EB-2939657F290A}" type="parTrans" cxnId="{F51383A9-45C3-4322-9B70-A0986F8970F7}">
      <dgm:prSet/>
      <dgm:spPr/>
      <dgm:t>
        <a:bodyPr/>
        <a:lstStyle/>
        <a:p>
          <a:endParaRPr lang="ru-RU"/>
        </a:p>
      </dgm:t>
    </dgm:pt>
    <dgm:pt modelId="{DECE8347-1F5E-4B00-9C24-60E96A06A9ED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«Образование» 13,9</a:t>
          </a:r>
        </a:p>
      </dgm:t>
    </dgm:pt>
    <dgm:pt modelId="{B3288E1C-A089-4212-9D73-844A1C3C75E3}" type="parTrans" cxnId="{6BD897BE-B32F-428E-B8D7-2ABB91794DE0}">
      <dgm:prSet/>
      <dgm:spPr/>
      <dgm:t>
        <a:bodyPr/>
        <a:lstStyle/>
        <a:p>
          <a:endParaRPr lang="ru-RU"/>
        </a:p>
      </dgm:t>
    </dgm:pt>
    <dgm:pt modelId="{0A6D8BEC-F5C8-46EE-9760-E5FF4432CD41}" type="sibTrans" cxnId="{6BD897BE-B32F-428E-B8D7-2ABB91794DE0}">
      <dgm:prSet/>
      <dgm:spPr/>
      <dgm:t>
        <a:bodyPr/>
        <a:lstStyle/>
        <a:p>
          <a:endParaRPr lang="ru-RU"/>
        </a:p>
      </dgm:t>
    </dgm:pt>
    <dgm:pt modelId="{62645195-C9D0-40D5-8A44-E46D02D40F77}">
      <dgm:prSet phldrT="[Текст]"/>
      <dgm:spPr>
        <a:solidFill>
          <a:srgbClr val="FFFF00"/>
        </a:solidFill>
      </dgm:spPr>
      <dgm:t>
        <a:bodyPr/>
        <a:lstStyle/>
        <a:p>
          <a:endParaRPr lang="ru-RU" dirty="0" smtClean="0">
            <a:latin typeface="Times New Roman" pitchFamily="18" charset="0"/>
            <a:cs typeface="Times New Roman" pitchFamily="18" charset="0"/>
          </a:endParaRPr>
        </a:p>
        <a:p>
          <a:endParaRPr lang="ru-RU" dirty="0" smtClean="0">
            <a:latin typeface="Times New Roman" pitchFamily="18" charset="0"/>
            <a:cs typeface="Times New Roman" pitchFamily="18" charset="0"/>
          </a:endParaRPr>
        </a:p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«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Образова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-</a:t>
          </a:r>
        </a:p>
        <a:p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ние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» </a:t>
          </a:r>
        </a:p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12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,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6</a:t>
          </a:r>
        </a:p>
      </dgm:t>
    </dgm:pt>
    <dgm:pt modelId="{92F25ADF-B022-4A33-AAE3-A685C4B69070}" type="parTrans" cxnId="{2670DB62-D4EF-42CB-A650-D13828089ABF}">
      <dgm:prSet/>
      <dgm:spPr/>
      <dgm:t>
        <a:bodyPr/>
        <a:lstStyle/>
        <a:p>
          <a:endParaRPr lang="ru-RU"/>
        </a:p>
      </dgm:t>
    </dgm:pt>
    <dgm:pt modelId="{96BC8729-E92C-48AF-8B8B-9A917BC66F70}" type="sibTrans" cxnId="{2670DB62-D4EF-42CB-A650-D13828089ABF}">
      <dgm:prSet/>
      <dgm:spPr/>
      <dgm:t>
        <a:bodyPr/>
        <a:lstStyle/>
        <a:p>
          <a:endParaRPr lang="ru-RU"/>
        </a:p>
      </dgm:t>
    </dgm:pt>
    <dgm:pt modelId="{833529A7-C2EF-4FA1-8DD8-A725E650D129}" type="pres">
      <dgm:prSet presAssocID="{A646C399-8955-4324-968E-40BED6941021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EAFFCA8-864F-4C18-AB74-C2421475706C}" type="pres">
      <dgm:prSet presAssocID="{A646C399-8955-4324-968E-40BED6941021}" presName="comp1" presStyleCnt="0"/>
      <dgm:spPr/>
    </dgm:pt>
    <dgm:pt modelId="{BE0A974C-1577-46C8-A44B-1835834041A1}" type="pres">
      <dgm:prSet presAssocID="{A646C399-8955-4324-968E-40BED6941021}" presName="circle1" presStyleLbl="node1" presStyleIdx="0" presStyleCnt="4" custScaleY="104000" custLinFactNeighborX="-724" custLinFactNeighborY="1339"/>
      <dgm:spPr>
        <a:solidFill>
          <a:srgbClr val="0070C0">
            <a:alpha val="73000"/>
          </a:srgbClr>
        </a:solidFill>
      </dgm:spPr>
      <dgm:t>
        <a:bodyPr/>
        <a:lstStyle/>
        <a:p>
          <a:endParaRPr lang="ru-RU"/>
        </a:p>
      </dgm:t>
    </dgm:pt>
    <dgm:pt modelId="{C72B61D0-2FB1-45B8-9B77-FDC442A2444C}" type="pres">
      <dgm:prSet presAssocID="{A646C399-8955-4324-968E-40BED6941021}" presName="c1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B5341E-2F3E-4E50-91CC-3F431C079481}" type="pres">
      <dgm:prSet presAssocID="{A646C399-8955-4324-968E-40BED6941021}" presName="comp2" presStyleCnt="0"/>
      <dgm:spPr/>
    </dgm:pt>
    <dgm:pt modelId="{76978DEC-F093-4BE6-AF32-303290C04054}" type="pres">
      <dgm:prSet presAssocID="{A646C399-8955-4324-968E-40BED6941021}" presName="circle2" presStyleLbl="node1" presStyleIdx="1" presStyleCnt="4" custScaleX="53304" custScaleY="52000" custLinFactNeighborY="24000"/>
      <dgm:spPr>
        <a:solidFill>
          <a:schemeClr val="accent1"/>
        </a:solidFill>
      </dgm:spPr>
      <dgm:t>
        <a:bodyPr/>
        <a:lstStyle/>
        <a:p>
          <a:endParaRPr lang="ru-RU"/>
        </a:p>
      </dgm:t>
    </dgm:pt>
    <dgm:pt modelId="{D5D4DDB8-451B-4E6C-96EB-232EDBF0A9CB}" type="pres">
      <dgm:prSet presAssocID="{A646C399-8955-4324-968E-40BED6941021}" presName="c2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A0B16D-A233-428D-B683-5F750A254CE2}" type="pres">
      <dgm:prSet presAssocID="{A646C399-8955-4324-968E-40BED6941021}" presName="comp3" presStyleCnt="0"/>
      <dgm:spPr/>
    </dgm:pt>
    <dgm:pt modelId="{26679F0D-BC09-4732-8C4D-596A5344052D}" type="pres">
      <dgm:prSet presAssocID="{A646C399-8955-4324-968E-40BED6941021}" presName="circle3" presStyleLbl="node1" presStyleIdx="2" presStyleCnt="4" custScaleX="125412" custScaleY="90034"/>
      <dgm:spPr/>
      <dgm:t>
        <a:bodyPr/>
        <a:lstStyle/>
        <a:p>
          <a:endParaRPr lang="ru-RU"/>
        </a:p>
      </dgm:t>
    </dgm:pt>
    <dgm:pt modelId="{01D03580-06F7-4DEF-8FD5-8756BFC4FA56}" type="pres">
      <dgm:prSet presAssocID="{A646C399-8955-4324-968E-40BED6941021}" presName="c3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64728B-7E5F-4795-9948-93A7EF8B2A69}" type="pres">
      <dgm:prSet presAssocID="{A646C399-8955-4324-968E-40BED6941021}" presName="comp4" presStyleCnt="0"/>
      <dgm:spPr/>
    </dgm:pt>
    <dgm:pt modelId="{4D1884F5-B3ED-4471-9D50-C317D0B5F9B3}" type="pres">
      <dgm:prSet presAssocID="{A646C399-8955-4324-968E-40BED6941021}" presName="circle4" presStyleLbl="node1" presStyleIdx="3" presStyleCnt="4"/>
      <dgm:spPr/>
      <dgm:t>
        <a:bodyPr/>
        <a:lstStyle/>
        <a:p>
          <a:endParaRPr lang="ru-RU"/>
        </a:p>
      </dgm:t>
    </dgm:pt>
    <dgm:pt modelId="{A13CD384-6B27-4230-83F9-C046B0006601}" type="pres">
      <dgm:prSet presAssocID="{A646C399-8955-4324-968E-40BED6941021}" presName="c4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51383A9-45C3-4322-9B70-A0986F8970F7}" srcId="{A646C399-8955-4324-968E-40BED6941021}" destId="{43F47035-7810-40E7-B80F-E0C4A740C6AA}" srcOrd="0" destOrd="0" parTransId="{7DC788DF-2224-4FE1-86EB-2939657F290A}" sibTransId="{FA4A7E3F-80A1-44D4-A576-2E6044C79E31}"/>
    <dgm:cxn modelId="{F3E01EFD-6060-4E97-8CE7-DC338DF9B747}" type="presOf" srcId="{62645195-C9D0-40D5-8A44-E46D02D40F77}" destId="{D5D4DDB8-451B-4E6C-96EB-232EDBF0A9CB}" srcOrd="1" destOrd="0" presId="urn:microsoft.com/office/officeart/2005/8/layout/venn2"/>
    <dgm:cxn modelId="{131E7462-9A3F-4EB1-873C-D3D611FBEE3C}" type="presOf" srcId="{62645195-C9D0-40D5-8A44-E46D02D40F77}" destId="{76978DEC-F093-4BE6-AF32-303290C04054}" srcOrd="0" destOrd="0" presId="urn:microsoft.com/office/officeart/2005/8/layout/venn2"/>
    <dgm:cxn modelId="{B722376F-0FAF-45AC-9BDD-F477C8DD2C13}" srcId="{A646C399-8955-4324-968E-40BED6941021}" destId="{1B3A2425-0035-4D40-988C-867EAB55D249}" srcOrd="3" destOrd="0" parTransId="{B30A2939-B810-47FA-B90B-59B1F552ACC6}" sibTransId="{79D0EC41-9A31-4CFE-9826-4F4927E7E6AE}"/>
    <dgm:cxn modelId="{8526F2CA-D2FA-4689-81A9-3FA1DC55C944}" type="presOf" srcId="{1B3A2425-0035-4D40-988C-867EAB55D249}" destId="{A13CD384-6B27-4230-83F9-C046B0006601}" srcOrd="1" destOrd="0" presId="urn:microsoft.com/office/officeart/2005/8/layout/venn2"/>
    <dgm:cxn modelId="{0E36C557-FAB4-4072-934E-63CF9E980DAD}" type="presOf" srcId="{1B3A2425-0035-4D40-988C-867EAB55D249}" destId="{4D1884F5-B3ED-4471-9D50-C317D0B5F9B3}" srcOrd="0" destOrd="0" presId="urn:microsoft.com/office/officeart/2005/8/layout/venn2"/>
    <dgm:cxn modelId="{5A58AF2C-0639-422C-AF91-7868B8DE33F9}" type="presOf" srcId="{A646C399-8955-4324-968E-40BED6941021}" destId="{833529A7-C2EF-4FA1-8DD8-A725E650D129}" srcOrd="0" destOrd="0" presId="urn:microsoft.com/office/officeart/2005/8/layout/venn2"/>
    <dgm:cxn modelId="{06D54B5B-A441-4855-9250-3CC0EACB08C3}" type="presOf" srcId="{DECE8347-1F5E-4B00-9C24-60E96A06A9ED}" destId="{26679F0D-BC09-4732-8C4D-596A5344052D}" srcOrd="0" destOrd="0" presId="urn:microsoft.com/office/officeart/2005/8/layout/venn2"/>
    <dgm:cxn modelId="{2670DB62-D4EF-42CB-A650-D13828089ABF}" srcId="{A646C399-8955-4324-968E-40BED6941021}" destId="{62645195-C9D0-40D5-8A44-E46D02D40F77}" srcOrd="1" destOrd="0" parTransId="{92F25ADF-B022-4A33-AAE3-A685C4B69070}" sibTransId="{96BC8729-E92C-48AF-8B8B-9A917BC66F70}"/>
    <dgm:cxn modelId="{C6E40108-EDBA-404B-BB69-013F6A25DFFD}" type="presOf" srcId="{43F47035-7810-40E7-B80F-E0C4A740C6AA}" destId="{BE0A974C-1577-46C8-A44B-1835834041A1}" srcOrd="0" destOrd="0" presId="urn:microsoft.com/office/officeart/2005/8/layout/venn2"/>
    <dgm:cxn modelId="{6BD897BE-B32F-428E-B8D7-2ABB91794DE0}" srcId="{A646C399-8955-4324-968E-40BED6941021}" destId="{DECE8347-1F5E-4B00-9C24-60E96A06A9ED}" srcOrd="2" destOrd="0" parTransId="{B3288E1C-A089-4212-9D73-844A1C3C75E3}" sibTransId="{0A6D8BEC-F5C8-46EE-9760-E5FF4432CD41}"/>
    <dgm:cxn modelId="{1A04AAAA-C7BE-403E-BC1D-3EE346E3225D}" type="presOf" srcId="{DECE8347-1F5E-4B00-9C24-60E96A06A9ED}" destId="{01D03580-06F7-4DEF-8FD5-8756BFC4FA56}" srcOrd="1" destOrd="0" presId="urn:microsoft.com/office/officeart/2005/8/layout/venn2"/>
    <dgm:cxn modelId="{6CA6EDE5-959B-4C3D-9525-E5061C7EFAB4}" type="presOf" srcId="{43F47035-7810-40E7-B80F-E0C4A740C6AA}" destId="{C72B61D0-2FB1-45B8-9B77-FDC442A2444C}" srcOrd="1" destOrd="0" presId="urn:microsoft.com/office/officeart/2005/8/layout/venn2"/>
    <dgm:cxn modelId="{E31EBE97-73BA-4A21-9EDD-130E4322F1C3}" type="presParOf" srcId="{833529A7-C2EF-4FA1-8DD8-A725E650D129}" destId="{4EAFFCA8-864F-4C18-AB74-C2421475706C}" srcOrd="0" destOrd="0" presId="urn:microsoft.com/office/officeart/2005/8/layout/venn2"/>
    <dgm:cxn modelId="{7EA2E9B2-E2CB-48EF-9911-187C2DA883A0}" type="presParOf" srcId="{4EAFFCA8-864F-4C18-AB74-C2421475706C}" destId="{BE0A974C-1577-46C8-A44B-1835834041A1}" srcOrd="0" destOrd="0" presId="urn:microsoft.com/office/officeart/2005/8/layout/venn2"/>
    <dgm:cxn modelId="{FCA1D80D-A229-4DCC-8447-3D35035B763D}" type="presParOf" srcId="{4EAFFCA8-864F-4C18-AB74-C2421475706C}" destId="{C72B61D0-2FB1-45B8-9B77-FDC442A2444C}" srcOrd="1" destOrd="0" presId="urn:microsoft.com/office/officeart/2005/8/layout/venn2"/>
    <dgm:cxn modelId="{FDD85504-AFCA-49CE-90BB-4DDFC288DF3D}" type="presParOf" srcId="{833529A7-C2EF-4FA1-8DD8-A725E650D129}" destId="{57B5341E-2F3E-4E50-91CC-3F431C079481}" srcOrd="1" destOrd="0" presId="urn:microsoft.com/office/officeart/2005/8/layout/venn2"/>
    <dgm:cxn modelId="{10E8B357-05F1-4A1A-8775-0B2A5672910B}" type="presParOf" srcId="{57B5341E-2F3E-4E50-91CC-3F431C079481}" destId="{76978DEC-F093-4BE6-AF32-303290C04054}" srcOrd="0" destOrd="0" presId="urn:microsoft.com/office/officeart/2005/8/layout/venn2"/>
    <dgm:cxn modelId="{057EF72E-88D2-416B-8848-DFF5898ADEEE}" type="presParOf" srcId="{57B5341E-2F3E-4E50-91CC-3F431C079481}" destId="{D5D4DDB8-451B-4E6C-96EB-232EDBF0A9CB}" srcOrd="1" destOrd="0" presId="urn:microsoft.com/office/officeart/2005/8/layout/venn2"/>
    <dgm:cxn modelId="{FDA5064B-1183-4B5A-ABAE-7B3D9C541A7A}" type="presParOf" srcId="{833529A7-C2EF-4FA1-8DD8-A725E650D129}" destId="{EBA0B16D-A233-428D-B683-5F750A254CE2}" srcOrd="2" destOrd="0" presId="urn:microsoft.com/office/officeart/2005/8/layout/venn2"/>
    <dgm:cxn modelId="{C2C803F5-43E7-468B-84C4-0ABB5D78E677}" type="presParOf" srcId="{EBA0B16D-A233-428D-B683-5F750A254CE2}" destId="{26679F0D-BC09-4732-8C4D-596A5344052D}" srcOrd="0" destOrd="0" presId="urn:microsoft.com/office/officeart/2005/8/layout/venn2"/>
    <dgm:cxn modelId="{E09DE558-877A-4D38-9D3A-01A1F714A129}" type="presParOf" srcId="{EBA0B16D-A233-428D-B683-5F750A254CE2}" destId="{01D03580-06F7-4DEF-8FD5-8756BFC4FA56}" srcOrd="1" destOrd="0" presId="urn:microsoft.com/office/officeart/2005/8/layout/venn2"/>
    <dgm:cxn modelId="{E41EC0CB-34D7-48DF-BDD0-60BC16B34435}" type="presParOf" srcId="{833529A7-C2EF-4FA1-8DD8-A725E650D129}" destId="{FE64728B-7E5F-4795-9948-93A7EF8B2A69}" srcOrd="3" destOrd="0" presId="urn:microsoft.com/office/officeart/2005/8/layout/venn2"/>
    <dgm:cxn modelId="{DC699C84-4BE8-4109-8F25-B7B94D0D1C5A}" type="presParOf" srcId="{FE64728B-7E5F-4795-9948-93A7EF8B2A69}" destId="{4D1884F5-B3ED-4471-9D50-C317D0B5F9B3}" srcOrd="0" destOrd="0" presId="urn:microsoft.com/office/officeart/2005/8/layout/venn2"/>
    <dgm:cxn modelId="{0DCE6E22-95EA-44E2-8E82-86D549319793}" type="presParOf" srcId="{FE64728B-7E5F-4795-9948-93A7EF8B2A69}" destId="{A13CD384-6B27-4230-83F9-C046B0006601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169961-F0B9-4BE0-8BDD-8983E36162FA}">
      <dsp:nvSpPr>
        <dsp:cNvPr id="0" name=""/>
        <dsp:cNvSpPr/>
      </dsp:nvSpPr>
      <dsp:spPr>
        <a:xfrm>
          <a:off x="0" y="355585"/>
          <a:ext cx="3487219" cy="7438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Заработная плата (кроме Указных категорий)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1788" y="377373"/>
        <a:ext cx="3443643" cy="700317"/>
      </dsp:txXfrm>
    </dsp:sp>
    <dsp:sp modelId="{3C421BD0-CFC4-429D-941A-4E09AC52BE4E}">
      <dsp:nvSpPr>
        <dsp:cNvPr id="0" name=""/>
        <dsp:cNvSpPr/>
      </dsp:nvSpPr>
      <dsp:spPr>
        <a:xfrm>
          <a:off x="348721" y="1099478"/>
          <a:ext cx="191322" cy="4510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1063"/>
              </a:lnTo>
              <a:lnTo>
                <a:pt x="191322" y="45106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9C5AFA-ADF6-45BE-B802-1253BA170E2A}">
      <dsp:nvSpPr>
        <dsp:cNvPr id="0" name=""/>
        <dsp:cNvSpPr/>
      </dsp:nvSpPr>
      <dsp:spPr>
        <a:xfrm>
          <a:off x="540044" y="1198533"/>
          <a:ext cx="2789775" cy="7040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err="1" smtClean="0">
              <a:latin typeface="Times New Roman" pitchFamily="18" charset="0"/>
              <a:cs typeface="Times New Roman" pitchFamily="18" charset="0"/>
            </a:rPr>
            <a:t>досчет</a:t>
          </a: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 +3,6% с 01.10.2021 года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60664" y="1219153"/>
        <a:ext cx="2748535" cy="6627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169961-F0B9-4BE0-8BDD-8983E36162FA}">
      <dsp:nvSpPr>
        <dsp:cNvPr id="0" name=""/>
        <dsp:cNvSpPr/>
      </dsp:nvSpPr>
      <dsp:spPr>
        <a:xfrm>
          <a:off x="481909" y="75691"/>
          <a:ext cx="2708669" cy="577813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Расходы на оплату коммунальных услуг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98833" y="92615"/>
        <a:ext cx="2674821" cy="543965"/>
      </dsp:txXfrm>
    </dsp:sp>
    <dsp:sp modelId="{3C421BD0-CFC4-429D-941A-4E09AC52BE4E}">
      <dsp:nvSpPr>
        <dsp:cNvPr id="0" name=""/>
        <dsp:cNvSpPr/>
      </dsp:nvSpPr>
      <dsp:spPr>
        <a:xfrm>
          <a:off x="752776" y="653504"/>
          <a:ext cx="290656" cy="7898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89827"/>
              </a:lnTo>
              <a:lnTo>
                <a:pt x="290656" y="78982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9C5AFA-ADF6-45BE-B802-1253BA170E2A}">
      <dsp:nvSpPr>
        <dsp:cNvPr id="0" name=""/>
        <dsp:cNvSpPr/>
      </dsp:nvSpPr>
      <dsp:spPr>
        <a:xfrm>
          <a:off x="1043433" y="1169912"/>
          <a:ext cx="2166935" cy="5468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2023 и 2024 год в условиях 2022 года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059449" y="1185928"/>
        <a:ext cx="2134903" cy="514807"/>
      </dsp:txXfrm>
    </dsp:sp>
    <dsp:sp modelId="{FA4DC244-4E22-4E9E-ABE4-C17E22261703}">
      <dsp:nvSpPr>
        <dsp:cNvPr id="0" name=""/>
        <dsp:cNvSpPr/>
      </dsp:nvSpPr>
      <dsp:spPr>
        <a:xfrm>
          <a:off x="752776" y="653504"/>
          <a:ext cx="158668" cy="2468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6807"/>
              </a:lnTo>
              <a:lnTo>
                <a:pt x="158668" y="24680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9C1E67-E716-4443-8B35-A89ABD3CE1B4}">
      <dsp:nvSpPr>
        <dsp:cNvPr id="0" name=""/>
        <dsp:cNvSpPr/>
      </dsp:nvSpPr>
      <dsp:spPr>
        <a:xfrm>
          <a:off x="911445" y="697385"/>
          <a:ext cx="2166935" cy="4058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2022 год +2,6%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923332" y="709272"/>
        <a:ext cx="2143161" cy="38207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169961-F0B9-4BE0-8BDD-8983E36162FA}">
      <dsp:nvSpPr>
        <dsp:cNvPr id="0" name=""/>
        <dsp:cNvSpPr/>
      </dsp:nvSpPr>
      <dsp:spPr>
        <a:xfrm>
          <a:off x="0" y="200709"/>
          <a:ext cx="3483813" cy="743167"/>
        </a:xfrm>
        <a:prstGeom prst="roundRect">
          <a:avLst>
            <a:gd name="adj" fmla="val 10000"/>
          </a:avLst>
        </a:prstGeom>
        <a:solidFill>
          <a:srgbClr val="00B05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Питание детей в дошкольных организациях и льготных категорий в школах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1767" y="222476"/>
        <a:ext cx="3440279" cy="699633"/>
      </dsp:txXfrm>
    </dsp:sp>
    <dsp:sp modelId="{3C421BD0-CFC4-429D-941A-4E09AC52BE4E}">
      <dsp:nvSpPr>
        <dsp:cNvPr id="0" name=""/>
        <dsp:cNvSpPr/>
      </dsp:nvSpPr>
      <dsp:spPr>
        <a:xfrm>
          <a:off x="302661" y="943877"/>
          <a:ext cx="91440" cy="59627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96272"/>
              </a:lnTo>
              <a:lnTo>
                <a:pt x="107929" y="59627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9C5AFA-ADF6-45BE-B802-1253BA170E2A}">
      <dsp:nvSpPr>
        <dsp:cNvPr id="0" name=""/>
        <dsp:cNvSpPr/>
      </dsp:nvSpPr>
      <dsp:spPr>
        <a:xfrm>
          <a:off x="410590" y="1032783"/>
          <a:ext cx="2706337" cy="10147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2022 год - +4%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2023 год - +4%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2024 год - +4%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40310" y="1062503"/>
        <a:ext cx="2646897" cy="95529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169961-F0B9-4BE0-8BDD-8983E36162FA}">
      <dsp:nvSpPr>
        <dsp:cNvPr id="0" name=""/>
        <dsp:cNvSpPr/>
      </dsp:nvSpPr>
      <dsp:spPr>
        <a:xfrm>
          <a:off x="0" y="200709"/>
          <a:ext cx="3483813" cy="743167"/>
        </a:xfrm>
        <a:prstGeom prst="roundRect">
          <a:avLst>
            <a:gd name="adj" fmla="val 10000"/>
          </a:avLst>
        </a:prstGeom>
        <a:solidFill>
          <a:schemeClr val="tx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Меры социальной поддержки работников, проживающих в сельской местности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1767" y="222476"/>
        <a:ext cx="3440279" cy="699633"/>
      </dsp:txXfrm>
    </dsp:sp>
    <dsp:sp modelId="{3C421BD0-CFC4-429D-941A-4E09AC52BE4E}">
      <dsp:nvSpPr>
        <dsp:cNvPr id="0" name=""/>
        <dsp:cNvSpPr/>
      </dsp:nvSpPr>
      <dsp:spPr>
        <a:xfrm>
          <a:off x="302661" y="943877"/>
          <a:ext cx="91440" cy="59627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96272"/>
              </a:lnTo>
              <a:lnTo>
                <a:pt x="107929" y="59627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9C5AFA-ADF6-45BE-B802-1253BA170E2A}">
      <dsp:nvSpPr>
        <dsp:cNvPr id="0" name=""/>
        <dsp:cNvSpPr/>
      </dsp:nvSpPr>
      <dsp:spPr>
        <a:xfrm>
          <a:off x="410590" y="1032783"/>
          <a:ext cx="2706337" cy="10147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2022 год - +4%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2023 год - +4%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2024 год - +4%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40310" y="1062503"/>
        <a:ext cx="2646897" cy="95529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169961-F0B9-4BE0-8BDD-8983E36162FA}">
      <dsp:nvSpPr>
        <dsp:cNvPr id="0" name=""/>
        <dsp:cNvSpPr/>
      </dsp:nvSpPr>
      <dsp:spPr>
        <a:xfrm>
          <a:off x="0" y="199732"/>
          <a:ext cx="3487219" cy="743893"/>
        </a:xfrm>
        <a:prstGeom prst="roundRect">
          <a:avLst>
            <a:gd name="adj" fmla="val 10000"/>
          </a:avLst>
        </a:prstGeom>
        <a:solidFill>
          <a:srgbClr val="FF0066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Меры социальной поддержки жителей за счет бюджета края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1788" y="221520"/>
        <a:ext cx="3443643" cy="700317"/>
      </dsp:txXfrm>
    </dsp:sp>
    <dsp:sp modelId="{3C421BD0-CFC4-429D-941A-4E09AC52BE4E}">
      <dsp:nvSpPr>
        <dsp:cNvPr id="0" name=""/>
        <dsp:cNvSpPr/>
      </dsp:nvSpPr>
      <dsp:spPr>
        <a:xfrm>
          <a:off x="303001" y="943626"/>
          <a:ext cx="91440" cy="5968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96854"/>
              </a:lnTo>
              <a:lnTo>
                <a:pt x="106286" y="59685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9C5AFA-ADF6-45BE-B802-1253BA170E2A}">
      <dsp:nvSpPr>
        <dsp:cNvPr id="0" name=""/>
        <dsp:cNvSpPr/>
      </dsp:nvSpPr>
      <dsp:spPr>
        <a:xfrm>
          <a:off x="409287" y="1032620"/>
          <a:ext cx="2708983" cy="10157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2022 год - +4%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2023 год - +4%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2024 год - +4%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39036" y="1062369"/>
        <a:ext cx="2649485" cy="95622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0A974C-1577-46C8-A44B-1835834041A1}">
      <dsp:nvSpPr>
        <dsp:cNvPr id="0" name=""/>
        <dsp:cNvSpPr/>
      </dsp:nvSpPr>
      <dsp:spPr>
        <a:xfrm>
          <a:off x="0" y="303"/>
          <a:ext cx="3809737" cy="3962126"/>
        </a:xfrm>
        <a:prstGeom prst="ellipse">
          <a:avLst/>
        </a:prstGeom>
        <a:solidFill>
          <a:srgbClr val="0070C0">
            <a:alpha val="73000"/>
          </a:srgb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«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Демогра</a:t>
          </a:r>
          <a:r>
            <a:rPr lang="en-US" sz="1600" kern="1200" dirty="0" smtClean="0">
              <a:latin typeface="Times New Roman" pitchFamily="18" charset="0"/>
              <a:cs typeface="Times New Roman" pitchFamily="18" charset="0"/>
            </a:rPr>
            <a:t>-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фия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» 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Times New Roman" pitchFamily="18" charset="0"/>
              <a:cs typeface="Times New Roman" pitchFamily="18" charset="0"/>
            </a:rPr>
            <a:t>7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8,9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239116" y="198409"/>
        <a:ext cx="1331503" cy="594318"/>
      </dsp:txXfrm>
    </dsp:sp>
    <dsp:sp modelId="{76978DEC-F093-4BE6-AF32-303290C04054}">
      <dsp:nvSpPr>
        <dsp:cNvPr id="0" name=""/>
        <dsp:cNvSpPr/>
      </dsp:nvSpPr>
      <dsp:spPr>
        <a:xfrm>
          <a:off x="476217" y="1028932"/>
          <a:ext cx="2857302" cy="2857302"/>
        </a:xfrm>
        <a:prstGeom prst="ellipse">
          <a:avLst/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«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Образова</a:t>
          </a:r>
          <a:r>
            <a:rPr lang="en-US" sz="1600" kern="1200" dirty="0" smtClean="0">
              <a:latin typeface="Times New Roman" pitchFamily="18" charset="0"/>
              <a:cs typeface="Times New Roman" pitchFamily="18" charset="0"/>
            </a:rPr>
            <a:t>-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ние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»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12</a:t>
          </a:r>
          <a:r>
            <a:rPr lang="en-US" sz="1600" kern="1200" dirty="0" smtClean="0">
              <a:latin typeface="Times New Roman" pitchFamily="18" charset="0"/>
              <a:cs typeface="Times New Roman" pitchFamily="18" charset="0"/>
            </a:rPr>
            <a:t>,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6</a:t>
          </a:r>
        </a:p>
      </dsp:txBody>
      <dsp:txXfrm>
        <a:off x="1239116" y="1207513"/>
        <a:ext cx="1331503" cy="535744"/>
      </dsp:txXfrm>
    </dsp:sp>
    <dsp:sp modelId="{7D20FBA1-8711-4ACF-83FA-752F8464142A}">
      <dsp:nvSpPr>
        <dsp:cNvPr id="0" name=""/>
        <dsp:cNvSpPr/>
      </dsp:nvSpPr>
      <dsp:spPr>
        <a:xfrm>
          <a:off x="1142921" y="2438534"/>
          <a:ext cx="1523894" cy="1447700"/>
        </a:xfrm>
        <a:prstGeom prst="ellipse">
          <a:avLst/>
        </a:prstGeom>
        <a:solidFill>
          <a:schemeClr val="accent1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«Культу</a:t>
          </a:r>
          <a:r>
            <a:rPr lang="en-US" sz="1600" kern="1200" dirty="0" smtClean="0">
              <a:latin typeface="Times New Roman" pitchFamily="18" charset="0"/>
              <a:cs typeface="Times New Roman" pitchFamily="18" charset="0"/>
            </a:rPr>
            <a:t>-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ра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»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Times New Roman" pitchFamily="18" charset="0"/>
              <a:cs typeface="Times New Roman" pitchFamily="18" charset="0"/>
            </a:rPr>
            <a:t>4,8</a:t>
          </a:r>
          <a:endParaRPr lang="ru-RU" sz="1600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1366090" y="2800459"/>
        <a:ext cx="1077556" cy="72385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0A974C-1577-46C8-A44B-1835834041A1}">
      <dsp:nvSpPr>
        <dsp:cNvPr id="0" name=""/>
        <dsp:cNvSpPr/>
      </dsp:nvSpPr>
      <dsp:spPr>
        <a:xfrm>
          <a:off x="365" y="-78349"/>
          <a:ext cx="3917470" cy="4074169"/>
        </a:xfrm>
        <a:prstGeom prst="ellipse">
          <a:avLst/>
        </a:prstGeom>
        <a:solidFill>
          <a:srgbClr val="0070C0">
            <a:alpha val="73000"/>
          </a:srgb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«Демография»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97,5</a:t>
          </a:r>
        </a:p>
      </dsp:txBody>
      <dsp:txXfrm>
        <a:off x="1411438" y="125359"/>
        <a:ext cx="1095324" cy="611125"/>
      </dsp:txXfrm>
    </dsp:sp>
    <dsp:sp modelId="{76978DEC-F093-4BE6-AF32-303290C04054}">
      <dsp:nvSpPr>
        <dsp:cNvPr id="0" name=""/>
        <dsp:cNvSpPr/>
      </dsp:nvSpPr>
      <dsp:spPr>
        <a:xfrm>
          <a:off x="1152195" y="2287803"/>
          <a:ext cx="1670534" cy="1629667"/>
        </a:xfrm>
        <a:prstGeom prst="ellipse">
          <a:avLst/>
        </a:prstGeom>
        <a:solidFill>
          <a:schemeClr val="accent1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" kern="1200" dirty="0" smtClean="0">
              <a:latin typeface="Times New Roman" pitchFamily="18" charset="0"/>
              <a:cs typeface="Times New Roman" pitchFamily="18" charset="0"/>
            </a:rPr>
            <a:t>«</a:t>
          </a:r>
          <a:r>
            <a:rPr lang="ru-RU" sz="500" kern="1200" dirty="0" err="1" smtClean="0">
              <a:latin typeface="Times New Roman" pitchFamily="18" charset="0"/>
              <a:cs typeface="Times New Roman" pitchFamily="18" charset="0"/>
            </a:rPr>
            <a:t>Образова</a:t>
          </a:r>
          <a:r>
            <a:rPr lang="en-US" sz="500" kern="1200" dirty="0" smtClean="0">
              <a:latin typeface="Times New Roman" pitchFamily="18" charset="0"/>
              <a:cs typeface="Times New Roman" pitchFamily="18" charset="0"/>
            </a:rPr>
            <a:t>-</a:t>
          </a: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" kern="1200" dirty="0" err="1" smtClean="0">
              <a:latin typeface="Times New Roman" pitchFamily="18" charset="0"/>
              <a:cs typeface="Times New Roman" pitchFamily="18" charset="0"/>
            </a:rPr>
            <a:t>ние</a:t>
          </a:r>
          <a:r>
            <a:rPr lang="ru-RU" sz="500" kern="1200" dirty="0" smtClean="0">
              <a:latin typeface="Times New Roman" pitchFamily="18" charset="0"/>
              <a:cs typeface="Times New Roman" pitchFamily="18" charset="0"/>
            </a:rPr>
            <a:t>» </a:t>
          </a: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" kern="1200" dirty="0" smtClean="0">
              <a:latin typeface="Times New Roman" pitchFamily="18" charset="0"/>
              <a:cs typeface="Times New Roman" pitchFamily="18" charset="0"/>
            </a:rPr>
            <a:t>12</a:t>
          </a:r>
          <a:r>
            <a:rPr lang="en-US" sz="500" kern="1200" dirty="0" smtClean="0">
              <a:latin typeface="Times New Roman" pitchFamily="18" charset="0"/>
              <a:cs typeface="Times New Roman" pitchFamily="18" charset="0"/>
            </a:rPr>
            <a:t>,</a:t>
          </a:r>
          <a:r>
            <a:rPr lang="ru-RU" sz="500" kern="1200" dirty="0" smtClean="0">
              <a:latin typeface="Times New Roman" pitchFamily="18" charset="0"/>
              <a:cs typeface="Times New Roman" pitchFamily="18" charset="0"/>
            </a:rPr>
            <a:t>6</a:t>
          </a:r>
        </a:p>
      </dsp:txBody>
      <dsp:txXfrm>
        <a:off x="1695537" y="2385583"/>
        <a:ext cx="583851" cy="293340"/>
      </dsp:txXfrm>
    </dsp:sp>
    <dsp:sp modelId="{26679F0D-BC09-4732-8C4D-596A5344052D}">
      <dsp:nvSpPr>
        <dsp:cNvPr id="0" name=""/>
        <dsp:cNvSpPr/>
      </dsp:nvSpPr>
      <dsp:spPr>
        <a:xfrm>
          <a:off x="513569" y="1684112"/>
          <a:ext cx="2947787" cy="2116233"/>
        </a:xfrm>
        <a:prstGeom prst="ellipse">
          <a:avLst/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«Образование» 13,9</a:t>
          </a:r>
        </a:p>
      </dsp:txBody>
      <dsp:txXfrm>
        <a:off x="1300628" y="1842830"/>
        <a:ext cx="1373668" cy="476152"/>
      </dsp:txXfrm>
    </dsp:sp>
    <dsp:sp modelId="{4D1884F5-B3ED-4471-9D50-C317D0B5F9B3}">
      <dsp:nvSpPr>
        <dsp:cNvPr id="0" name=""/>
        <dsp:cNvSpPr/>
      </dsp:nvSpPr>
      <dsp:spPr>
        <a:xfrm>
          <a:off x="1203968" y="2350482"/>
          <a:ext cx="1566988" cy="1566988"/>
        </a:xfrm>
        <a:prstGeom prst="ellipse">
          <a:avLst/>
        </a:prstGeom>
        <a:solidFill>
          <a:schemeClr val="accent1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«Культура» </a:t>
          </a:r>
          <a:endParaRPr lang="en-US" sz="160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6,7</a:t>
          </a:r>
        </a:p>
      </dsp:txBody>
      <dsp:txXfrm>
        <a:off x="1433448" y="2742229"/>
        <a:ext cx="1108028" cy="7834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4" y="1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C48133-57F4-445D-A562-5684682E404E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1243013"/>
            <a:ext cx="5961063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84836"/>
            <a:ext cx="5408930" cy="391486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4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0C50D8-4E88-44A7-A0A9-5028D3D5A2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800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6A3A06A8-84E1-455E-8590-E2FD94425F33}" type="slidenum">
              <a:rPr lang="en-US" altLang="ru-RU" smtClean="0">
                <a:latin typeface="Arial" charset="0"/>
              </a:rPr>
              <a:pPr/>
              <a:t>23</a:t>
            </a:fld>
            <a:endParaRPr lang="en-US" alt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389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DC412CCE-579F-4192-8445-9680D60461DD}" type="slidenum">
              <a:rPr lang="en-US" altLang="ru-RU" smtClean="0">
                <a:latin typeface="Arial" charset="0"/>
              </a:rPr>
              <a:pPr/>
              <a:t>26</a:t>
            </a:fld>
            <a:endParaRPr lang="en-US" alt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ru-RU" smtClean="0"/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11DDD476-43FD-4DCE-8D79-5F8CC36FE492}" type="slidenum">
              <a:rPr lang="en-US" altLang="ru-RU" smtClean="0">
                <a:latin typeface="Arial" charset="0"/>
              </a:rPr>
              <a:pPr/>
              <a:t>29</a:t>
            </a:fld>
            <a:endParaRPr lang="en-US" alt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CDC20418-EA63-4092-BD6B-50FFEC51B2E4}" type="slidenum">
              <a:rPr lang="ru-RU" altLang="ru-RU" smtClean="0">
                <a:latin typeface="Arial" charset="0"/>
              </a:rPr>
              <a:pPr/>
              <a:t>38</a:t>
            </a:fld>
            <a:endParaRPr lang="ru-RU" alt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0C50D8-4E88-44A7-A0A9-5028D3D5A2E1}" type="slidenum">
              <a:rPr lang="ru-RU" smtClean="0"/>
              <a:pPr/>
              <a:t>48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838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FB723-4795-4A51-8D9C-6ACCE51E8F24}" type="datetime1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1195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14DD3-1E5C-4D37-BDFD-6CA38B6AC247}" type="datetime1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819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BA4D1-631D-4EC0-9839-26165EA08B1F}" type="datetime1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3575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1"/>
          <p:cNvSpPr/>
          <p:nvPr/>
        </p:nvSpPr>
        <p:spPr>
          <a:xfrm>
            <a:off x="7535590" y="-84003"/>
            <a:ext cx="4656410" cy="19992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28" tIns="48363" rIns="96728" bIns="48363" anchor="ctr"/>
          <a:lstStyle/>
          <a:p>
            <a:pPr algn="ctr" defTabSz="967019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76588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7"/>
          <p:cNvSpPr/>
          <p:nvPr/>
        </p:nvSpPr>
        <p:spPr>
          <a:xfrm>
            <a:off x="7535590" y="-84003"/>
            <a:ext cx="4656410" cy="19992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28" tIns="48363" rIns="96728" bIns="48363" anchor="ctr"/>
          <a:lstStyle/>
          <a:p>
            <a:pPr algn="ctr" defTabSz="967019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4679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D73A3-B841-43BC-A241-009C5E8AB2B3}" type="datetime1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4718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67643-06E7-4AAA-B6CE-E4B4CCAC79D5}" type="datetime1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219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6FF1F-3850-4A8E-83B2-1C04B94217E7}" type="datetime1">
              <a:rPr lang="ru-RU" smtClean="0"/>
              <a:pPr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341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F21C1-523C-4CAB-A1B5-0E59CCEE2BA8}" type="datetime1">
              <a:rPr lang="ru-RU" smtClean="0"/>
              <a:pPr/>
              <a:t>12.01.2022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563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5C6C8-A6FF-482D-A613-1C6D4DA6F8A1}" type="datetime1">
              <a:rPr lang="ru-RU" smtClean="0"/>
              <a:pPr/>
              <a:t>12.01.2022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9640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AC8F7-06D9-4178-ADF9-1D4D9156FC13}" type="datetime1">
              <a:rPr lang="ru-RU" smtClean="0"/>
              <a:pPr/>
              <a:t>12.01.2022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293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67769-6647-45D1-BC17-F7984E124C92}" type="datetime1">
              <a:rPr lang="ru-RU" smtClean="0"/>
              <a:pPr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97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B2095-4AE1-44E3-80B7-1933C40E32E2}" type="datetime1">
              <a:rPr lang="ru-RU" smtClean="0"/>
              <a:pPr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517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40000"/>
                <a:lumOff val="60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34BE7E-DBED-47B6-A06C-19EC3A32733D}" type="datetime1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883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  <p:sldLayoutId id="2147483673" r:id="rId1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F5E06529D60FEBD3DE1FD48F65446402DB6D2880BB49ACBFE6CD2D1003s6cDM" TargetMode="Externa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F5E06529D60FEBD3DE1FD48F65446402DB6B298AB645ACBFE6CD2D10036D53100C24C69392F2s7c7M" TargetMode="Externa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18" Type="http://schemas.openxmlformats.org/officeDocument/2006/relationships/diagramLayout" Target="../diagrams/layout4.xml"/><Relationship Id="rId26" Type="http://schemas.microsoft.com/office/2007/relationships/diagramDrawing" Target="../diagrams/drawing5.xml"/><Relationship Id="rId3" Type="http://schemas.openxmlformats.org/officeDocument/2006/relationships/diagramLayout" Target="../diagrams/layout1.xml"/><Relationship Id="rId21" Type="http://schemas.microsoft.com/office/2007/relationships/diagramDrawing" Target="../diagrams/drawing4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diagramData" Target="../diagrams/data4.xml"/><Relationship Id="rId25" Type="http://schemas.openxmlformats.org/officeDocument/2006/relationships/diagramColors" Target="../diagrams/colors5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20" Type="http://schemas.openxmlformats.org/officeDocument/2006/relationships/diagramColors" Target="../diagrams/colors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24" Type="http://schemas.openxmlformats.org/officeDocument/2006/relationships/diagramQuickStyle" Target="../diagrams/quickStyle5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23" Type="http://schemas.openxmlformats.org/officeDocument/2006/relationships/diagramLayout" Target="../diagrams/layout5.xml"/><Relationship Id="rId10" Type="http://schemas.openxmlformats.org/officeDocument/2006/relationships/diagramColors" Target="../diagrams/colors2.xml"/><Relationship Id="rId19" Type="http://schemas.openxmlformats.org/officeDocument/2006/relationships/diagramQuickStyle" Target="../diagrams/quickStyle4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Relationship Id="rId22" Type="http://schemas.openxmlformats.org/officeDocument/2006/relationships/diagramData" Target="../diagrams/data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7.xml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7.e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3.bin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mailto:fumfskal@mail.ru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21041" y="146805"/>
            <a:ext cx="745466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6000" b="1" cap="none" spc="0" dirty="0" smtClean="0">
                <a:ln w="9525">
                  <a:solidFill>
                    <a:srgbClr val="00206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для граждан</a:t>
            </a:r>
            <a:endParaRPr lang="ru-RU" sz="6000" b="1" cap="none" spc="0" dirty="0">
              <a:ln w="9525">
                <a:solidFill>
                  <a:srgbClr val="002060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21908"/>
            <a:ext cx="2938829" cy="73609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321042" y="1150150"/>
            <a:ext cx="722379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решению Совета депутатов от 17 декабря 2021 г. №396/249 «О бюджете</a:t>
            </a:r>
          </a:p>
          <a:p>
            <a:pPr algn="ctr"/>
            <a:r>
              <a:rPr lang="ru-RU" sz="4000" b="1" dirty="0" smtClean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Александровского муниципального округа Ставропольского края на 2022 </a:t>
            </a:r>
            <a:r>
              <a:rPr lang="ru-RU" sz="4000" b="1" dirty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sz="4000" b="1" dirty="0" smtClean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и 2024 годов»</a:t>
            </a:r>
            <a:endParaRPr lang="ru-RU" sz="4000" b="1" dirty="0">
              <a:ln/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17" descr="g_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215900"/>
            <a:ext cx="103822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5198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Номер слайда 3"/>
          <p:cNvSpPr txBox="1">
            <a:spLocks noGrp="1"/>
          </p:cNvSpPr>
          <p:nvPr/>
        </p:nvSpPr>
        <p:spPr bwMode="auto">
          <a:xfrm>
            <a:off x="8738328" y="6244779"/>
            <a:ext cx="2640648" cy="477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/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/>
            <a:fld id="{79AC9514-845D-4C16-BBAF-208FE2730B4A}" type="slidenum">
              <a:rPr lang="ru-RU" altLang="ru-RU" sz="1300">
                <a:latin typeface="Verdana" pitchFamily="34" charset="0"/>
              </a:rPr>
              <a:pPr algn="r"/>
              <a:t>10</a:t>
            </a:fld>
            <a:endParaRPr lang="ru-RU" altLang="ru-RU" sz="1300">
              <a:latin typeface="Verdana" pitchFamily="34" charset="0"/>
            </a:endParaRPr>
          </a:p>
        </p:txBody>
      </p:sp>
      <p:sp>
        <p:nvSpPr>
          <p:cNvPr id="5123" name="Прямоугольник 1"/>
          <p:cNvSpPr>
            <a:spLocks noChangeArrowheads="1"/>
          </p:cNvSpPr>
          <p:nvPr/>
        </p:nvSpPr>
        <p:spPr bwMode="auto">
          <a:xfrm>
            <a:off x="1429512" y="404895"/>
            <a:ext cx="9934347" cy="94409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6762" tIns="48381" rIns="96762" bIns="48381">
            <a:spAutoFit/>
          </a:bodyPr>
          <a:lstStyle/>
          <a:p>
            <a:pPr algn="ctr"/>
            <a:r>
              <a:rPr lang="ru-RU" altLang="ru-RU" sz="3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altLang="ru-RU" sz="2500" b="1" dirty="0">
                <a:latin typeface="Times New Roman" pitchFamily="18" charset="0"/>
                <a:cs typeface="Times New Roman" pitchFamily="18" charset="0"/>
              </a:rPr>
              <a:t>Корректировки проекта </a:t>
            </a:r>
            <a:r>
              <a:rPr lang="ru-RU" altLang="ru-RU" sz="2500" b="1" dirty="0" smtClean="0">
                <a:latin typeface="Times New Roman" pitchFamily="18" charset="0"/>
                <a:cs typeface="Times New Roman" pitchFamily="18" charset="0"/>
              </a:rPr>
              <a:t>местного </a:t>
            </a:r>
            <a:r>
              <a:rPr lang="ru-RU" altLang="ru-RU" sz="2500" b="1" dirty="0">
                <a:latin typeface="Times New Roman" pitchFamily="18" charset="0"/>
                <a:cs typeface="Times New Roman" pitchFamily="18" charset="0"/>
              </a:rPr>
              <a:t>бюджета на </a:t>
            </a:r>
            <a:r>
              <a:rPr lang="ru-RU" altLang="ru-RU" sz="2500" b="1" dirty="0" smtClean="0">
                <a:latin typeface="Times New Roman" pitchFamily="18" charset="0"/>
                <a:cs typeface="Times New Roman" pitchFamily="18" charset="0"/>
              </a:rPr>
              <a:t>2022 год и </a:t>
            </a:r>
            <a:r>
              <a:rPr lang="ru-RU" altLang="ru-RU" sz="2500" b="1" dirty="0">
                <a:latin typeface="Times New Roman" pitchFamily="18" charset="0"/>
                <a:cs typeface="Times New Roman" pitchFamily="18" charset="0"/>
              </a:rPr>
              <a:t>плановый период </a:t>
            </a:r>
            <a:r>
              <a:rPr lang="ru-RU" altLang="ru-RU" sz="2500" b="1" dirty="0" smtClean="0"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altLang="ru-RU" sz="2500" b="1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altLang="ru-RU" sz="2500" b="1" dirty="0" smtClean="0">
                <a:latin typeface="Times New Roman" pitchFamily="18" charset="0"/>
                <a:cs typeface="Times New Roman" pitchFamily="18" charset="0"/>
              </a:rPr>
              <a:t>2024 годов </a:t>
            </a:r>
            <a:endParaRPr lang="ru-RU" altLang="ru-RU" sz="25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162" name="Group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7765036"/>
              </p:ext>
            </p:extLst>
          </p:nvPr>
        </p:nvGraphicFramePr>
        <p:xfrm>
          <a:off x="3277294" y="2362163"/>
          <a:ext cx="7695171" cy="2973704"/>
        </p:xfrm>
        <a:graphic>
          <a:graphicData uri="http://schemas.openxmlformats.org/drawingml/2006/table">
            <a:tbl>
              <a:tblPr/>
              <a:tblGrid>
                <a:gridCol w="23517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78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650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38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Доходы</a:t>
                      </a:r>
                    </a:p>
                  </a:txBody>
                  <a:tcPr marL="43191" marR="431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Расходы</a:t>
                      </a:r>
                    </a:p>
                  </a:txBody>
                  <a:tcPr marL="43191" marR="431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Дефицит</a:t>
                      </a:r>
                    </a:p>
                  </a:txBody>
                  <a:tcPr marL="43191" marR="431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99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1 577 987,26</a:t>
                      </a:r>
                    </a:p>
                  </a:txBody>
                  <a:tcPr marL="43191" marR="431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1 577 987,26</a:t>
                      </a:r>
                    </a:p>
                  </a:txBody>
                  <a:tcPr marL="43191" marR="431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  <a:endParaRPr kumimoji="0" lang="ru-RU" sz="2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1" marR="431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99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-65 751,16</a:t>
                      </a:r>
                    </a:p>
                  </a:txBody>
                  <a:tcPr marL="43191" marR="431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-65 751,16</a:t>
                      </a:r>
                    </a:p>
                  </a:txBody>
                  <a:tcPr marL="43191" marR="431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  <a:endParaRPr kumimoji="0" lang="ru-RU" sz="2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1" marR="431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99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1 512 236,10</a:t>
                      </a:r>
                    </a:p>
                  </a:txBody>
                  <a:tcPr marL="43191" marR="431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1 512 236,10</a:t>
                      </a:r>
                    </a:p>
                  </a:txBody>
                  <a:tcPr marL="43191" marR="431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  <a:endParaRPr kumimoji="0" lang="ru-RU" sz="2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1" marR="431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146" name="Rectangle 1"/>
          <p:cNvSpPr>
            <a:spLocks noChangeArrowheads="1"/>
          </p:cNvSpPr>
          <p:nvPr/>
        </p:nvSpPr>
        <p:spPr bwMode="auto">
          <a:xfrm>
            <a:off x="305724" y="33602"/>
            <a:ext cx="765990" cy="38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>
            <a:spAutoFit/>
          </a:bodyPr>
          <a:lstStyle/>
          <a:p>
            <a:pPr indent="571163"/>
            <a:endParaRPr lang="en-US" altLang="ru-RU">
              <a:latin typeface="Arial" charset="0"/>
            </a:endParaRPr>
          </a:p>
        </p:txBody>
      </p:sp>
      <p:sp>
        <p:nvSpPr>
          <p:cNvPr id="5147" name="AutoShape 54"/>
          <p:cNvSpPr>
            <a:spLocks noChangeArrowheads="1"/>
          </p:cNvSpPr>
          <p:nvPr/>
        </p:nvSpPr>
        <p:spPr bwMode="gray">
          <a:xfrm>
            <a:off x="624887" y="6525349"/>
            <a:ext cx="11051415" cy="332652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endParaRPr lang="en-US" altLang="ru-RU">
              <a:latin typeface="Arial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 rot="10800000" flipV="1">
            <a:off x="810740" y="2285904"/>
            <a:ext cx="2081070" cy="3200669"/>
          </a:xfrm>
          <a:prstGeom prst="roundRect">
            <a:avLst>
              <a:gd name="adj" fmla="val 0"/>
            </a:avLst>
          </a:prstGeom>
          <a:solidFill>
            <a:srgbClr val="A5C4E9"/>
          </a:soli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ctr" hangingPunct="1">
              <a:defRPr/>
            </a:pPr>
            <a:endParaRPr lang="en-US" altLang="ru-RU" sz="21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fontAlgn="ctr" hangingPunct="1">
              <a:defRPr/>
            </a:pPr>
            <a:r>
              <a:rPr lang="ru-RU" altLang="ru-RU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Внесенный проект</a:t>
            </a:r>
          </a:p>
          <a:p>
            <a:pPr algn="ctr" eaLnBrk="1" fontAlgn="ctr" hangingPunct="1">
              <a:defRPr/>
            </a:pPr>
            <a:endParaRPr lang="ru-RU" altLang="ru-RU" sz="21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fontAlgn="ctr" hangingPunct="1">
              <a:defRPr/>
            </a:pPr>
            <a:r>
              <a:rPr lang="ru-RU" altLang="ru-RU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</a:t>
            </a:r>
          </a:p>
          <a:p>
            <a:pPr algn="ctr" eaLnBrk="1" fontAlgn="ctr" hangingPunct="1">
              <a:defRPr/>
            </a:pPr>
            <a:endParaRPr lang="ru-RU" altLang="ru-RU" sz="21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fontAlgn="ctr" hangingPunct="1">
              <a:defRPr/>
            </a:pPr>
            <a:r>
              <a:rPr lang="ru-RU" altLang="ru-RU" sz="21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Утверждено</a:t>
            </a:r>
            <a:endParaRPr lang="ru-RU" altLang="ru-RU" sz="21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14"/>
          <p:cNvSpPr>
            <a:spLocks noChangeArrowheads="1"/>
          </p:cNvSpPr>
          <p:nvPr/>
        </p:nvSpPr>
        <p:spPr bwMode="auto">
          <a:xfrm>
            <a:off x="3277293" y="5638278"/>
            <a:ext cx="7619580" cy="991235"/>
          </a:xfrm>
          <a:prstGeom prst="rect">
            <a:avLst/>
          </a:prstGeom>
          <a:gradFill rotWithShape="1">
            <a:gsLst>
              <a:gs pos="0">
                <a:srgbClr val="C9FFC9"/>
              </a:gs>
              <a:gs pos="50000">
                <a:srgbClr val="DDFFDD"/>
              </a:gs>
              <a:gs pos="100000">
                <a:srgbClr val="C9FFC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/>
          <a:p>
            <a:pPr algn="ctr" defTabSz="923941">
              <a:buClr>
                <a:schemeClr val="folHlink"/>
              </a:buClr>
              <a:buSzPct val="60000"/>
              <a:defRPr/>
            </a:pPr>
            <a:r>
              <a:rPr lang="ru-RU" altLang="ru-RU" sz="17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Уменьшение объемов доходов и расходов планового период </a:t>
            </a:r>
          </a:p>
          <a:p>
            <a:pPr algn="ctr" defTabSz="923941">
              <a:buClr>
                <a:schemeClr val="folHlink"/>
              </a:buClr>
              <a:buSzPct val="60000"/>
              <a:defRPr/>
            </a:pPr>
            <a:r>
              <a:rPr lang="en-US" alt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ru-RU" alt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год – (-</a:t>
            </a:r>
            <a:r>
              <a:rPr lang="en-US" alt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31 218,10) </a:t>
            </a:r>
            <a:r>
              <a:rPr lang="ru-RU" alt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тыс. рублей,    </a:t>
            </a:r>
            <a:r>
              <a:rPr lang="ru-RU" alt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2024 год – </a:t>
            </a:r>
            <a:r>
              <a:rPr lang="ru-RU" alt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alt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-22 027,05) </a:t>
            </a:r>
            <a:r>
              <a:rPr lang="ru-RU" alt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тыс. рублей</a:t>
            </a:r>
            <a:endParaRPr lang="en-US" altLang="ru-RU" b="1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52" name="AutoShape 25"/>
          <p:cNvSpPr>
            <a:spLocks noChangeArrowheads="1"/>
          </p:cNvSpPr>
          <p:nvPr/>
        </p:nvSpPr>
        <p:spPr bwMode="auto">
          <a:xfrm>
            <a:off x="2895979" y="3124910"/>
            <a:ext cx="381315" cy="379693"/>
          </a:xfrm>
          <a:prstGeom prst="notchedRightArrow">
            <a:avLst>
              <a:gd name="adj1" fmla="val 50000"/>
              <a:gd name="adj2" fmla="val 25111"/>
            </a:avLst>
          </a:prstGeom>
          <a:gradFill rotWithShape="1">
            <a:gsLst>
              <a:gs pos="0">
                <a:schemeClr val="bg1"/>
              </a:gs>
              <a:gs pos="100000">
                <a:srgbClr val="9933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 algn="ctr"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5153" name="AutoShape 25"/>
          <p:cNvSpPr>
            <a:spLocks noChangeArrowheads="1"/>
          </p:cNvSpPr>
          <p:nvPr/>
        </p:nvSpPr>
        <p:spPr bwMode="auto">
          <a:xfrm flipV="1">
            <a:off x="2895979" y="3963260"/>
            <a:ext cx="381315" cy="379693"/>
          </a:xfrm>
          <a:prstGeom prst="notchedRightArrow">
            <a:avLst>
              <a:gd name="adj1" fmla="val 50000"/>
              <a:gd name="adj2" fmla="val 25111"/>
            </a:avLst>
          </a:prstGeom>
          <a:gradFill rotWithShape="1">
            <a:gsLst>
              <a:gs pos="0">
                <a:schemeClr val="bg1"/>
              </a:gs>
              <a:gs pos="100000">
                <a:srgbClr val="9933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wrap="none" lIns="96762" tIns="48381" rIns="96762" bIns="48381" anchor="ctr"/>
          <a:lstStyle/>
          <a:p>
            <a:pPr algn="ctr"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5154" name="AutoShape 25"/>
          <p:cNvSpPr>
            <a:spLocks noChangeArrowheads="1"/>
          </p:cNvSpPr>
          <p:nvPr/>
        </p:nvSpPr>
        <p:spPr bwMode="auto">
          <a:xfrm flipV="1">
            <a:off x="2895979" y="4799928"/>
            <a:ext cx="381315" cy="381373"/>
          </a:xfrm>
          <a:prstGeom prst="notchedRightArrow">
            <a:avLst>
              <a:gd name="adj1" fmla="val 50000"/>
              <a:gd name="adj2" fmla="val 25000"/>
            </a:avLst>
          </a:prstGeom>
          <a:gradFill rotWithShape="1">
            <a:gsLst>
              <a:gs pos="0">
                <a:schemeClr val="bg1"/>
              </a:gs>
              <a:gs pos="100000">
                <a:srgbClr val="9933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wrap="none" lIns="96762" tIns="48381" rIns="96762" bIns="48381" anchor="ctr"/>
          <a:lstStyle/>
          <a:p>
            <a:pPr algn="ctr"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21553" name="Text Box 36"/>
          <p:cNvSpPr txBox="1">
            <a:spLocks noChangeArrowheads="1"/>
          </p:cNvSpPr>
          <p:nvPr/>
        </p:nvSpPr>
        <p:spPr bwMode="auto">
          <a:xfrm>
            <a:off x="9296022" y="1905187"/>
            <a:ext cx="1600851" cy="328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5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(тыс. рублей)</a:t>
            </a:r>
          </a:p>
        </p:txBody>
      </p:sp>
    </p:spTree>
    <p:extLst>
      <p:ext uri="{BB962C8B-B14F-4D97-AF65-F5344CB8AC3E}">
        <p14:creationId xmlns:p14="http://schemas.microsoft.com/office/powerpoint/2010/main" val="3720238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Прямоугольник 16"/>
          <p:cNvSpPr>
            <a:spLocks noChangeArrowheads="1"/>
          </p:cNvSpPr>
          <p:nvPr/>
        </p:nvSpPr>
        <p:spPr bwMode="auto">
          <a:xfrm>
            <a:off x="5760041" y="2209278"/>
            <a:ext cx="6171591" cy="4191746"/>
          </a:xfrm>
          <a:prstGeom prst="rect">
            <a:avLst/>
          </a:prstGeom>
          <a:solidFill>
            <a:srgbClr val="339966"/>
          </a:solidFill>
          <a:ln w="25400" algn="ctr">
            <a:solidFill>
              <a:schemeClr val="bg1"/>
            </a:solidFill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r>
              <a:rPr lang="ru-RU" sz="1600" dirty="0" smtClean="0"/>
              <a:t>Основные из них</a:t>
            </a:r>
            <a:r>
              <a:rPr lang="en-US" sz="1600" dirty="0" smtClean="0"/>
              <a:t>:</a:t>
            </a:r>
          </a:p>
          <a:p>
            <a:r>
              <a:rPr lang="ru-RU" sz="1600" dirty="0" smtClean="0"/>
              <a:t>-</a:t>
            </a:r>
            <a:r>
              <a:rPr lang="ru-RU" sz="1600" dirty="0"/>
              <a:t>44 691,53 на социальное обеспечение населения и охрану семьи и детства (по УТСЗН), </a:t>
            </a:r>
            <a:endParaRPr lang="en-US" sz="1600" dirty="0" smtClean="0"/>
          </a:p>
          <a:p>
            <a:r>
              <a:rPr lang="en-US" sz="1600" dirty="0"/>
              <a:t>-</a:t>
            </a:r>
            <a:r>
              <a:rPr lang="ru-RU" sz="1600" dirty="0" smtClean="0"/>
              <a:t>2</a:t>
            </a:r>
            <a:r>
              <a:rPr lang="en-US" sz="1600" dirty="0"/>
              <a:t> </a:t>
            </a:r>
            <a:r>
              <a:rPr lang="ru-RU" sz="1600" dirty="0"/>
              <a:t>411,95 тыс. рублей  на ежемесячное денежное вознаграждение за классное руководство педагогическим работникам государственных и муниципальных общеобразовательных организаций</a:t>
            </a:r>
            <a:r>
              <a:rPr lang="ru-RU" sz="1600" dirty="0" smtClean="0"/>
              <a:t>;</a:t>
            </a:r>
            <a:endParaRPr lang="en-US" sz="1600" dirty="0" smtClean="0"/>
          </a:p>
          <a:p>
            <a:r>
              <a:rPr lang="en-US" sz="1600" dirty="0" smtClean="0"/>
              <a:t>+</a:t>
            </a:r>
            <a:r>
              <a:rPr lang="ru-RU" sz="1600" dirty="0" smtClean="0"/>
              <a:t>9</a:t>
            </a:r>
            <a:r>
              <a:rPr lang="ru-RU" sz="1600" dirty="0"/>
              <a:t> 431,24 тыс. рублей на социальное обеспечение населения и охрану семьи и детства (основное увеличение 8 248,46 тыс. рублей по субвенции на осуществление ежемесячных выплат на детей в возрасте от трех до семи лет включительно);</a:t>
            </a:r>
          </a:p>
          <a:p>
            <a:r>
              <a:rPr lang="en-US" sz="1600" dirty="0" smtClean="0"/>
              <a:t>+</a:t>
            </a:r>
            <a:r>
              <a:rPr lang="ru-RU" sz="1600" dirty="0" smtClean="0"/>
              <a:t>30,07 </a:t>
            </a:r>
            <a:r>
              <a:rPr lang="ru-RU" sz="1600" dirty="0"/>
              <a:t>тыс. рублей на осуществление первичного воинского учета органами местного самоуправления муниципальных и городских </a:t>
            </a:r>
            <a:r>
              <a:rPr lang="ru-RU" sz="1600" dirty="0" smtClean="0"/>
              <a:t>округов</a:t>
            </a:r>
            <a:r>
              <a:rPr lang="ru-RU" sz="1600" dirty="0"/>
              <a:t>.</a:t>
            </a:r>
          </a:p>
          <a:p>
            <a:endParaRPr lang="ru-RU" sz="16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943139" y="1256684"/>
            <a:ext cx="5714685" cy="6098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100" b="1" dirty="0">
                <a:latin typeface="Times New Roman" pitchFamily="18" charset="0"/>
              </a:rPr>
              <a:t>- </a:t>
            </a:r>
            <a:r>
              <a:rPr lang="ru-RU" altLang="ru-RU" sz="2100" b="1" dirty="0" smtClean="0">
                <a:latin typeface="Times New Roman" pitchFamily="18" charset="0"/>
              </a:rPr>
              <a:t>37 640,18</a:t>
            </a:r>
            <a:r>
              <a:rPr lang="en-US" altLang="ru-RU" sz="2100" b="1" dirty="0" smtClean="0">
                <a:latin typeface="Times New Roman" pitchFamily="18" charset="0"/>
              </a:rPr>
              <a:t>  </a:t>
            </a:r>
            <a:r>
              <a:rPr lang="en-US" altLang="ru-RU" sz="2100" b="1" dirty="0">
                <a:latin typeface="Times New Roman" pitchFamily="18" charset="0"/>
              </a:rPr>
              <a:t>- </a:t>
            </a:r>
            <a:r>
              <a:rPr lang="ru-RU" altLang="ru-RU" sz="2100" b="1" dirty="0">
                <a:latin typeface="Times New Roman" pitchFamily="18" charset="0"/>
              </a:rPr>
              <a:t>субвенции</a:t>
            </a:r>
          </a:p>
        </p:txBody>
      </p:sp>
      <p:sp>
        <p:nvSpPr>
          <p:cNvPr id="4100" name="Прямоугольник 11"/>
          <p:cNvSpPr>
            <a:spLocks noChangeArrowheads="1"/>
          </p:cNvSpPr>
          <p:nvPr/>
        </p:nvSpPr>
        <p:spPr bwMode="auto">
          <a:xfrm>
            <a:off x="344360" y="2209278"/>
            <a:ext cx="4952055" cy="4191746"/>
          </a:xfrm>
          <a:prstGeom prst="rect">
            <a:avLst/>
          </a:prstGeom>
          <a:solidFill>
            <a:srgbClr val="339966"/>
          </a:solidFill>
          <a:ln w="25400" algn="ctr">
            <a:solidFill>
              <a:schemeClr val="bg1"/>
            </a:solidFill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r>
              <a:rPr lang="ru-RU" sz="1400" dirty="0" smtClean="0"/>
              <a:t>Основные из них</a:t>
            </a:r>
            <a:r>
              <a:rPr lang="en-US" sz="1400" dirty="0" smtClean="0"/>
              <a:t>:</a:t>
            </a:r>
            <a:endParaRPr lang="ru-RU" sz="1400" dirty="0" smtClean="0"/>
          </a:p>
          <a:p>
            <a:r>
              <a:rPr lang="ru-RU" sz="1400" dirty="0" smtClean="0"/>
              <a:t>- 23 829,16 тыс. рублей на осуществление дорожной деятельности в отношении автомобильных дорог общего пользования;</a:t>
            </a:r>
          </a:p>
          <a:p>
            <a:r>
              <a:rPr lang="ru-RU" sz="1400" dirty="0" smtClean="0"/>
              <a:t>- 5</a:t>
            </a:r>
            <a:r>
              <a:rPr lang="en-US" sz="1400" dirty="0" smtClean="0"/>
              <a:t> </a:t>
            </a:r>
            <a:r>
              <a:rPr lang="ru-RU" sz="1400" dirty="0" smtClean="0"/>
              <a:t>144,00 тыс. рублей  на проведение антитеррористических мероприятий в муниципальных образовательных организациях (распределение МБТ территориям  будет осуществляться Министерством образования Ставропольского края в 2022 году);</a:t>
            </a:r>
          </a:p>
          <a:p>
            <a:pPr marL="285750" indent="-285750">
              <a:buFontTx/>
              <a:buChar char="-"/>
            </a:pPr>
            <a:r>
              <a:rPr lang="ru-RU" sz="1400" dirty="0" smtClean="0"/>
              <a:t>407,60 тыс. рублей на реализацию мероприятий по обеспечению жильем молодых семей;</a:t>
            </a:r>
          </a:p>
          <a:p>
            <a:r>
              <a:rPr lang="en-US" sz="1400" dirty="0"/>
              <a:t>+</a:t>
            </a:r>
            <a:r>
              <a:rPr lang="ru-RU" sz="1400" dirty="0" smtClean="0"/>
              <a:t>1</a:t>
            </a:r>
            <a:r>
              <a:rPr lang="ru-RU" sz="1400" dirty="0"/>
              <a:t> 072,72 тыс. рублей на организацию бесплатного горячего питания обучающихся, получающих начальное общее образование в государственных и муниципальных образовательных организациях;</a:t>
            </a:r>
          </a:p>
          <a:p>
            <a:r>
              <a:rPr lang="en-US" sz="1400" dirty="0" smtClean="0"/>
              <a:t>+</a:t>
            </a:r>
            <a:r>
              <a:rPr lang="ru-RU" sz="1400" dirty="0" smtClean="0"/>
              <a:t>198,87 </a:t>
            </a:r>
            <a:r>
              <a:rPr lang="ru-RU" sz="1400" dirty="0"/>
              <a:t>тыс. рублей на поддержку отрасли культуры (комплектование книжных фондов библиотек муниципальных образований</a:t>
            </a:r>
            <a:r>
              <a:rPr lang="ru-RU" sz="1400" dirty="0" smtClean="0"/>
              <a:t>)</a:t>
            </a:r>
            <a:r>
              <a:rPr lang="en-US" sz="1400" dirty="0" smtClean="0"/>
              <a:t>/</a:t>
            </a:r>
            <a:endParaRPr lang="ru-RU" sz="1400" dirty="0"/>
          </a:p>
          <a:p>
            <a:pPr marL="285750" indent="-285750">
              <a:buFontTx/>
              <a:buChar char="-"/>
            </a:pPr>
            <a:endParaRPr lang="ru-RU" sz="1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09769" y="1256684"/>
            <a:ext cx="4572420" cy="6098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100" b="1" dirty="0" smtClean="0">
                <a:latin typeface="Times New Roman" pitchFamily="18" charset="0"/>
              </a:rPr>
              <a:t>- 28 110,98</a:t>
            </a:r>
            <a:r>
              <a:rPr lang="en-US" altLang="ru-RU" sz="2100" b="1" dirty="0" smtClean="0">
                <a:latin typeface="Times New Roman" pitchFamily="18" charset="0"/>
              </a:rPr>
              <a:t> </a:t>
            </a:r>
            <a:r>
              <a:rPr lang="ru-RU" altLang="ru-RU" sz="2100" b="1" dirty="0" smtClean="0">
                <a:latin typeface="Times New Roman" pitchFamily="18" charset="0"/>
              </a:rPr>
              <a:t> </a:t>
            </a:r>
            <a:r>
              <a:rPr lang="ru-RU" altLang="ru-RU" sz="2100" b="1" dirty="0">
                <a:latin typeface="Times New Roman" pitchFamily="18" charset="0"/>
              </a:rPr>
              <a:t>- субсидии  </a:t>
            </a:r>
          </a:p>
        </p:txBody>
      </p:sp>
      <p:sp>
        <p:nvSpPr>
          <p:cNvPr id="410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09769" y="152886"/>
            <a:ext cx="11048055" cy="989554"/>
          </a:xfrm>
        </p:spPr>
        <p:txBody>
          <a:bodyPr/>
          <a:lstStyle/>
          <a:p>
            <a:pPr algn="ctr" eaLnBrk="1" hangingPunct="1"/>
            <a:r>
              <a:rPr lang="ru-RU" altLang="ru-RU" sz="2100" b="1" dirty="0">
                <a:latin typeface="Times New Roman" pitchFamily="18" charset="0"/>
              </a:rPr>
              <a:t>Корректировки </a:t>
            </a:r>
            <a:r>
              <a:rPr lang="ru-RU" altLang="ru-RU" sz="2100" b="1" dirty="0" smtClean="0">
                <a:latin typeface="Times New Roman" pitchFamily="18" charset="0"/>
              </a:rPr>
              <a:t>проекта местного бюджета </a:t>
            </a:r>
            <a:r>
              <a:rPr lang="ru-RU" altLang="ru-RU" sz="2100" b="1" dirty="0">
                <a:latin typeface="Times New Roman" pitchFamily="18" charset="0"/>
              </a:rPr>
              <a:t>на </a:t>
            </a:r>
            <a:r>
              <a:rPr lang="ru-RU" altLang="ru-RU" sz="2100" b="1" dirty="0" smtClean="0">
                <a:latin typeface="Times New Roman" pitchFamily="18" charset="0"/>
              </a:rPr>
              <a:t>2022 </a:t>
            </a:r>
            <a:r>
              <a:rPr lang="ru-RU" altLang="ru-RU" sz="2100" b="1" dirty="0">
                <a:latin typeface="Times New Roman" pitchFamily="18" charset="0"/>
              </a:rPr>
              <a:t>год </a:t>
            </a:r>
            <a:r>
              <a:rPr lang="ru-RU" altLang="ru-RU" sz="2100" b="1" dirty="0" smtClean="0">
                <a:latin typeface="Times New Roman" pitchFamily="18" charset="0"/>
              </a:rPr>
              <a:t>на общую сумму 65 751,16 тыс. рублей обусловлены изменениями принятыми </a:t>
            </a:r>
            <a:r>
              <a:rPr lang="ru-RU" altLang="ru-RU" sz="2100" b="1" dirty="0">
                <a:latin typeface="Times New Roman" pitchFamily="18" charset="0"/>
              </a:rPr>
              <a:t>Законом Ставропольского края </a:t>
            </a:r>
            <a:r>
              <a:rPr lang="ru-RU" altLang="ru-RU" sz="2100" b="1" dirty="0" smtClean="0">
                <a:latin typeface="Times New Roman" pitchFamily="18" charset="0"/>
              </a:rPr>
              <a:t/>
            </a:r>
            <a:br>
              <a:rPr lang="ru-RU" altLang="ru-RU" sz="2100" b="1" dirty="0" smtClean="0">
                <a:latin typeface="Times New Roman" pitchFamily="18" charset="0"/>
              </a:rPr>
            </a:br>
            <a:r>
              <a:rPr lang="ru-RU" altLang="ru-RU" sz="2100" b="1" dirty="0" smtClean="0">
                <a:latin typeface="Times New Roman" pitchFamily="18" charset="0"/>
              </a:rPr>
              <a:t>«</a:t>
            </a:r>
            <a:r>
              <a:rPr lang="ru-RU" altLang="ru-RU" sz="2100" b="1" dirty="0">
                <a:latin typeface="Times New Roman" pitchFamily="18" charset="0"/>
              </a:rPr>
              <a:t>О бюджете Ставропольского края на </a:t>
            </a:r>
            <a:r>
              <a:rPr lang="ru-RU" altLang="ru-RU" sz="2100" b="1" dirty="0" smtClean="0">
                <a:latin typeface="Times New Roman" pitchFamily="18" charset="0"/>
              </a:rPr>
              <a:t>2022 </a:t>
            </a:r>
            <a:r>
              <a:rPr lang="ru-RU" altLang="ru-RU" sz="2100" b="1" dirty="0">
                <a:latin typeface="Times New Roman" pitchFamily="18" charset="0"/>
              </a:rPr>
              <a:t>год и плановый период </a:t>
            </a:r>
            <a:r>
              <a:rPr lang="ru-RU" altLang="ru-RU" sz="2100" b="1" dirty="0" smtClean="0">
                <a:latin typeface="Times New Roman" pitchFamily="18" charset="0"/>
              </a:rPr>
              <a:t>2023 </a:t>
            </a:r>
            <a:r>
              <a:rPr lang="ru-RU" altLang="ru-RU" sz="2100" b="1" dirty="0">
                <a:latin typeface="Times New Roman" pitchFamily="18" charset="0"/>
              </a:rPr>
              <a:t>и </a:t>
            </a:r>
            <a:r>
              <a:rPr lang="ru-RU" altLang="ru-RU" sz="2100" b="1" dirty="0" smtClean="0">
                <a:latin typeface="Times New Roman" pitchFamily="18" charset="0"/>
              </a:rPr>
              <a:t>2024 </a:t>
            </a:r>
            <a:r>
              <a:rPr lang="ru-RU" altLang="ru-RU" sz="2100" b="1" dirty="0">
                <a:latin typeface="Times New Roman" pitchFamily="18" charset="0"/>
              </a:rPr>
              <a:t>годов»</a:t>
            </a:r>
          </a:p>
        </p:txBody>
      </p:sp>
      <p:sp>
        <p:nvSpPr>
          <p:cNvPr id="4103" name="Стрелка вниз 14"/>
          <p:cNvSpPr>
            <a:spLocks noChangeArrowheads="1"/>
          </p:cNvSpPr>
          <p:nvPr/>
        </p:nvSpPr>
        <p:spPr bwMode="auto">
          <a:xfrm>
            <a:off x="8229349" y="1866546"/>
            <a:ext cx="1142265" cy="342732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tx2"/>
          </a:solidFill>
          <a:ln w="25400" algn="ctr">
            <a:solidFill>
              <a:srgbClr val="244583"/>
            </a:solidFill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pPr algn="ctr"/>
            <a:endParaRPr lang="en-US" altLang="ru-RU">
              <a:solidFill>
                <a:srgbClr val="FFFFFF"/>
              </a:solidFill>
              <a:latin typeface="Century Schoolbook" pitchFamily="18" charset="0"/>
            </a:endParaRPr>
          </a:p>
        </p:txBody>
      </p:sp>
      <p:sp>
        <p:nvSpPr>
          <p:cNvPr id="4104" name="Стрелка вниз 17"/>
          <p:cNvSpPr>
            <a:spLocks noChangeArrowheads="1"/>
          </p:cNvSpPr>
          <p:nvPr/>
        </p:nvSpPr>
        <p:spPr bwMode="auto">
          <a:xfrm>
            <a:off x="2361801" y="1866546"/>
            <a:ext cx="915492" cy="342732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tx2"/>
          </a:solidFill>
          <a:ln w="25400" algn="ctr">
            <a:solidFill>
              <a:srgbClr val="244583"/>
            </a:solidFill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pPr algn="ctr"/>
            <a:endParaRPr lang="en-US" altLang="ru-RU">
              <a:solidFill>
                <a:srgbClr val="FFFFFF"/>
              </a:solidFill>
              <a:latin typeface="Century Schoolboo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9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Text Box 2"/>
          <p:cNvSpPr txBox="1">
            <a:spLocks noChangeArrowheads="1"/>
          </p:cNvSpPr>
          <p:nvPr/>
        </p:nvSpPr>
        <p:spPr bwMode="auto">
          <a:xfrm>
            <a:off x="1372399" y="228489"/>
            <a:ext cx="9296022" cy="878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ХАРАКТЕРИСТИКИ </a:t>
            </a:r>
            <a:r>
              <a:rPr lang="ru-RU" altLang="ru-RU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БЮДЖЕТА </a:t>
            </a:r>
            <a:r>
              <a:rPr lang="ru-RU" altLang="ru-RU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АЛЕКСАНДРОВСКОГО МУНИЦИПАЛЬНОГО ОКРУГА СТАВРОПОЛЬСКОГО КРАЯ </a:t>
            </a: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altLang="ru-RU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2022 </a:t>
            </a:r>
            <a:r>
              <a:rPr lang="ru-RU" altLang="ru-RU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год и плановый период </a:t>
            </a:r>
            <a:r>
              <a:rPr lang="ru-RU" altLang="ru-RU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altLang="ru-RU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altLang="ru-RU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altLang="ru-RU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годов</a:t>
            </a:r>
            <a:endParaRPr lang="ru-RU" altLang="ru-RU" sz="17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0" name="Text Box 70"/>
          <p:cNvSpPr txBox="1">
            <a:spLocks noChangeArrowheads="1"/>
          </p:cNvSpPr>
          <p:nvPr/>
        </p:nvSpPr>
        <p:spPr bwMode="auto">
          <a:xfrm rot="10800000" flipH="1" flipV="1">
            <a:off x="10668421" y="782908"/>
            <a:ext cx="1266570" cy="325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500" b="1" dirty="0" err="1">
                <a:latin typeface="Times New Roman" pitchFamily="18" charset="0"/>
              </a:rPr>
              <a:t>тыс.рублей</a:t>
            </a:r>
            <a:endParaRPr lang="ru-RU" altLang="ru-RU" sz="1500" b="1" dirty="0">
              <a:latin typeface="Times New Roman" pitchFamily="18" charset="0"/>
            </a:endParaRPr>
          </a:p>
        </p:txBody>
      </p:sp>
      <p:graphicFrame>
        <p:nvGraphicFramePr>
          <p:cNvPr id="1068" name="Group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9681460"/>
              </p:ext>
            </p:extLst>
          </p:nvPr>
        </p:nvGraphicFramePr>
        <p:xfrm>
          <a:off x="609768" y="1219723"/>
          <a:ext cx="11264906" cy="4813904"/>
        </p:xfrm>
        <a:graphic>
          <a:graphicData uri="http://schemas.openxmlformats.org/drawingml/2006/table">
            <a:tbl>
              <a:tblPr/>
              <a:tblGrid>
                <a:gridCol w="12941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97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24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98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13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6429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5239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8997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2651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13986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5177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283400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</a:p>
                  </a:txBody>
                  <a:tcPr marL="96742" marR="96742" marT="48358" marB="4835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ru-RU" sz="1350" b="1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350" b="1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2021 год </a:t>
                      </a:r>
                      <a:endParaRPr lang="en-US" sz="1350" b="1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Решение №83/83</a:t>
                      </a:r>
                      <a:endParaRPr kumimoji="0" lang="ru-RU" alt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55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Решение №83/83</a:t>
                      </a:r>
                      <a:endParaRPr kumimoji="0" lang="ru-RU" alt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Решение</a:t>
                      </a:r>
                      <a:r>
                        <a:rPr lang="ru-RU" sz="135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№396/249</a:t>
                      </a:r>
                      <a:endParaRPr kumimoji="0" lang="ru-RU" alt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Изменения %</a:t>
                      </a: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Решение №83/83</a:t>
                      </a:r>
                      <a:endParaRPr kumimoji="0" lang="ru-RU" alt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Решение</a:t>
                      </a:r>
                      <a:r>
                        <a:rPr lang="ru-RU" sz="135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№396/249</a:t>
                      </a:r>
                      <a:endParaRPr kumimoji="0" lang="ru-RU" alt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Изменения к решению №83/83, %</a:t>
                      </a:r>
                      <a:endParaRPr kumimoji="0" lang="ru-RU" alt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Решение</a:t>
                      </a:r>
                      <a:r>
                        <a:rPr lang="ru-RU" sz="135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№396/249</a:t>
                      </a:r>
                      <a:endParaRPr kumimoji="0" lang="ru-RU" alt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Изменения к предыдущему году, %</a:t>
                      </a:r>
                      <a:endParaRPr kumimoji="0" lang="ru-RU" alt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0105">
                <a:tc v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 2021 году</a:t>
                      </a:r>
                      <a:endParaRPr kumimoji="0" lang="ru-RU" alt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 Решению №83/83</a:t>
                      </a: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5431">
                <a:tc>
                  <a:txBody>
                    <a:bodyPr/>
                    <a:lstStyle/>
                    <a:p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 – всего, </a:t>
                      </a:r>
                    </a:p>
                    <a:p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том числе</a:t>
                      </a:r>
                      <a:r>
                        <a:rPr lang="en-US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1 539 318,88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1 405 087,26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35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577 987,26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102,5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112,3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1 411 056,53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1 511 905,58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107,1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1 537 164,42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101,7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1610">
                <a:tc>
                  <a:txBody>
                    <a:bodyPr/>
                    <a:lstStyle/>
                    <a:p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Налоговые и неналоговые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299 005,63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305 506,20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333 016,67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111,4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109,0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309 642,57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337 322,17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108,9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364 378,73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108,0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8323">
                <a:tc>
                  <a:txBody>
                    <a:bodyPr/>
                    <a:lstStyle/>
                    <a:p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Дотация из краевого бюджета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325 496,00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285 905,40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312 549,00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96,0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109,3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283 853,28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282 398,00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99,5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255 232,00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90,4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1043">
                <a:tc>
                  <a:txBody>
                    <a:bodyPr/>
                    <a:lstStyle/>
                    <a:p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135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всего, в том числе</a:t>
                      </a:r>
                      <a:r>
                        <a:rPr lang="en-US" sz="135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1 539 318,88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1 405 087,26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35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577 987,26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102,5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112,3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1 411 056,53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1 511 905,58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107,1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1 537 164,42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101,7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820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Дефицит\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профицит</a:t>
                      </a:r>
                    </a:p>
                  </a:txBody>
                  <a:tcPr marL="96742" marR="96742" marT="48358" marB="4835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950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30122" y="4279"/>
            <a:ext cx="122535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 заимствований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Александровского 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округа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Ставропольского края</a:t>
            </a:r>
          </a:p>
        </p:txBody>
      </p:sp>
      <p:sp>
        <p:nvSpPr>
          <p:cNvPr id="5" name="Прямоугольник 4"/>
          <p:cNvSpPr/>
          <p:nvPr/>
        </p:nvSpPr>
        <p:spPr>
          <a:xfrm rot="10800000" flipV="1">
            <a:off x="4747364" y="1247091"/>
            <a:ext cx="36074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долговой политики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4042733"/>
              </p:ext>
            </p:extLst>
          </p:nvPr>
        </p:nvGraphicFramePr>
        <p:xfrm>
          <a:off x="295763" y="1773747"/>
          <a:ext cx="11720446" cy="1064713"/>
        </p:xfrm>
        <a:graphic>
          <a:graphicData uri="http://schemas.openxmlformats.org/drawingml/2006/table">
            <a:tbl>
              <a:tblPr>
                <a:tableStyleId>{D27102A9-8310-4765-A935-A1911B00CA55}</a:tableStyleId>
              </a:tblPr>
              <a:tblGrid>
                <a:gridCol w="11720446">
                  <a:extLst>
                    <a:ext uri="{9D8B030D-6E8A-4147-A177-3AD203B41FA5}">
                      <a16:colId xmlns:a16="http://schemas.microsoft.com/office/drawing/2014/main" val="3604162938"/>
                    </a:ext>
                  </a:extLst>
                </a:gridCol>
              </a:tblGrid>
              <a:tr h="1064713">
                <a:tc>
                  <a:txBody>
                    <a:bodyPr/>
                    <a:lstStyle/>
                    <a:p>
                      <a:pPr indent="342900" algn="just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Times New Roman"/>
                        </a:rPr>
                        <a:t>- обеспечение размера дефицита местного бюджета в 2022-2024 годах на уровне не более 5,0 процентов; </a:t>
                      </a:r>
                    </a:p>
                    <a:p>
                      <a:pPr indent="342900" algn="just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Times New Roman"/>
                        </a:rPr>
                        <a:t>- минимизация расходов на обслуживание муниципального долга муниципального округа.</a:t>
                      </a:r>
                      <a:endParaRPr lang="ru-RU" sz="1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89285711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4852232"/>
              </p:ext>
            </p:extLst>
          </p:nvPr>
        </p:nvGraphicFramePr>
        <p:xfrm>
          <a:off x="171450" y="2859583"/>
          <a:ext cx="5248274" cy="2779395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1774796">
                  <a:extLst>
                    <a:ext uri="{9D8B030D-6E8A-4147-A177-3AD203B41FA5}">
                      <a16:colId xmlns:a16="http://schemas.microsoft.com/office/drawing/2014/main" val="2558015165"/>
                    </a:ext>
                  </a:extLst>
                </a:gridCol>
                <a:gridCol w="1174459">
                  <a:extLst>
                    <a:ext uri="{9D8B030D-6E8A-4147-A177-3AD203B41FA5}">
                      <a16:colId xmlns:a16="http://schemas.microsoft.com/office/drawing/2014/main" val="3693694615"/>
                    </a:ext>
                  </a:extLst>
                </a:gridCol>
                <a:gridCol w="1115735">
                  <a:extLst>
                    <a:ext uri="{9D8B030D-6E8A-4147-A177-3AD203B41FA5}">
                      <a16:colId xmlns:a16="http://schemas.microsoft.com/office/drawing/2014/main" val="1498417715"/>
                    </a:ext>
                  </a:extLst>
                </a:gridCol>
                <a:gridCol w="1183284">
                  <a:extLst>
                    <a:ext uri="{9D8B030D-6E8A-4147-A177-3AD203B41FA5}">
                      <a16:colId xmlns:a16="http://schemas.microsoft.com/office/drawing/2014/main" val="668234274"/>
                    </a:ext>
                  </a:extLst>
                </a:gridCol>
              </a:tblGrid>
              <a:tr h="304800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виды заимствований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муниципальные заимствования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на </a:t>
                      </a:r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обслуживание </a:t>
                      </a:r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муниципального долга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833607469"/>
                  </a:ext>
                </a:extLst>
              </a:tr>
              <a:tr h="5048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погашение основной суммы долга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7259704"/>
                  </a:ext>
                </a:extLst>
              </a:tr>
              <a:tr h="27622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Кредиты</a:t>
                      </a:r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полученные от кредитных организаций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1962060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</a:t>
                      </a:r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8151521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</a:t>
                      </a:r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91485093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</a:t>
                      </a:r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00344920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</a:t>
                      </a:r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65137213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</a:t>
                      </a:r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75042015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5638800" y="3032342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7200" algn="just"/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Александровского муниципального округа на 2022 год и плановый период 2023 и 2024 годов  сбалансирован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доходам и расходам, 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источники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финансирования дефицита бюджета 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расходы на обслуживание муниципального долга не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планируются. </a:t>
            </a:r>
            <a:endParaRPr lang="ru-RU" sz="16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endParaRPr lang="ru-RU" sz="16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 гарантий 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Александровского муниципального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округа 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2022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 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 плановом периоде 2023 и 2024 годов не планируется.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41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Line 12"/>
          <p:cNvSpPr>
            <a:spLocks noChangeShapeType="1"/>
          </p:cNvSpPr>
          <p:nvPr/>
        </p:nvSpPr>
        <p:spPr bwMode="auto">
          <a:xfrm>
            <a:off x="5402243" y="4070783"/>
            <a:ext cx="119937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762" tIns="48381" rIns="96762" bIns="48381"/>
          <a:lstStyle/>
          <a:p>
            <a:endParaRPr lang="ru-RU"/>
          </a:p>
        </p:txBody>
      </p:sp>
      <p:sp>
        <p:nvSpPr>
          <p:cNvPr id="21552" name="Rectangle 2"/>
          <p:cNvSpPr>
            <a:spLocks noChangeArrowheads="1"/>
          </p:cNvSpPr>
          <p:nvPr/>
        </p:nvSpPr>
        <p:spPr bwMode="auto">
          <a:xfrm>
            <a:off x="502262" y="178086"/>
            <a:ext cx="11491522" cy="147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21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ДОХОДЫ БЮДЖЕТА МУНИЦИПАЛЬНОГО ОКРУГА</a:t>
            </a: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Структура доходов местного бюджета на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2022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год </a:t>
            </a: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и плановый период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2023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и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2024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годов</a:t>
            </a:r>
          </a:p>
        </p:txBody>
      </p:sp>
      <p:sp>
        <p:nvSpPr>
          <p:cNvPr id="21553" name="Text Box 36"/>
          <p:cNvSpPr txBox="1">
            <a:spLocks noChangeArrowheads="1"/>
          </p:cNvSpPr>
          <p:nvPr/>
        </p:nvSpPr>
        <p:spPr bwMode="auto">
          <a:xfrm>
            <a:off x="8686255" y="1905187"/>
            <a:ext cx="1600850" cy="328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5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(тыс. рублей)</a:t>
            </a:r>
          </a:p>
        </p:txBody>
      </p:sp>
      <p:sp>
        <p:nvSpPr>
          <p:cNvPr id="21555" name="Rectangle 14"/>
          <p:cNvSpPr>
            <a:spLocks noChangeArrowheads="1"/>
          </p:cNvSpPr>
          <p:nvPr/>
        </p:nvSpPr>
        <p:spPr bwMode="auto">
          <a:xfrm>
            <a:off x="974286" y="6170856"/>
            <a:ext cx="280527" cy="161286"/>
          </a:xfrm>
          <a:prstGeom prst="rect">
            <a:avLst/>
          </a:prstGeom>
          <a:gradFill rotWithShape="1">
            <a:gsLst>
              <a:gs pos="0">
                <a:srgbClr val="C9FFC9"/>
              </a:gs>
              <a:gs pos="50000">
                <a:srgbClr val="DDFFDD"/>
              </a:gs>
              <a:gs pos="100000">
                <a:srgbClr val="C9FFC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/>
          <a:p>
            <a:pPr algn="ctr" defTabSz="923941">
              <a:buClr>
                <a:schemeClr val="folHlink"/>
              </a:buClr>
              <a:buSzPct val="60000"/>
              <a:defRPr/>
            </a:pPr>
            <a:endParaRPr lang="en-US" altLang="ru-RU" sz="1500" b="1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1556" name="Rectangle 15"/>
          <p:cNvSpPr>
            <a:spLocks noChangeArrowheads="1"/>
          </p:cNvSpPr>
          <p:nvPr/>
        </p:nvSpPr>
        <p:spPr bwMode="auto">
          <a:xfrm>
            <a:off x="1560536" y="6149391"/>
            <a:ext cx="1738594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6762" tIns="48381" rIns="96762" bIns="48381" anchor="ctr">
            <a:spAutoFit/>
          </a:bodyPr>
          <a:lstStyle/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5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- на </a:t>
            </a:r>
            <a:r>
              <a:rPr lang="ru-RU" altLang="ru-RU" sz="15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2022 </a:t>
            </a:r>
            <a:r>
              <a:rPr lang="ru-RU" altLang="ru-RU" sz="15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год  </a:t>
            </a:r>
          </a:p>
        </p:txBody>
      </p:sp>
      <p:sp>
        <p:nvSpPr>
          <p:cNvPr id="21557" name="Text Box 17"/>
          <p:cNvSpPr txBox="1">
            <a:spLocks noChangeArrowheads="1"/>
          </p:cNvSpPr>
          <p:nvPr/>
        </p:nvSpPr>
        <p:spPr bwMode="auto">
          <a:xfrm>
            <a:off x="5755001" y="6080133"/>
            <a:ext cx="2576816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5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- на </a:t>
            </a:r>
            <a:r>
              <a:rPr lang="ru-RU" altLang="ru-RU" sz="15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2023 </a:t>
            </a:r>
            <a:r>
              <a:rPr lang="ru-RU" altLang="ru-RU" sz="15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год  </a:t>
            </a:r>
          </a:p>
        </p:txBody>
      </p:sp>
      <p:sp>
        <p:nvSpPr>
          <p:cNvPr id="21558" name="Rectangle 18"/>
          <p:cNvSpPr>
            <a:spLocks noChangeArrowheads="1"/>
          </p:cNvSpPr>
          <p:nvPr/>
        </p:nvSpPr>
        <p:spPr bwMode="auto">
          <a:xfrm>
            <a:off x="5425760" y="6170856"/>
            <a:ext cx="278847" cy="161286"/>
          </a:xfrm>
          <a:prstGeom prst="rect">
            <a:avLst/>
          </a:prstGeom>
          <a:gradFill rotWithShape="1">
            <a:gsLst>
              <a:gs pos="0">
                <a:srgbClr val="FFE7B7"/>
              </a:gs>
              <a:gs pos="50000">
                <a:srgbClr val="FFEFCF"/>
              </a:gs>
              <a:gs pos="100000">
                <a:srgbClr val="FFE7B7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/>
          <a:p>
            <a:pPr algn="ctr" defTabSz="923941">
              <a:buClr>
                <a:schemeClr val="folHlink"/>
              </a:buClr>
              <a:buSzPct val="60000"/>
              <a:defRPr/>
            </a:pPr>
            <a:endParaRPr lang="en-US" altLang="ru-RU" sz="1500" b="1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1559" name="Text Box 21"/>
          <p:cNvSpPr txBox="1">
            <a:spLocks noChangeArrowheads="1"/>
          </p:cNvSpPr>
          <p:nvPr/>
        </p:nvSpPr>
        <p:spPr bwMode="auto">
          <a:xfrm>
            <a:off x="8953343" y="6080133"/>
            <a:ext cx="2476028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5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- на </a:t>
            </a:r>
            <a:r>
              <a:rPr lang="ru-RU" altLang="ru-RU" sz="15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2024 </a:t>
            </a:r>
            <a:r>
              <a:rPr lang="ru-RU" altLang="ru-RU" sz="15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год</a:t>
            </a:r>
          </a:p>
        </p:txBody>
      </p:sp>
      <p:sp>
        <p:nvSpPr>
          <p:cNvPr id="21560" name="Rectangle 20"/>
          <p:cNvSpPr>
            <a:spLocks noChangeArrowheads="1"/>
          </p:cNvSpPr>
          <p:nvPr/>
        </p:nvSpPr>
        <p:spPr bwMode="auto">
          <a:xfrm>
            <a:off x="8667776" y="6180937"/>
            <a:ext cx="302364" cy="173046"/>
          </a:xfrm>
          <a:prstGeom prst="rect">
            <a:avLst/>
          </a:prstGeom>
          <a:gradFill rotWithShape="1">
            <a:gsLst>
              <a:gs pos="0">
                <a:srgbClr val="D9ECFF"/>
              </a:gs>
              <a:gs pos="50000">
                <a:srgbClr val="F1F8FF"/>
              </a:gs>
              <a:gs pos="100000">
                <a:srgbClr val="D9EC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/>
          <a:p>
            <a:pPr algn="ctr" defTabSz="923941">
              <a:buClr>
                <a:schemeClr val="folHlink"/>
              </a:buClr>
              <a:buSzPct val="60000"/>
              <a:defRPr/>
            </a:pPr>
            <a:endParaRPr lang="en-US" altLang="ru-RU" sz="1500" b="1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grpSp>
        <p:nvGrpSpPr>
          <p:cNvPr id="21515" name="Group 98"/>
          <p:cNvGrpSpPr>
            <a:grpSpLocks/>
          </p:cNvGrpSpPr>
          <p:nvPr/>
        </p:nvGrpSpPr>
        <p:grpSpPr bwMode="auto">
          <a:xfrm>
            <a:off x="814704" y="3598687"/>
            <a:ext cx="4607695" cy="939153"/>
            <a:chOff x="385" y="2227"/>
            <a:chExt cx="2177" cy="591"/>
          </a:xfrm>
        </p:grpSpPr>
        <p:sp>
          <p:nvSpPr>
            <p:cNvPr id="21569" name="Rectangle 9"/>
            <p:cNvSpPr>
              <a:spLocks noChangeArrowheads="1"/>
            </p:cNvSpPr>
            <p:nvPr/>
          </p:nvSpPr>
          <p:spPr bwMode="auto">
            <a:xfrm>
              <a:off x="385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333 016,67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570" name="Rectangle 10"/>
            <p:cNvSpPr>
              <a:spLocks noChangeArrowheads="1"/>
            </p:cNvSpPr>
            <p:nvPr/>
          </p:nvSpPr>
          <p:spPr bwMode="auto">
            <a:xfrm>
              <a:off x="1111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337 322,17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571" name="Rectangle 11"/>
            <p:cNvSpPr>
              <a:spLocks noChangeArrowheads="1"/>
            </p:cNvSpPr>
            <p:nvPr/>
          </p:nvSpPr>
          <p:spPr bwMode="auto">
            <a:xfrm>
              <a:off x="1837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364 378,73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572" name="Rectangle 23"/>
            <p:cNvSpPr>
              <a:spLocks noChangeArrowheads="1"/>
            </p:cNvSpPr>
            <p:nvPr/>
          </p:nvSpPr>
          <p:spPr bwMode="auto">
            <a:xfrm>
              <a:off x="385" y="2227"/>
              <a:ext cx="2176" cy="29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lnSpc>
                  <a:spcPct val="80000"/>
                </a:lnSpc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Налоговые и неналоговые</a:t>
              </a:r>
            </a:p>
          </p:txBody>
        </p:sp>
      </p:grpSp>
      <p:grpSp>
        <p:nvGrpSpPr>
          <p:cNvPr id="21516" name="Group 121"/>
          <p:cNvGrpSpPr>
            <a:grpSpLocks/>
          </p:cNvGrpSpPr>
          <p:nvPr/>
        </p:nvGrpSpPr>
        <p:grpSpPr bwMode="auto">
          <a:xfrm>
            <a:off x="5390484" y="2731775"/>
            <a:ext cx="1201058" cy="2594011"/>
            <a:chOff x="2547" y="1721"/>
            <a:chExt cx="567" cy="1634"/>
          </a:xfrm>
        </p:grpSpPr>
        <p:sp>
          <p:nvSpPr>
            <p:cNvPr id="21538" name="Line 4"/>
            <p:cNvSpPr>
              <a:spLocks noChangeShapeType="1"/>
            </p:cNvSpPr>
            <p:nvPr/>
          </p:nvSpPr>
          <p:spPr bwMode="auto">
            <a:xfrm flipH="1">
              <a:off x="2819" y="1721"/>
              <a:ext cx="0" cy="163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39" name="Line 12"/>
            <p:cNvSpPr>
              <a:spLocks noChangeShapeType="1"/>
            </p:cNvSpPr>
            <p:nvPr/>
          </p:nvSpPr>
          <p:spPr bwMode="auto">
            <a:xfrm>
              <a:off x="2547" y="3354"/>
              <a:ext cx="56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1517" name="Group 99"/>
          <p:cNvGrpSpPr>
            <a:grpSpLocks/>
          </p:cNvGrpSpPr>
          <p:nvPr/>
        </p:nvGrpSpPr>
        <p:grpSpPr bwMode="auto">
          <a:xfrm>
            <a:off x="814704" y="4857051"/>
            <a:ext cx="4607695" cy="939152"/>
            <a:chOff x="385" y="2227"/>
            <a:chExt cx="2177" cy="591"/>
          </a:xfrm>
        </p:grpSpPr>
        <p:sp>
          <p:nvSpPr>
            <p:cNvPr id="21604" name="Rectangle 9"/>
            <p:cNvSpPr>
              <a:spLocks noChangeArrowheads="1"/>
            </p:cNvSpPr>
            <p:nvPr/>
          </p:nvSpPr>
          <p:spPr bwMode="auto">
            <a:xfrm>
              <a:off x="385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22</a:t>
              </a:r>
              <a:endParaRPr lang="ru-RU" altLang="ru-RU" sz="15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605" name="Rectangle 10"/>
            <p:cNvSpPr>
              <a:spLocks noChangeArrowheads="1"/>
            </p:cNvSpPr>
            <p:nvPr/>
          </p:nvSpPr>
          <p:spPr bwMode="auto">
            <a:xfrm>
              <a:off x="1111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23</a:t>
              </a:r>
              <a:endParaRPr lang="ru-RU" altLang="ru-RU" sz="15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606" name="Rectangle 11"/>
            <p:cNvSpPr>
              <a:spLocks noChangeArrowheads="1"/>
            </p:cNvSpPr>
            <p:nvPr/>
          </p:nvSpPr>
          <p:spPr bwMode="auto">
            <a:xfrm>
              <a:off x="1837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24</a:t>
              </a:r>
              <a:endParaRPr lang="ru-RU" altLang="ru-RU" sz="15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607" name="Rectangle 23"/>
            <p:cNvSpPr>
              <a:spLocks noChangeArrowheads="1"/>
            </p:cNvSpPr>
            <p:nvPr/>
          </p:nvSpPr>
          <p:spPr bwMode="auto">
            <a:xfrm>
              <a:off x="385" y="2227"/>
              <a:ext cx="2176" cy="29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lnSpc>
                  <a:spcPct val="80000"/>
                </a:lnSpc>
                <a:defRPr/>
              </a:pPr>
              <a:r>
                <a:rPr lang="ru-RU" sz="15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Удельный вес (%)</a:t>
              </a:r>
            </a:p>
          </p:txBody>
        </p:sp>
      </p:grpSp>
      <p:grpSp>
        <p:nvGrpSpPr>
          <p:cNvPr id="21518" name="Group 104"/>
          <p:cNvGrpSpPr>
            <a:grpSpLocks/>
          </p:cNvGrpSpPr>
          <p:nvPr/>
        </p:nvGrpSpPr>
        <p:grpSpPr bwMode="auto">
          <a:xfrm>
            <a:off x="6576424" y="3598687"/>
            <a:ext cx="4607695" cy="939153"/>
            <a:chOff x="385" y="2227"/>
            <a:chExt cx="2177" cy="591"/>
          </a:xfrm>
        </p:grpSpPr>
        <p:sp>
          <p:nvSpPr>
            <p:cNvPr id="21609" name="Rectangle 9"/>
            <p:cNvSpPr>
              <a:spLocks noChangeArrowheads="1"/>
            </p:cNvSpPr>
            <p:nvPr/>
          </p:nvSpPr>
          <p:spPr bwMode="auto">
            <a:xfrm>
              <a:off x="385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1 179 219,43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610" name="Rectangle 10"/>
            <p:cNvSpPr>
              <a:spLocks noChangeArrowheads="1"/>
            </p:cNvSpPr>
            <p:nvPr/>
          </p:nvSpPr>
          <p:spPr bwMode="auto">
            <a:xfrm>
              <a:off x="1111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1 143 365,31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611" name="Rectangle 11"/>
            <p:cNvSpPr>
              <a:spLocks noChangeArrowheads="1"/>
            </p:cNvSpPr>
            <p:nvPr/>
          </p:nvSpPr>
          <p:spPr bwMode="auto">
            <a:xfrm>
              <a:off x="1837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 </a:t>
              </a: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1 150 758,63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612" name="Rectangle 23"/>
            <p:cNvSpPr>
              <a:spLocks noChangeArrowheads="1"/>
            </p:cNvSpPr>
            <p:nvPr/>
          </p:nvSpPr>
          <p:spPr bwMode="auto">
            <a:xfrm>
              <a:off x="385" y="2227"/>
              <a:ext cx="2176" cy="29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lnSpc>
                  <a:spcPct val="80000"/>
                </a:lnSpc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Безвозмездные поступления</a:t>
              </a:r>
            </a:p>
          </p:txBody>
        </p:sp>
      </p:grpSp>
      <p:grpSp>
        <p:nvGrpSpPr>
          <p:cNvPr id="21519" name="Group 109"/>
          <p:cNvGrpSpPr>
            <a:grpSpLocks/>
          </p:cNvGrpSpPr>
          <p:nvPr/>
        </p:nvGrpSpPr>
        <p:grpSpPr bwMode="auto">
          <a:xfrm>
            <a:off x="6576424" y="4857051"/>
            <a:ext cx="4607695" cy="939152"/>
            <a:chOff x="385" y="2227"/>
            <a:chExt cx="2177" cy="591"/>
          </a:xfrm>
        </p:grpSpPr>
        <p:sp>
          <p:nvSpPr>
            <p:cNvPr id="21614" name="Rectangle 9"/>
            <p:cNvSpPr>
              <a:spLocks noChangeArrowheads="1"/>
            </p:cNvSpPr>
            <p:nvPr/>
          </p:nvSpPr>
          <p:spPr bwMode="auto">
            <a:xfrm>
              <a:off x="385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78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615" name="Rectangle 10"/>
            <p:cNvSpPr>
              <a:spLocks noChangeArrowheads="1"/>
            </p:cNvSpPr>
            <p:nvPr/>
          </p:nvSpPr>
          <p:spPr bwMode="auto">
            <a:xfrm>
              <a:off x="1120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77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616" name="Rectangle 11"/>
            <p:cNvSpPr>
              <a:spLocks noChangeArrowheads="1"/>
            </p:cNvSpPr>
            <p:nvPr/>
          </p:nvSpPr>
          <p:spPr bwMode="auto">
            <a:xfrm>
              <a:off x="1837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76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617" name="Rectangle 23"/>
            <p:cNvSpPr>
              <a:spLocks noChangeArrowheads="1"/>
            </p:cNvSpPr>
            <p:nvPr/>
          </p:nvSpPr>
          <p:spPr bwMode="auto">
            <a:xfrm>
              <a:off x="385" y="2227"/>
              <a:ext cx="2176" cy="29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lnSpc>
                  <a:spcPct val="80000"/>
                </a:lnSpc>
                <a:defRPr/>
              </a:pPr>
              <a:r>
                <a:rPr lang="ru-RU" sz="15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Удельный вес (%)</a:t>
              </a:r>
            </a:p>
          </p:txBody>
        </p:sp>
      </p:grpSp>
      <p:grpSp>
        <p:nvGrpSpPr>
          <p:cNvPr id="21520" name="Group 115"/>
          <p:cNvGrpSpPr>
            <a:grpSpLocks/>
          </p:cNvGrpSpPr>
          <p:nvPr/>
        </p:nvGrpSpPr>
        <p:grpSpPr bwMode="auto">
          <a:xfrm>
            <a:off x="3653569" y="1876627"/>
            <a:ext cx="4607695" cy="937473"/>
            <a:chOff x="385" y="2227"/>
            <a:chExt cx="2177" cy="591"/>
          </a:xfrm>
        </p:grpSpPr>
        <p:sp>
          <p:nvSpPr>
            <p:cNvPr id="21522" name="Rectangle 9"/>
            <p:cNvSpPr>
              <a:spLocks noChangeArrowheads="1"/>
            </p:cNvSpPr>
            <p:nvPr/>
          </p:nvSpPr>
          <p:spPr bwMode="auto">
            <a:xfrm>
              <a:off x="385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</a:pPr>
              <a:r>
                <a:rPr lang="ru-RU" altLang="ru-RU" sz="1500" b="1" dirty="0" smtClean="0"/>
                <a:t>1 512 236,10</a:t>
              </a:r>
              <a:endParaRPr lang="ru-RU" altLang="ru-RU" sz="1500" b="1" dirty="0"/>
            </a:p>
          </p:txBody>
        </p:sp>
        <p:sp>
          <p:nvSpPr>
            <p:cNvPr id="21523" name="Rectangle 10"/>
            <p:cNvSpPr>
              <a:spLocks noChangeArrowheads="1"/>
            </p:cNvSpPr>
            <p:nvPr/>
          </p:nvSpPr>
          <p:spPr bwMode="auto">
            <a:xfrm>
              <a:off x="1111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</a:pPr>
              <a:r>
                <a:rPr lang="ru-RU" altLang="ru-RU" sz="1500" b="1" dirty="0" smtClean="0"/>
                <a:t>1 480 687,48</a:t>
              </a:r>
              <a:endParaRPr lang="ru-RU" altLang="ru-RU" sz="1500" b="1" dirty="0"/>
            </a:p>
          </p:txBody>
        </p:sp>
        <p:sp>
          <p:nvSpPr>
            <p:cNvPr id="21622" name="Rectangle 11"/>
            <p:cNvSpPr>
              <a:spLocks noChangeArrowheads="1"/>
            </p:cNvSpPr>
            <p:nvPr/>
          </p:nvSpPr>
          <p:spPr bwMode="auto">
            <a:xfrm>
              <a:off x="1837" y="2522"/>
              <a:ext cx="725" cy="296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1 515 137,36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623" name="Rectangle 23"/>
            <p:cNvSpPr>
              <a:spLocks noChangeArrowheads="1"/>
            </p:cNvSpPr>
            <p:nvPr/>
          </p:nvSpPr>
          <p:spPr bwMode="auto">
            <a:xfrm>
              <a:off x="385" y="2227"/>
              <a:ext cx="2176" cy="29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spcBef>
                  <a:spcPct val="50000"/>
                </a:spcBef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ВСЕГО ДОХОДОВ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274795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211"/>
          <p:cNvSpPr>
            <a:spLocks noChangeArrowheads="1"/>
          </p:cNvSpPr>
          <p:nvPr/>
        </p:nvSpPr>
        <p:spPr bwMode="auto">
          <a:xfrm>
            <a:off x="1" y="1"/>
            <a:ext cx="12192000" cy="651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СТРУКТУРА НАЛОГОВЫХ И НЕНАЛОГОВЫХ ДОХОДОВ МЕСТНОГО БЮДЖЕТА </a:t>
            </a: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alt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2022 </a:t>
            </a:r>
            <a:r>
              <a:rPr lang="ru-RU" alt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ГОДУ В СОПОСТАВЛЕНИИ С </a:t>
            </a:r>
            <a:r>
              <a:rPr lang="ru-RU" alt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ПЛАНОМ, </a:t>
            </a:r>
            <a:r>
              <a:rPr lang="ru-RU" alt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УТВЕРЖДЕННЫМ НА </a:t>
            </a:r>
            <a:r>
              <a:rPr lang="ru-RU" alt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2021 ГОД РЕШЕНИЕМ №83/83</a:t>
            </a:r>
            <a:endParaRPr lang="ru-RU" altLang="ru-RU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1" name="Text Box 36"/>
          <p:cNvSpPr txBox="1">
            <a:spLocks noChangeArrowheads="1"/>
          </p:cNvSpPr>
          <p:nvPr/>
        </p:nvSpPr>
        <p:spPr bwMode="auto">
          <a:xfrm>
            <a:off x="10209835" y="761068"/>
            <a:ext cx="1676442" cy="2977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300" b="1" i="1">
                <a:latin typeface="Calibri" pitchFamily="34" charset="0"/>
              </a:rPr>
              <a:t>(тыс.рублей)</a:t>
            </a:r>
          </a:p>
        </p:txBody>
      </p:sp>
      <p:graphicFrame>
        <p:nvGraphicFramePr>
          <p:cNvPr id="60567" name="Group 1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5205902"/>
              </p:ext>
            </p:extLst>
          </p:nvPr>
        </p:nvGraphicFramePr>
        <p:xfrm>
          <a:off x="228453" y="1052391"/>
          <a:ext cx="11125327" cy="5510913"/>
        </p:xfrm>
        <a:graphic>
          <a:graphicData uri="http://schemas.openxmlformats.org/drawingml/2006/table">
            <a:tbl>
              <a:tblPr/>
              <a:tblGrid>
                <a:gridCol w="46065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10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8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29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42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8243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37333"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ИСТОЧНИКИ ДОХОДОВ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9FFD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algn="ctr"/>
                      <a:r>
                        <a:rPr lang="ru-RU" sz="15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План</a:t>
                      </a:r>
                      <a:r>
                        <a:rPr lang="ru-RU" sz="15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5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2021  год (Решение №83/83)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9FFD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Решение  №396/249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г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од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9FFD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Отклонение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решения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утв. </a:t>
                      </a:r>
                      <a:r>
                        <a:rPr kumimoji="0" lang="en-US" altLang="ru-RU" sz="15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20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 плана 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(Решение №83/83)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9FFD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Уд вес в структуре 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 г.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9FFD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98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абс. сумма</a:t>
                      </a:r>
                    </a:p>
                  </a:txBody>
                  <a:tcPr marL="96760" marR="96760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9FFD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96760" marR="96760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9FFD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516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alt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FFFF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en-US" alt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FFFF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en-US" alt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FFFF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en-US" alt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FFFF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en-US" alt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FFFF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kumimoji="0" lang="ru-RU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kumimoji="0" lang="en-US" altLang="ru-RU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FFFF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34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ВСЕГО НАЛОГОВЫЕ И                                                                                                                                                                                                            НЕНАЛОГОВЫЕ ДОХОДЫ, в т.ч.: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299 005,63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333 016,67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+34 011,04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111,4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965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НАЛОГОВЫЕ ДОХОДЫ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из них: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239 053,25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266 858,95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+27 805,70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111,6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80,1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656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74295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доходы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физических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</a:t>
                      </a:r>
                      <a:r>
                        <a:rPr kumimoji="0" lang="ru-RU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</a:t>
                      </a:r>
                      <a:endParaRPr kumimoji="0" lang="en-US" altLang="ru-RU" sz="15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147 421,00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166 845,00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+19 424,00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113,2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62,5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254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74295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Налоги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совокупный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</a:t>
                      </a:r>
                      <a:endParaRPr kumimoji="0" lang="en-US" altLang="ru-RU" sz="15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13 871,81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17 798,00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+3 926,19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128,3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6,7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332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74295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Акцизы</a:t>
                      </a:r>
                      <a:endParaRPr kumimoji="0" lang="en-US" altLang="ru-RU" sz="15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21 099,77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19 540,95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-1 558,49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92,6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7,3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860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74295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Налоги на имущество</a:t>
                      </a:r>
                      <a:endParaRPr kumimoji="0" lang="en-US" altLang="ru-RU" sz="15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52 283,00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58 124,00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+5 841,00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111,2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21,8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2542">
                <a:tc>
                  <a:txBody>
                    <a:bodyPr/>
                    <a:lstStyle/>
                    <a:p>
                      <a:pPr marL="74295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Государственная пошлина</a:t>
                      </a:r>
                      <a:endParaRPr kumimoji="0" lang="en-US" altLang="ru-RU" sz="15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4 378,00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4 551,00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+173,00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104,0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1,7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254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НЕНАЛОГОВЫЕ ДОХОДЫ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из них: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59 952,38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66 157,72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+6 205,34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110,4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19,9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971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74295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Доходы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использования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имущества</a:t>
                      </a:r>
                      <a:endParaRPr kumimoji="0" lang="en-US" altLang="ru-RU" sz="15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41 463,71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48 384,02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+6 920,31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116,7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73,1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257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74295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Штрафы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санкции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возмещение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ущерба</a:t>
                      </a:r>
                      <a:endParaRPr kumimoji="0" lang="en-US" altLang="ru-RU" sz="15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716,09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508,52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-207,57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71,0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0,8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2576">
                <a:tc>
                  <a:txBody>
                    <a:bodyPr/>
                    <a:lstStyle/>
                    <a:p>
                      <a:pPr marL="74295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Доходы от оказания платных услуг</a:t>
                      </a:r>
                      <a:endParaRPr kumimoji="0" lang="en-US" altLang="ru-RU" sz="15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15 688,35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16 020,80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+332,45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102,1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24,2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47979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0"/>
          <p:cNvSpPr txBox="1">
            <a:spLocks noChangeArrowheads="1"/>
          </p:cNvSpPr>
          <p:nvPr/>
        </p:nvSpPr>
        <p:spPr bwMode="auto">
          <a:xfrm rot="10800000" flipH="1" flipV="1">
            <a:off x="801664" y="552298"/>
            <a:ext cx="11133328" cy="551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lvl="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Налог на доходы физических лиц.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Отчисления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налога на доходы физических лиц (далее – НДФЛ) являются одним из основных налоговых источников пополнения местного бюджета, доля которого составляет более 62 процентов в общем объеме поступлений налоговых доходов.</a:t>
            </a: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Норматив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отчисления в местный бюджет от НДФЛ в 2022 году составит 49 процентов (в соответствии с Законом Ставропольского края от 13.10.2011 № 77-кз (ред. от 26.02.2021 г. №13-кз)  «Об установлении нормативов отчислений в бюджеты муниципальных образований Ставропольского края от налогов, подлежащих зачислению в бюджет Ставропольского края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норматив отчисления – 34 процента и в соответствии со статьей 61.6 Бюджетного Кодекса РФ – норматив отчисления 15 процентов). </a:t>
            </a: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Расчет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прогнозируемого объема поступления налога на доходы физических лиц на 2022 год осуществлен исходя из оценки ожидаемого поступления налога в местный бюджет за 2021 год и коэффициентов роста реальной заработной платы на 2022-2024 гг. в соответствии с прогнозом социально-экономического развития Российской Федерации с учетом данных главного администратора доходов – Управления Федеральной налоговой службы по Ставропольскому краю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проекте НДФЛ на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2022 год прогнозируется в объеме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166 845,00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рублей, на 2023 год –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170 595,73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рублей, на 2024 год –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181 898,00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рублей с приростом более чем на 6 процентов в каждом году планового периода.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Замены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дотации на выравнивание бюджетной обеспеченности дополнительным нормативом отчислений от НДФЛ по муниципальному округу в 2022 году и в плановом периоде 2023 и 2024 годов нет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Налоги на имущество.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Доля налогов на имущество составляет 21,8 процентов, из них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налог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имущество физических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лиц в проекте на 2022 год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прогнозируется в объеме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9210,00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рублей, на 2023 год –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10613,00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рублей, на 2024 год –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10900,00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рублей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altLang="ru-RU" sz="14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земельный налог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проекте на 2022 год прогнозируется в объеме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48 914,00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рублей, на 2023 год –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49 704,00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 рублей, на 2024 год –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53 970,48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рублей.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соответствии со статьей 61.6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Бюджетного кодекса Российской Федерации, указанные имущественные налоги зачисляются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бюджет муниципального округа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 нормативу 100 процентов. </a:t>
            </a:r>
          </a:p>
          <a:p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544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52" name="Rectangle 2"/>
          <p:cNvSpPr>
            <a:spLocks noChangeArrowheads="1"/>
          </p:cNvSpPr>
          <p:nvPr/>
        </p:nvSpPr>
        <p:spPr bwMode="auto">
          <a:xfrm>
            <a:off x="456906" y="-152886"/>
            <a:ext cx="11353780" cy="148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 anchor="ctr"/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СТРУКТУРА БЕЗВОЗМЕЗДНЫХ ПОСТУПЛЕНИЙ </a:t>
            </a:r>
          </a:p>
          <a:p>
            <a:pPr algn="ctr"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МЕСТНОГО БЮДЖЕТА НА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2022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ГОД И ПЛАНОВЫЙ ПЕРИОД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ГОДОВ</a:t>
            </a:r>
            <a:r>
              <a:rPr lang="ru-RU" altLang="ru-RU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5653" name="Text Box 36"/>
          <p:cNvSpPr txBox="1">
            <a:spLocks noChangeArrowheads="1"/>
          </p:cNvSpPr>
          <p:nvPr/>
        </p:nvSpPr>
        <p:spPr bwMode="auto">
          <a:xfrm>
            <a:off x="9457284" y="1989189"/>
            <a:ext cx="2544900" cy="29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ru-RU" altLang="ru-RU" sz="1300" i="1">
                <a:effectLst>
                  <a:outerShdw blurRad="38100" dist="38100" dir="2700000" algn="tl">
                    <a:srgbClr val="C0C0C0"/>
                  </a:outerShdw>
                </a:effectLst>
              </a:rPr>
              <a:t>(тыс. рублей)</a:t>
            </a: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>
            <a:off x="6153114" y="2966984"/>
            <a:ext cx="0" cy="23772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762" tIns="48381" rIns="96762" bIns="48381"/>
          <a:lstStyle/>
          <a:p>
            <a:endParaRPr lang="ru-RU"/>
          </a:p>
        </p:txBody>
      </p:sp>
      <p:grpSp>
        <p:nvGrpSpPr>
          <p:cNvPr id="23557" name="Группа 43"/>
          <p:cNvGrpSpPr>
            <a:grpSpLocks/>
          </p:cNvGrpSpPr>
          <p:nvPr/>
        </p:nvGrpSpPr>
        <p:grpSpPr bwMode="auto">
          <a:xfrm>
            <a:off x="3287373" y="2298320"/>
            <a:ext cx="5741562" cy="1036597"/>
            <a:chOff x="2331579" y="683437"/>
            <a:chExt cx="4305821" cy="777055"/>
          </a:xfrm>
        </p:grpSpPr>
        <p:grpSp>
          <p:nvGrpSpPr>
            <p:cNvPr id="23587" name="Группа 42"/>
            <p:cNvGrpSpPr>
              <a:grpSpLocks/>
            </p:cNvGrpSpPr>
            <p:nvPr/>
          </p:nvGrpSpPr>
          <p:grpSpPr bwMode="auto">
            <a:xfrm>
              <a:off x="2331579" y="1128008"/>
              <a:ext cx="4303302" cy="332484"/>
              <a:chOff x="2332000" y="1096240"/>
              <a:chExt cx="4390325" cy="351579"/>
            </a:xfrm>
          </p:grpSpPr>
          <p:sp>
            <p:nvSpPr>
              <p:cNvPr id="25659" name="Rectangle 6"/>
              <p:cNvSpPr>
                <a:spLocks noChangeArrowheads="1"/>
              </p:cNvSpPr>
              <p:nvPr/>
            </p:nvSpPr>
            <p:spPr bwMode="auto">
              <a:xfrm>
                <a:off x="2332000" y="1096241"/>
                <a:ext cx="1332777" cy="351578"/>
              </a:xfrm>
              <a:prstGeom prst="rect">
                <a:avLst/>
              </a:prstGeom>
              <a:gradFill rotWithShape="1">
                <a:gsLst>
                  <a:gs pos="0">
                    <a:srgbClr val="C9FFC9"/>
                  </a:gs>
                  <a:gs pos="50000">
                    <a:srgbClr val="DDFFDD"/>
                  </a:gs>
                  <a:gs pos="100000">
                    <a:srgbClr val="C9FFC9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87278" tIns="43639" rIns="87278" bIns="43639" anchor="ctr"/>
              <a:lstStyle>
                <a:lvl1pPr defTabSz="873125" eaLnBrk="0" hangingPunct="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defTabSz="873125" eaLnBrk="0" hangingPunct="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defTabSz="873125" eaLnBrk="0" hangingPunct="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defTabSz="873125" eaLnBrk="0" hangingPunct="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defTabSz="873125" eaLnBrk="0" hangingPunct="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 typeface="Wingdings" pitchFamily="2" charset="2"/>
                  <a:buNone/>
                  <a:defRPr/>
                </a:pPr>
                <a:r>
                  <a:rPr lang="ru-RU" altLang="ru-RU" sz="1500" b="1" dirty="0" smtClean="0"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1 179 219,43</a:t>
                </a:r>
                <a:endPara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25660" name="Rectangle 7"/>
              <p:cNvSpPr>
                <a:spLocks noChangeArrowheads="1"/>
              </p:cNvSpPr>
              <p:nvPr/>
            </p:nvSpPr>
            <p:spPr bwMode="auto">
              <a:xfrm>
                <a:off x="3667347" y="1096240"/>
                <a:ext cx="1504998" cy="351578"/>
              </a:xfrm>
              <a:prstGeom prst="rect">
                <a:avLst/>
              </a:prstGeom>
              <a:gradFill rotWithShape="1">
                <a:gsLst>
                  <a:gs pos="0">
                    <a:srgbClr val="FFE7B7"/>
                  </a:gs>
                  <a:gs pos="50000">
                    <a:srgbClr val="FFEFCF"/>
                  </a:gs>
                  <a:gs pos="100000">
                    <a:srgbClr val="FFE7B7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87278" tIns="43639" rIns="87278" bIns="43639" anchor="ctr"/>
              <a:lstStyle>
                <a:lvl1pPr defTabSz="873125" eaLnBrk="0" hangingPunct="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defTabSz="873125" eaLnBrk="0" hangingPunct="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defTabSz="873125" eaLnBrk="0" hangingPunct="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defTabSz="873125" eaLnBrk="0" hangingPunct="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defTabSz="873125" eaLnBrk="0" hangingPunct="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 typeface="Wingdings" pitchFamily="2" charset="2"/>
                  <a:buNone/>
                  <a:defRPr/>
                </a:pPr>
                <a:r>
                  <a:rPr lang="ru-RU" altLang="ru-RU" sz="1500" b="1" dirty="0" smtClean="0"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1 143 365,31</a:t>
                </a:r>
                <a:endPara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25661" name="Rectangle 8"/>
              <p:cNvSpPr>
                <a:spLocks noChangeArrowheads="1"/>
              </p:cNvSpPr>
              <p:nvPr/>
            </p:nvSpPr>
            <p:spPr bwMode="auto">
              <a:xfrm>
                <a:off x="5176200" y="1096240"/>
                <a:ext cx="1546125" cy="351578"/>
              </a:xfrm>
              <a:prstGeom prst="rect">
                <a:avLst/>
              </a:prstGeom>
              <a:gradFill rotWithShape="1">
                <a:gsLst>
                  <a:gs pos="0">
                    <a:srgbClr val="D9ECFF"/>
                  </a:gs>
                  <a:gs pos="50000">
                    <a:srgbClr val="F1F8FF"/>
                  </a:gs>
                  <a:gs pos="100000">
                    <a:srgbClr val="D9ECFF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87278" tIns="43639" rIns="87278" bIns="43639" anchor="ctr"/>
              <a:lstStyle>
                <a:lvl1pPr defTabSz="873125" eaLnBrk="0" hangingPunct="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defTabSz="873125" eaLnBrk="0" hangingPunct="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defTabSz="873125" eaLnBrk="0" hangingPunct="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defTabSz="873125" eaLnBrk="0" hangingPunct="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defTabSz="873125" eaLnBrk="0" hangingPunct="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 typeface="Wingdings" pitchFamily="2" charset="2"/>
                  <a:buNone/>
                  <a:defRPr/>
                </a:pPr>
                <a:r>
                  <a:rPr lang="ru-RU" altLang="ru-RU" sz="1500" b="1" dirty="0" smtClean="0"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1 150 758,63</a:t>
                </a:r>
                <a:endPara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</p:grpSp>
        <p:sp>
          <p:nvSpPr>
            <p:cNvPr id="25662" name="Text Box 5"/>
            <p:cNvSpPr txBox="1">
              <a:spLocks noChangeArrowheads="1"/>
            </p:cNvSpPr>
            <p:nvPr/>
          </p:nvSpPr>
          <p:spPr bwMode="auto">
            <a:xfrm>
              <a:off x="2332838" y="683437"/>
              <a:ext cx="4304562" cy="445830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50000"/>
                </a:spcBef>
                <a:buFont typeface="Wingdings" pitchFamily="2" charset="2"/>
                <a:buNone/>
                <a:defRPr/>
              </a:pPr>
              <a:r>
                <a:rPr lang="ru-RU" altLang="ru-RU" sz="1500" b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БЕЗВОЗМЕЗДНЫЕ ПОСТУПЛЕНИЯ ВСЕГО</a:t>
              </a:r>
            </a:p>
          </p:txBody>
        </p:sp>
      </p:grpSp>
      <p:sp>
        <p:nvSpPr>
          <p:cNvPr id="23558" name="Line 12"/>
          <p:cNvSpPr>
            <a:spLocks noChangeShapeType="1"/>
          </p:cNvSpPr>
          <p:nvPr/>
        </p:nvSpPr>
        <p:spPr bwMode="auto">
          <a:xfrm>
            <a:off x="5571902" y="4124545"/>
            <a:ext cx="109523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762" tIns="48381" rIns="96762" bIns="48381"/>
          <a:lstStyle/>
          <a:p>
            <a:endParaRPr lang="ru-RU"/>
          </a:p>
        </p:txBody>
      </p:sp>
      <p:sp>
        <p:nvSpPr>
          <p:cNvPr id="25664" name="Rectangle 15"/>
          <p:cNvSpPr>
            <a:spLocks noChangeArrowheads="1"/>
          </p:cNvSpPr>
          <p:nvPr/>
        </p:nvSpPr>
        <p:spPr bwMode="auto">
          <a:xfrm>
            <a:off x="2386785" y="6077149"/>
            <a:ext cx="1495450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96762" tIns="48381" rIns="96762" bIns="48381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- на </a:t>
            </a:r>
            <a:r>
              <a:rPr lang="ru-RU" altLang="ru-RU" sz="15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2022 </a:t>
            </a: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год  </a:t>
            </a:r>
          </a:p>
        </p:txBody>
      </p:sp>
      <p:sp>
        <p:nvSpPr>
          <p:cNvPr id="25665" name="Text Box 17"/>
          <p:cNvSpPr txBox="1">
            <a:spLocks noChangeArrowheads="1"/>
          </p:cNvSpPr>
          <p:nvPr/>
        </p:nvSpPr>
        <p:spPr bwMode="auto">
          <a:xfrm>
            <a:off x="5602139" y="6078453"/>
            <a:ext cx="2477707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-  на </a:t>
            </a:r>
            <a:r>
              <a:rPr lang="ru-RU" altLang="ru-RU" sz="15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2023 </a:t>
            </a: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год </a:t>
            </a:r>
          </a:p>
        </p:txBody>
      </p:sp>
      <p:sp>
        <p:nvSpPr>
          <p:cNvPr id="25666" name="Text Box 21"/>
          <p:cNvSpPr txBox="1">
            <a:spLocks noChangeArrowheads="1"/>
          </p:cNvSpPr>
          <p:nvPr/>
        </p:nvSpPr>
        <p:spPr bwMode="auto">
          <a:xfrm>
            <a:off x="8951664" y="6088533"/>
            <a:ext cx="1815865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- на </a:t>
            </a:r>
            <a:r>
              <a:rPr lang="ru-RU" altLang="ru-RU" sz="15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2024 </a:t>
            </a: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год </a:t>
            </a:r>
          </a:p>
        </p:txBody>
      </p:sp>
      <p:sp>
        <p:nvSpPr>
          <p:cNvPr id="23562" name="Line 22"/>
          <p:cNvSpPr>
            <a:spLocks noChangeShapeType="1"/>
          </p:cNvSpPr>
          <p:nvPr/>
        </p:nvSpPr>
        <p:spPr bwMode="auto">
          <a:xfrm>
            <a:off x="5565183" y="5347628"/>
            <a:ext cx="109523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762" tIns="48381" rIns="96762" bIns="48381"/>
          <a:lstStyle/>
          <a:p>
            <a:endParaRPr lang="ru-RU"/>
          </a:p>
        </p:txBody>
      </p:sp>
      <p:grpSp>
        <p:nvGrpSpPr>
          <p:cNvPr id="23563" name="Группа 44"/>
          <p:cNvGrpSpPr>
            <a:grpSpLocks/>
          </p:cNvGrpSpPr>
          <p:nvPr/>
        </p:nvGrpSpPr>
        <p:grpSpPr bwMode="auto">
          <a:xfrm>
            <a:off x="991084" y="3657489"/>
            <a:ext cx="4567381" cy="912271"/>
            <a:chOff x="606910" y="1664512"/>
            <a:chExt cx="3425283" cy="684610"/>
          </a:xfrm>
        </p:grpSpPr>
        <p:sp>
          <p:nvSpPr>
            <p:cNvPr id="25669" name="Rectangle 9"/>
            <p:cNvSpPr>
              <a:spLocks noChangeArrowheads="1"/>
            </p:cNvSpPr>
            <p:nvPr/>
          </p:nvSpPr>
          <p:spPr bwMode="auto">
            <a:xfrm>
              <a:off x="606910" y="1997361"/>
              <a:ext cx="1157718" cy="351761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312 549,00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70" name="Rectangle 10"/>
            <p:cNvSpPr>
              <a:spLocks noChangeArrowheads="1"/>
            </p:cNvSpPr>
            <p:nvPr/>
          </p:nvSpPr>
          <p:spPr bwMode="auto">
            <a:xfrm>
              <a:off x="1738173" y="1992318"/>
              <a:ext cx="1128743" cy="356804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282 398,00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71" name="Rectangle 11"/>
            <p:cNvSpPr>
              <a:spLocks noChangeArrowheads="1"/>
            </p:cNvSpPr>
            <p:nvPr/>
          </p:nvSpPr>
          <p:spPr bwMode="auto">
            <a:xfrm>
              <a:off x="2861877" y="1997361"/>
              <a:ext cx="1169056" cy="351761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255 232,00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72" name="Rectangle 23"/>
            <p:cNvSpPr>
              <a:spLocks noChangeArrowheads="1"/>
            </p:cNvSpPr>
            <p:nvPr/>
          </p:nvSpPr>
          <p:spPr bwMode="auto">
            <a:xfrm>
              <a:off x="608170" y="1664512"/>
              <a:ext cx="3424023" cy="344196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lnSpc>
                  <a:spcPct val="80000"/>
                </a:lnSpc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4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Дотации на выравнивание бюджетной </a:t>
              </a:r>
            </a:p>
            <a:p>
              <a:pPr algn="ctr">
                <a:lnSpc>
                  <a:spcPct val="80000"/>
                </a:lnSpc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4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обеспеченности</a:t>
              </a:r>
            </a:p>
          </p:txBody>
        </p:sp>
      </p:grpSp>
      <p:grpSp>
        <p:nvGrpSpPr>
          <p:cNvPr id="23564" name="Группа 45"/>
          <p:cNvGrpSpPr>
            <a:grpSpLocks/>
          </p:cNvGrpSpPr>
          <p:nvPr/>
        </p:nvGrpSpPr>
        <p:grpSpPr bwMode="auto">
          <a:xfrm>
            <a:off x="1007881" y="4890652"/>
            <a:ext cx="4565701" cy="905551"/>
            <a:chOff x="608336" y="2756316"/>
            <a:chExt cx="3423857" cy="678656"/>
          </a:xfrm>
        </p:grpSpPr>
        <p:sp>
          <p:nvSpPr>
            <p:cNvPr id="25674" name="Rectangle 24"/>
            <p:cNvSpPr>
              <a:spLocks noChangeArrowheads="1"/>
            </p:cNvSpPr>
            <p:nvPr/>
          </p:nvSpPr>
          <p:spPr bwMode="auto">
            <a:xfrm>
              <a:off x="613375" y="3083683"/>
              <a:ext cx="1126169" cy="351289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75 232,02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75" name="Rectangle 25"/>
            <p:cNvSpPr>
              <a:spLocks noChangeArrowheads="1"/>
            </p:cNvSpPr>
            <p:nvPr/>
          </p:nvSpPr>
          <p:spPr bwMode="auto">
            <a:xfrm>
              <a:off x="1713091" y="3083683"/>
              <a:ext cx="1153883" cy="351289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35 180,81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76" name="Rectangle 26"/>
            <p:cNvSpPr>
              <a:spLocks noChangeArrowheads="1"/>
            </p:cNvSpPr>
            <p:nvPr/>
          </p:nvSpPr>
          <p:spPr bwMode="auto">
            <a:xfrm>
              <a:off x="2861935" y="3086201"/>
              <a:ext cx="1170258" cy="348771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41 590,22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77" name="Rectangle 27"/>
            <p:cNvSpPr>
              <a:spLocks noChangeArrowheads="1"/>
            </p:cNvSpPr>
            <p:nvPr/>
          </p:nvSpPr>
          <p:spPr bwMode="auto">
            <a:xfrm>
              <a:off x="608336" y="2756316"/>
              <a:ext cx="3423857" cy="34373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lnSpc>
                  <a:spcPct val="80000"/>
                </a:lnSpc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Субсидии</a:t>
              </a:r>
            </a:p>
          </p:txBody>
        </p:sp>
      </p:grpSp>
      <p:grpSp>
        <p:nvGrpSpPr>
          <p:cNvPr id="23565" name="Group 28"/>
          <p:cNvGrpSpPr>
            <a:grpSpLocks/>
          </p:cNvGrpSpPr>
          <p:nvPr/>
        </p:nvGrpSpPr>
        <p:grpSpPr bwMode="auto">
          <a:xfrm>
            <a:off x="6672173" y="4882251"/>
            <a:ext cx="4567381" cy="913952"/>
            <a:chOff x="3151" y="2561"/>
            <a:chExt cx="2272" cy="566"/>
          </a:xfrm>
        </p:grpSpPr>
        <p:sp>
          <p:nvSpPr>
            <p:cNvPr id="25679" name="Rectangle 30"/>
            <p:cNvSpPr>
              <a:spLocks noChangeArrowheads="1"/>
            </p:cNvSpPr>
            <p:nvPr/>
          </p:nvSpPr>
          <p:spPr bwMode="auto">
            <a:xfrm>
              <a:off x="3151" y="2843"/>
              <a:ext cx="756" cy="284"/>
            </a:xfrm>
            <a:prstGeom prst="rect">
              <a:avLst/>
            </a:prstGeom>
            <a:gradFill rotWithShape="1">
              <a:gsLst>
                <a:gs pos="0">
                  <a:srgbClr val="DDFFDD"/>
                </a:gs>
                <a:gs pos="50000">
                  <a:srgbClr val="F4FFF4"/>
                </a:gs>
                <a:gs pos="100000">
                  <a:srgbClr val="DDFFDD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4 684,61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0" name="Rectangle 31"/>
            <p:cNvSpPr>
              <a:spLocks noChangeArrowheads="1"/>
            </p:cNvSpPr>
            <p:nvPr/>
          </p:nvSpPr>
          <p:spPr bwMode="auto">
            <a:xfrm>
              <a:off x="3895" y="2829"/>
              <a:ext cx="755" cy="298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4 684,61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1" name="Rectangle 32"/>
            <p:cNvSpPr>
              <a:spLocks noChangeArrowheads="1"/>
            </p:cNvSpPr>
            <p:nvPr/>
          </p:nvSpPr>
          <p:spPr bwMode="auto">
            <a:xfrm>
              <a:off x="4648" y="2838"/>
              <a:ext cx="775" cy="289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4 684,61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2" name="Rectangle 33"/>
            <p:cNvSpPr>
              <a:spLocks noChangeArrowheads="1"/>
            </p:cNvSpPr>
            <p:nvPr/>
          </p:nvSpPr>
          <p:spPr bwMode="auto">
            <a:xfrm>
              <a:off x="3152" y="2561"/>
              <a:ext cx="2271" cy="289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lnSpc>
                  <a:spcPct val="80000"/>
                </a:lnSpc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Прочие</a:t>
              </a:r>
            </a:p>
          </p:txBody>
        </p:sp>
      </p:grpSp>
      <p:grpSp>
        <p:nvGrpSpPr>
          <p:cNvPr id="23566" name="Group 33"/>
          <p:cNvGrpSpPr>
            <a:grpSpLocks/>
          </p:cNvGrpSpPr>
          <p:nvPr/>
        </p:nvGrpSpPr>
        <p:grpSpPr bwMode="auto">
          <a:xfrm>
            <a:off x="6672172" y="3657489"/>
            <a:ext cx="4565701" cy="908911"/>
            <a:chOff x="3137" y="1692"/>
            <a:chExt cx="2271" cy="572"/>
          </a:xfrm>
        </p:grpSpPr>
        <p:sp>
          <p:nvSpPr>
            <p:cNvPr id="25684" name="Rectangle 28"/>
            <p:cNvSpPr>
              <a:spLocks noChangeArrowheads="1"/>
            </p:cNvSpPr>
            <p:nvPr/>
          </p:nvSpPr>
          <p:spPr bwMode="auto">
            <a:xfrm>
              <a:off x="3878" y="1969"/>
              <a:ext cx="754" cy="295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821 101,89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5" name="Rectangle 29"/>
            <p:cNvSpPr>
              <a:spLocks noChangeArrowheads="1"/>
            </p:cNvSpPr>
            <p:nvPr/>
          </p:nvSpPr>
          <p:spPr bwMode="auto">
            <a:xfrm>
              <a:off x="4633" y="1969"/>
              <a:ext cx="775" cy="295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849 251,80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6" name="Rectangle 34"/>
            <p:cNvSpPr>
              <a:spLocks noChangeArrowheads="1"/>
            </p:cNvSpPr>
            <p:nvPr/>
          </p:nvSpPr>
          <p:spPr bwMode="auto">
            <a:xfrm>
              <a:off x="3137" y="1967"/>
              <a:ext cx="752" cy="297"/>
            </a:xfrm>
            <a:prstGeom prst="rect">
              <a:avLst/>
            </a:prstGeom>
            <a:gradFill rotWithShape="1">
              <a:gsLst>
                <a:gs pos="0">
                  <a:srgbClr val="DDFFDD"/>
                </a:gs>
                <a:gs pos="50000">
                  <a:srgbClr val="F4FFF4"/>
                </a:gs>
                <a:gs pos="100000">
                  <a:srgbClr val="DDFFDD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786 753,80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7" name="Rectangle 35"/>
            <p:cNvSpPr>
              <a:spLocks noChangeArrowheads="1"/>
            </p:cNvSpPr>
            <p:nvPr/>
          </p:nvSpPr>
          <p:spPr bwMode="auto">
            <a:xfrm>
              <a:off x="3137" y="1692"/>
              <a:ext cx="2271" cy="289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lnSpc>
                  <a:spcPct val="80000"/>
                </a:lnSpc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Субвенции</a:t>
              </a:r>
            </a:p>
          </p:txBody>
        </p:sp>
      </p:grpSp>
      <p:sp>
        <p:nvSpPr>
          <p:cNvPr id="25688" name="Rectangle 14"/>
          <p:cNvSpPr>
            <a:spLocks noChangeArrowheads="1"/>
          </p:cNvSpPr>
          <p:nvPr/>
        </p:nvSpPr>
        <p:spPr bwMode="auto">
          <a:xfrm>
            <a:off x="1619329" y="6164136"/>
            <a:ext cx="282207" cy="161286"/>
          </a:xfrm>
          <a:prstGeom prst="rect">
            <a:avLst/>
          </a:prstGeom>
          <a:gradFill rotWithShape="1">
            <a:gsLst>
              <a:gs pos="0">
                <a:srgbClr val="C9FFC9"/>
              </a:gs>
              <a:gs pos="50000">
                <a:srgbClr val="DDFFDD"/>
              </a:gs>
              <a:gs pos="100000">
                <a:srgbClr val="C9FFC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>
            <a:lvl1pPr defTabSz="873125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873125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873125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873125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873125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0"/>
              </a:spcBef>
              <a:buFont typeface="Wingdings" pitchFamily="2" charset="2"/>
              <a:buNone/>
              <a:defRPr/>
            </a:pPr>
            <a:endParaRPr lang="en-US" altLang="ru-RU" sz="15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5689" name="Rectangle 18"/>
          <p:cNvSpPr>
            <a:spLocks noChangeArrowheads="1"/>
          </p:cNvSpPr>
          <p:nvPr/>
        </p:nvSpPr>
        <p:spPr bwMode="auto">
          <a:xfrm>
            <a:off x="5333370" y="6180937"/>
            <a:ext cx="282207" cy="161286"/>
          </a:xfrm>
          <a:prstGeom prst="rect">
            <a:avLst/>
          </a:prstGeom>
          <a:gradFill rotWithShape="1">
            <a:gsLst>
              <a:gs pos="0">
                <a:srgbClr val="FFE7B7"/>
              </a:gs>
              <a:gs pos="50000">
                <a:srgbClr val="FFEFCF"/>
              </a:gs>
              <a:gs pos="100000">
                <a:srgbClr val="FFE7B7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>
            <a:lvl1pPr defTabSz="873125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873125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873125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873125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873125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0"/>
              </a:spcBef>
              <a:buFont typeface="Wingdings" pitchFamily="2" charset="2"/>
              <a:buNone/>
              <a:defRPr/>
            </a:pPr>
            <a:endParaRPr lang="en-US" altLang="ru-RU" sz="15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5690" name="Rectangle 20"/>
          <p:cNvSpPr>
            <a:spLocks noChangeArrowheads="1"/>
          </p:cNvSpPr>
          <p:nvPr/>
        </p:nvSpPr>
        <p:spPr bwMode="auto">
          <a:xfrm>
            <a:off x="8652659" y="6177577"/>
            <a:ext cx="302364" cy="174726"/>
          </a:xfrm>
          <a:prstGeom prst="rect">
            <a:avLst/>
          </a:prstGeom>
          <a:gradFill rotWithShape="1">
            <a:gsLst>
              <a:gs pos="0">
                <a:srgbClr val="D9ECFF"/>
              </a:gs>
              <a:gs pos="50000">
                <a:srgbClr val="F1F8FF"/>
              </a:gs>
              <a:gs pos="100000">
                <a:srgbClr val="D9EC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>
            <a:lvl1pPr defTabSz="873125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873125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873125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873125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873125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0"/>
              </a:spcBef>
              <a:buFont typeface="Wingdings" pitchFamily="2" charset="2"/>
              <a:buNone/>
              <a:defRPr/>
            </a:pPr>
            <a:endParaRPr lang="en-US" altLang="ru-RU" sz="15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378136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52" name="Rectangle 2"/>
          <p:cNvSpPr>
            <a:spLocks noChangeArrowheads="1"/>
          </p:cNvSpPr>
          <p:nvPr/>
        </p:nvSpPr>
        <p:spPr bwMode="auto">
          <a:xfrm>
            <a:off x="534177" y="-77283"/>
            <a:ext cx="11657823" cy="148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>
              <a:buClr>
                <a:schemeClr val="folHlink"/>
              </a:buClr>
              <a:buSzPct val="60000"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СТРУКТУРА БЕЗВОЗМЕЗДНЫХ ПОСТУПЛЕНИЙ </a:t>
            </a:r>
          </a:p>
          <a:p>
            <a:pPr algn="ctr">
              <a:buClr>
                <a:schemeClr val="folHlink"/>
              </a:buClr>
              <a:buSzPct val="60000"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МЕСТНОГО БЮДЖЕТА НА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2022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 СОПОСТАВЛЕНИИ С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ГОДОМ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</a:p>
        </p:txBody>
      </p:sp>
      <p:sp>
        <p:nvSpPr>
          <p:cNvPr id="25653" name="Text Box 36"/>
          <p:cNvSpPr txBox="1">
            <a:spLocks noChangeArrowheads="1"/>
          </p:cNvSpPr>
          <p:nvPr/>
        </p:nvSpPr>
        <p:spPr bwMode="auto">
          <a:xfrm>
            <a:off x="9457284" y="1989189"/>
            <a:ext cx="2544900" cy="29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300" i="1">
                <a:effectLst>
                  <a:outerShdw blurRad="38100" dist="38100" dir="2700000" algn="tl">
                    <a:srgbClr val="C0C0C0"/>
                  </a:outerShdw>
                </a:effectLst>
              </a:rPr>
              <a:t>(тыс. рублей)</a:t>
            </a:r>
          </a:p>
        </p:txBody>
      </p:sp>
      <p:sp>
        <p:nvSpPr>
          <p:cNvPr id="24580" name="Line 4"/>
          <p:cNvSpPr>
            <a:spLocks noChangeShapeType="1"/>
          </p:cNvSpPr>
          <p:nvPr/>
        </p:nvSpPr>
        <p:spPr bwMode="auto">
          <a:xfrm>
            <a:off x="6153114" y="2966984"/>
            <a:ext cx="0" cy="23772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762" tIns="48381" rIns="96762" bIns="48381"/>
          <a:lstStyle/>
          <a:p>
            <a:endParaRPr lang="ru-RU"/>
          </a:p>
        </p:txBody>
      </p:sp>
      <p:grpSp>
        <p:nvGrpSpPr>
          <p:cNvPr id="24581" name="Группа 43"/>
          <p:cNvGrpSpPr>
            <a:grpSpLocks/>
          </p:cNvGrpSpPr>
          <p:nvPr/>
        </p:nvGrpSpPr>
        <p:grpSpPr bwMode="auto">
          <a:xfrm>
            <a:off x="3287373" y="2298320"/>
            <a:ext cx="5741562" cy="1036597"/>
            <a:chOff x="2331579" y="683437"/>
            <a:chExt cx="4305821" cy="777055"/>
          </a:xfrm>
        </p:grpSpPr>
        <p:grpSp>
          <p:nvGrpSpPr>
            <p:cNvPr id="24611" name="Группа 42"/>
            <p:cNvGrpSpPr>
              <a:grpSpLocks/>
            </p:cNvGrpSpPr>
            <p:nvPr/>
          </p:nvGrpSpPr>
          <p:grpSpPr bwMode="auto">
            <a:xfrm>
              <a:off x="2331579" y="1128334"/>
              <a:ext cx="4304923" cy="332158"/>
              <a:chOff x="2332000" y="1096584"/>
              <a:chExt cx="4391979" cy="351234"/>
            </a:xfrm>
          </p:grpSpPr>
          <p:sp>
            <p:nvSpPr>
              <p:cNvPr id="25659" name="Rectangle 6"/>
              <p:cNvSpPr>
                <a:spLocks noChangeArrowheads="1"/>
              </p:cNvSpPr>
              <p:nvPr/>
            </p:nvSpPr>
            <p:spPr bwMode="auto">
              <a:xfrm>
                <a:off x="2332000" y="1096240"/>
                <a:ext cx="1332777" cy="351578"/>
              </a:xfrm>
              <a:prstGeom prst="rect">
                <a:avLst/>
              </a:prstGeom>
              <a:gradFill rotWithShape="1">
                <a:gsLst>
                  <a:gs pos="0">
                    <a:srgbClr val="C9FFC9"/>
                  </a:gs>
                  <a:gs pos="50000">
                    <a:srgbClr val="DDFFDD"/>
                  </a:gs>
                  <a:gs pos="100000">
                    <a:srgbClr val="C9FFC9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87278" tIns="43639" rIns="87278" bIns="43639" anchor="ctr"/>
              <a:lstStyle>
                <a:lvl1pPr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1pPr>
                <a:lvl2pPr marL="742950" indent="-28575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2pPr>
                <a:lvl3pPr marL="11430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3pPr>
                <a:lvl4pPr marL="16002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4pPr>
                <a:lvl5pPr marL="20574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5pPr>
                <a:lvl6pPr marL="25146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6pPr>
                <a:lvl7pPr marL="29718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7pPr>
                <a:lvl8pPr marL="34290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8pPr>
                <a:lvl9pPr marL="38862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9pPr>
              </a:lstStyle>
              <a:p>
                <a:pPr algn="ctr" eaLnBrk="1" hangingPunct="1">
                  <a:buClr>
                    <a:schemeClr val="folHlink"/>
                  </a:buClr>
                  <a:buSzPct val="60000"/>
                  <a:buFont typeface="Wingdings" pitchFamily="2" charset="2"/>
                  <a:buNone/>
                  <a:defRPr/>
                </a:pPr>
                <a:r>
                  <a:rPr lang="ru-RU" altLang="ru-RU" sz="1500" b="1" dirty="0" smtClean="0"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1 240 313,25</a:t>
                </a:r>
                <a:endPara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25660" name="Rectangle 7"/>
              <p:cNvSpPr>
                <a:spLocks noChangeArrowheads="1"/>
              </p:cNvSpPr>
              <p:nvPr/>
            </p:nvSpPr>
            <p:spPr bwMode="auto">
              <a:xfrm>
                <a:off x="3667347" y="1096240"/>
                <a:ext cx="1504998" cy="351578"/>
              </a:xfrm>
              <a:prstGeom prst="rect">
                <a:avLst/>
              </a:prstGeom>
              <a:gradFill rotWithShape="1">
                <a:gsLst>
                  <a:gs pos="0">
                    <a:srgbClr val="FFE7B7"/>
                  </a:gs>
                  <a:gs pos="50000">
                    <a:srgbClr val="FFEFCF"/>
                  </a:gs>
                  <a:gs pos="100000">
                    <a:srgbClr val="FFE7B7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87278" tIns="43639" rIns="87278" bIns="43639" anchor="ctr"/>
              <a:lstStyle>
                <a:lvl1pPr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1pPr>
                <a:lvl2pPr marL="742950" indent="-28575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2pPr>
                <a:lvl3pPr marL="11430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3pPr>
                <a:lvl4pPr marL="16002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4pPr>
                <a:lvl5pPr marL="20574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5pPr>
                <a:lvl6pPr marL="25146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6pPr>
                <a:lvl7pPr marL="29718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7pPr>
                <a:lvl8pPr marL="34290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8pPr>
                <a:lvl9pPr marL="38862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9pPr>
              </a:lstStyle>
              <a:p>
                <a:pPr algn="ctr" eaLnBrk="1" hangingPunct="1">
                  <a:buClr>
                    <a:schemeClr val="folHlink"/>
                  </a:buClr>
                  <a:buSzPct val="60000"/>
                  <a:buFont typeface="Wingdings" pitchFamily="2" charset="2"/>
                  <a:buNone/>
                  <a:defRPr/>
                </a:pPr>
                <a:r>
                  <a:rPr lang="ru-RU" altLang="ru-RU" sz="1500" b="1" dirty="0" smtClean="0"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1 179 219,43</a:t>
                </a:r>
                <a:endPara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25661" name="Rectangle 8"/>
              <p:cNvSpPr>
                <a:spLocks noChangeArrowheads="1"/>
              </p:cNvSpPr>
              <p:nvPr/>
            </p:nvSpPr>
            <p:spPr bwMode="auto">
              <a:xfrm>
                <a:off x="5176200" y="1096240"/>
                <a:ext cx="1546125" cy="351578"/>
              </a:xfrm>
              <a:prstGeom prst="rect">
                <a:avLst/>
              </a:prstGeom>
              <a:gradFill rotWithShape="1">
                <a:gsLst>
                  <a:gs pos="0">
                    <a:srgbClr val="D9ECFF"/>
                  </a:gs>
                  <a:gs pos="50000">
                    <a:srgbClr val="F1F8FF"/>
                  </a:gs>
                  <a:gs pos="100000">
                    <a:srgbClr val="D9ECFF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87278" tIns="43639" rIns="87278" bIns="43639" anchor="ctr"/>
              <a:lstStyle>
                <a:lvl1pPr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1pPr>
                <a:lvl2pPr marL="742950" indent="-28575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2pPr>
                <a:lvl3pPr marL="11430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3pPr>
                <a:lvl4pPr marL="16002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4pPr>
                <a:lvl5pPr marL="20574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5pPr>
                <a:lvl6pPr marL="25146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6pPr>
                <a:lvl7pPr marL="29718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7pPr>
                <a:lvl8pPr marL="34290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8pPr>
                <a:lvl9pPr marL="38862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9pPr>
              </a:lstStyle>
              <a:p>
                <a:pPr algn="ctr" eaLnBrk="1" hangingPunct="1">
                  <a:buClr>
                    <a:schemeClr val="folHlink"/>
                  </a:buClr>
                  <a:buSzPct val="60000"/>
                  <a:buFont typeface="Wingdings" pitchFamily="2" charset="2"/>
                  <a:buNone/>
                  <a:defRPr/>
                </a:pPr>
                <a:r>
                  <a:rPr lang="ru-RU" altLang="ru-RU" sz="15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-61 093,82</a:t>
                </a:r>
                <a:endParaRPr lang="ru-RU" altLang="ru-RU" sz="15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</p:grpSp>
        <p:sp>
          <p:nvSpPr>
            <p:cNvPr id="25662" name="Text Box 5"/>
            <p:cNvSpPr txBox="1">
              <a:spLocks noChangeArrowheads="1"/>
            </p:cNvSpPr>
            <p:nvPr/>
          </p:nvSpPr>
          <p:spPr bwMode="auto">
            <a:xfrm>
              <a:off x="2332838" y="683437"/>
              <a:ext cx="4304562" cy="445830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7278" tIns="43639" rIns="87278" bIns="43639" anchor="ctr"/>
            <a:lstStyle/>
            <a:p>
              <a:pPr algn="ctr" defTabSz="923941">
                <a:spcBef>
                  <a:spcPct val="50000"/>
                </a:spcBef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БЕЗВОЗМЕЗДНЫЕ ПОСТУПЛЕНИЯ ВСЕГО</a:t>
              </a:r>
            </a:p>
          </p:txBody>
        </p:sp>
      </p:grpSp>
      <p:sp>
        <p:nvSpPr>
          <p:cNvPr id="24582" name="Line 12"/>
          <p:cNvSpPr>
            <a:spLocks noChangeShapeType="1"/>
          </p:cNvSpPr>
          <p:nvPr/>
        </p:nvSpPr>
        <p:spPr bwMode="auto">
          <a:xfrm>
            <a:off x="5571902" y="4124545"/>
            <a:ext cx="109523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762" tIns="48381" rIns="96762" bIns="48381"/>
          <a:lstStyle/>
          <a:p>
            <a:endParaRPr lang="ru-RU"/>
          </a:p>
        </p:txBody>
      </p:sp>
      <p:sp>
        <p:nvSpPr>
          <p:cNvPr id="25664" name="Rectangle 15"/>
          <p:cNvSpPr>
            <a:spLocks noChangeArrowheads="1"/>
          </p:cNvSpPr>
          <p:nvPr/>
        </p:nvSpPr>
        <p:spPr bwMode="auto">
          <a:xfrm>
            <a:off x="1021546" y="6089675"/>
            <a:ext cx="4227608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96762" tIns="48381" rIns="96762" bIns="48381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marL="302381" indent="-302381" algn="ctr" eaLnBrk="1" hangingPunct="1">
              <a:buClr>
                <a:schemeClr val="folHlink"/>
              </a:buClr>
              <a:buSzPct val="60000"/>
              <a:buFontTx/>
              <a:buChar char="-"/>
              <a:defRPr/>
            </a:pP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на </a:t>
            </a:r>
            <a:r>
              <a:rPr lang="ru-RU" altLang="ru-RU" sz="15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2021 </a:t>
            </a: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год  консолидированный бюджет</a:t>
            </a:r>
          </a:p>
        </p:txBody>
      </p:sp>
      <p:sp>
        <p:nvSpPr>
          <p:cNvPr id="25665" name="Text Box 17"/>
          <p:cNvSpPr txBox="1">
            <a:spLocks noChangeArrowheads="1"/>
          </p:cNvSpPr>
          <p:nvPr/>
        </p:nvSpPr>
        <p:spPr bwMode="auto">
          <a:xfrm>
            <a:off x="5602139" y="6078453"/>
            <a:ext cx="3563076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6762" tIns="48381" rIns="96762" bIns="4838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-  на </a:t>
            </a:r>
            <a:r>
              <a:rPr lang="ru-RU" altLang="ru-RU" sz="15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2022 </a:t>
            </a: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год </a:t>
            </a:r>
            <a:r>
              <a:rPr lang="ru-RU" altLang="ru-RU" sz="15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решение №396/249</a:t>
            </a:r>
            <a:endParaRPr lang="ru-RU" altLang="ru-RU" sz="15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5666" name="Text Box 21"/>
          <p:cNvSpPr txBox="1">
            <a:spLocks noChangeArrowheads="1"/>
          </p:cNvSpPr>
          <p:nvPr/>
        </p:nvSpPr>
        <p:spPr bwMode="auto">
          <a:xfrm>
            <a:off x="9685599" y="6078453"/>
            <a:ext cx="1552274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6762" tIns="48381" rIns="96762" bIns="4838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- отклонения</a:t>
            </a:r>
          </a:p>
        </p:txBody>
      </p:sp>
      <p:sp>
        <p:nvSpPr>
          <p:cNvPr id="24586" name="Line 22"/>
          <p:cNvSpPr>
            <a:spLocks noChangeShapeType="1"/>
          </p:cNvSpPr>
          <p:nvPr/>
        </p:nvSpPr>
        <p:spPr bwMode="auto">
          <a:xfrm>
            <a:off x="5565183" y="5347628"/>
            <a:ext cx="109523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762" tIns="48381" rIns="96762" bIns="48381"/>
          <a:lstStyle/>
          <a:p>
            <a:endParaRPr lang="ru-RU"/>
          </a:p>
        </p:txBody>
      </p:sp>
      <p:grpSp>
        <p:nvGrpSpPr>
          <p:cNvPr id="24587" name="Группа 44"/>
          <p:cNvGrpSpPr>
            <a:grpSpLocks/>
          </p:cNvGrpSpPr>
          <p:nvPr/>
        </p:nvGrpSpPr>
        <p:grpSpPr bwMode="auto">
          <a:xfrm>
            <a:off x="991084" y="3657489"/>
            <a:ext cx="4567381" cy="912271"/>
            <a:chOff x="606910" y="1664512"/>
            <a:chExt cx="3425283" cy="684610"/>
          </a:xfrm>
        </p:grpSpPr>
        <p:sp>
          <p:nvSpPr>
            <p:cNvPr id="25669" name="Rectangle 9"/>
            <p:cNvSpPr>
              <a:spLocks noChangeArrowheads="1"/>
            </p:cNvSpPr>
            <p:nvPr/>
          </p:nvSpPr>
          <p:spPr bwMode="auto">
            <a:xfrm>
              <a:off x="606910" y="1997361"/>
              <a:ext cx="1157718" cy="351761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325 496,00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70" name="Rectangle 10"/>
            <p:cNvSpPr>
              <a:spLocks noChangeArrowheads="1"/>
            </p:cNvSpPr>
            <p:nvPr/>
          </p:nvSpPr>
          <p:spPr bwMode="auto">
            <a:xfrm>
              <a:off x="1738173" y="1992318"/>
              <a:ext cx="1128743" cy="356804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312 549,00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71" name="Rectangle 11"/>
            <p:cNvSpPr>
              <a:spLocks noChangeArrowheads="1"/>
            </p:cNvSpPr>
            <p:nvPr/>
          </p:nvSpPr>
          <p:spPr bwMode="auto">
            <a:xfrm>
              <a:off x="2861877" y="1997361"/>
              <a:ext cx="1169056" cy="351761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-12 947,00</a:t>
              </a:r>
              <a:endParaRPr lang="ru-RU" altLang="ru-RU" sz="15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72" name="Rectangle 23"/>
            <p:cNvSpPr>
              <a:spLocks noChangeArrowheads="1"/>
            </p:cNvSpPr>
            <p:nvPr/>
          </p:nvSpPr>
          <p:spPr bwMode="auto">
            <a:xfrm>
              <a:off x="608170" y="1664512"/>
              <a:ext cx="3424023" cy="344196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lnSpc>
                  <a:spcPct val="80000"/>
                </a:lnSpc>
                <a:buClr>
                  <a:schemeClr val="folHlink"/>
                </a:buClr>
                <a:buSzPct val="60000"/>
                <a:defRPr/>
              </a:pPr>
              <a:r>
                <a:rPr lang="ru-RU" altLang="ru-RU" sz="14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Дотации на выравнивание бюджетной </a:t>
              </a:r>
            </a:p>
            <a:p>
              <a:pPr algn="ctr" defTabSz="923941">
                <a:lnSpc>
                  <a:spcPct val="80000"/>
                </a:lnSpc>
                <a:buClr>
                  <a:schemeClr val="folHlink"/>
                </a:buClr>
                <a:buSzPct val="60000"/>
                <a:defRPr/>
              </a:pPr>
              <a:r>
                <a:rPr lang="ru-RU" altLang="ru-RU" sz="14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обеспеченности</a:t>
              </a:r>
            </a:p>
          </p:txBody>
        </p:sp>
      </p:grpSp>
      <p:grpSp>
        <p:nvGrpSpPr>
          <p:cNvPr id="24588" name="Группа 45"/>
          <p:cNvGrpSpPr>
            <a:grpSpLocks/>
          </p:cNvGrpSpPr>
          <p:nvPr/>
        </p:nvGrpSpPr>
        <p:grpSpPr bwMode="auto">
          <a:xfrm>
            <a:off x="1007881" y="4890652"/>
            <a:ext cx="4565701" cy="905551"/>
            <a:chOff x="608336" y="2756316"/>
            <a:chExt cx="3423857" cy="678656"/>
          </a:xfrm>
        </p:grpSpPr>
        <p:sp>
          <p:nvSpPr>
            <p:cNvPr id="25674" name="Rectangle 24"/>
            <p:cNvSpPr>
              <a:spLocks noChangeArrowheads="1"/>
            </p:cNvSpPr>
            <p:nvPr/>
          </p:nvSpPr>
          <p:spPr bwMode="auto">
            <a:xfrm>
              <a:off x="613375" y="3083683"/>
              <a:ext cx="1126169" cy="351289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153 890,77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75" name="Rectangle 25"/>
            <p:cNvSpPr>
              <a:spLocks noChangeArrowheads="1"/>
            </p:cNvSpPr>
            <p:nvPr/>
          </p:nvSpPr>
          <p:spPr bwMode="auto">
            <a:xfrm>
              <a:off x="1713091" y="3083683"/>
              <a:ext cx="1153883" cy="351289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75 232,02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76" name="Rectangle 26"/>
            <p:cNvSpPr>
              <a:spLocks noChangeArrowheads="1"/>
            </p:cNvSpPr>
            <p:nvPr/>
          </p:nvSpPr>
          <p:spPr bwMode="auto">
            <a:xfrm>
              <a:off x="2861935" y="3086201"/>
              <a:ext cx="1170258" cy="348771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-78 658,75</a:t>
              </a:r>
              <a:endParaRPr lang="ru-RU" altLang="ru-RU" sz="15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77" name="Rectangle 27"/>
            <p:cNvSpPr>
              <a:spLocks noChangeArrowheads="1"/>
            </p:cNvSpPr>
            <p:nvPr/>
          </p:nvSpPr>
          <p:spPr bwMode="auto">
            <a:xfrm>
              <a:off x="608336" y="2756316"/>
              <a:ext cx="3423857" cy="34373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lnSpc>
                  <a:spcPct val="80000"/>
                </a:lnSpc>
                <a:buClr>
                  <a:schemeClr val="folHlink"/>
                </a:buClr>
                <a:buSzPct val="60000"/>
                <a:defRPr/>
              </a:pPr>
              <a:r>
                <a:rPr lang="ru-RU" altLang="ru-RU" sz="15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Субсидии</a:t>
              </a:r>
            </a:p>
          </p:txBody>
        </p:sp>
      </p:grpSp>
      <p:grpSp>
        <p:nvGrpSpPr>
          <p:cNvPr id="24589" name="Group 28"/>
          <p:cNvGrpSpPr>
            <a:grpSpLocks/>
          </p:cNvGrpSpPr>
          <p:nvPr/>
        </p:nvGrpSpPr>
        <p:grpSpPr bwMode="auto">
          <a:xfrm>
            <a:off x="6672173" y="4882251"/>
            <a:ext cx="4567381" cy="913952"/>
            <a:chOff x="3151" y="2561"/>
            <a:chExt cx="2272" cy="566"/>
          </a:xfrm>
        </p:grpSpPr>
        <p:sp>
          <p:nvSpPr>
            <p:cNvPr id="25679" name="Rectangle 30"/>
            <p:cNvSpPr>
              <a:spLocks noChangeArrowheads="1"/>
            </p:cNvSpPr>
            <p:nvPr/>
          </p:nvSpPr>
          <p:spPr bwMode="auto">
            <a:xfrm>
              <a:off x="3151" y="2843"/>
              <a:ext cx="756" cy="284"/>
            </a:xfrm>
            <a:prstGeom prst="rect">
              <a:avLst/>
            </a:prstGeom>
            <a:gradFill rotWithShape="1">
              <a:gsLst>
                <a:gs pos="0">
                  <a:srgbClr val="DDFFDD"/>
                </a:gs>
                <a:gs pos="50000">
                  <a:srgbClr val="F4FFF4"/>
                </a:gs>
                <a:gs pos="100000">
                  <a:srgbClr val="DDFFDD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25 264,42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0" name="Rectangle 31"/>
            <p:cNvSpPr>
              <a:spLocks noChangeArrowheads="1"/>
            </p:cNvSpPr>
            <p:nvPr/>
          </p:nvSpPr>
          <p:spPr bwMode="auto">
            <a:xfrm>
              <a:off x="3895" y="2829"/>
              <a:ext cx="755" cy="298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4 684,61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1" name="Rectangle 32"/>
            <p:cNvSpPr>
              <a:spLocks noChangeArrowheads="1"/>
            </p:cNvSpPr>
            <p:nvPr/>
          </p:nvSpPr>
          <p:spPr bwMode="auto">
            <a:xfrm>
              <a:off x="4648" y="2838"/>
              <a:ext cx="775" cy="289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-20 579,81</a:t>
              </a:r>
              <a:endParaRPr lang="ru-RU" altLang="ru-RU" sz="15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2" name="Rectangle 33"/>
            <p:cNvSpPr>
              <a:spLocks noChangeArrowheads="1"/>
            </p:cNvSpPr>
            <p:nvPr/>
          </p:nvSpPr>
          <p:spPr bwMode="auto">
            <a:xfrm>
              <a:off x="3152" y="2561"/>
              <a:ext cx="2271" cy="289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lnSpc>
                  <a:spcPct val="80000"/>
                </a:lnSpc>
                <a:buClr>
                  <a:schemeClr val="folHlink"/>
                </a:buClr>
                <a:buSzPct val="60000"/>
                <a:defRPr/>
              </a:pPr>
              <a:r>
                <a:rPr lang="ru-RU" altLang="ru-RU" sz="15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Прочие</a:t>
              </a:r>
            </a:p>
          </p:txBody>
        </p:sp>
      </p:grpSp>
      <p:grpSp>
        <p:nvGrpSpPr>
          <p:cNvPr id="24590" name="Group 33"/>
          <p:cNvGrpSpPr>
            <a:grpSpLocks/>
          </p:cNvGrpSpPr>
          <p:nvPr/>
        </p:nvGrpSpPr>
        <p:grpSpPr bwMode="auto">
          <a:xfrm>
            <a:off x="6672172" y="3657489"/>
            <a:ext cx="4565701" cy="908911"/>
            <a:chOff x="3137" y="1692"/>
            <a:chExt cx="2271" cy="572"/>
          </a:xfrm>
        </p:grpSpPr>
        <p:sp>
          <p:nvSpPr>
            <p:cNvPr id="25684" name="Rectangle 28"/>
            <p:cNvSpPr>
              <a:spLocks noChangeArrowheads="1"/>
            </p:cNvSpPr>
            <p:nvPr/>
          </p:nvSpPr>
          <p:spPr bwMode="auto">
            <a:xfrm>
              <a:off x="3878" y="1969"/>
              <a:ext cx="754" cy="295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786 753,80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5" name="Rectangle 29"/>
            <p:cNvSpPr>
              <a:spLocks noChangeArrowheads="1"/>
            </p:cNvSpPr>
            <p:nvPr/>
          </p:nvSpPr>
          <p:spPr bwMode="auto">
            <a:xfrm>
              <a:off x="4633" y="1969"/>
              <a:ext cx="775" cy="295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+51 091,74</a:t>
              </a:r>
              <a:endParaRPr lang="ru-RU" altLang="ru-RU" sz="15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6" name="Rectangle 34"/>
            <p:cNvSpPr>
              <a:spLocks noChangeArrowheads="1"/>
            </p:cNvSpPr>
            <p:nvPr/>
          </p:nvSpPr>
          <p:spPr bwMode="auto">
            <a:xfrm>
              <a:off x="3137" y="1967"/>
              <a:ext cx="752" cy="297"/>
            </a:xfrm>
            <a:prstGeom prst="rect">
              <a:avLst/>
            </a:prstGeom>
            <a:gradFill rotWithShape="1">
              <a:gsLst>
                <a:gs pos="0">
                  <a:srgbClr val="DDFFDD"/>
                </a:gs>
                <a:gs pos="50000">
                  <a:srgbClr val="F4FFF4"/>
                </a:gs>
                <a:gs pos="100000">
                  <a:srgbClr val="DDFFDD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735 662,06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7" name="Rectangle 35"/>
            <p:cNvSpPr>
              <a:spLocks noChangeArrowheads="1"/>
            </p:cNvSpPr>
            <p:nvPr/>
          </p:nvSpPr>
          <p:spPr bwMode="auto">
            <a:xfrm>
              <a:off x="3137" y="1692"/>
              <a:ext cx="2271" cy="289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lnSpc>
                  <a:spcPct val="80000"/>
                </a:lnSpc>
                <a:buClr>
                  <a:schemeClr val="folHlink"/>
                </a:buClr>
                <a:buSzPct val="60000"/>
                <a:defRPr/>
              </a:pPr>
              <a:r>
                <a:rPr lang="ru-RU" altLang="ru-RU" sz="15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Субвенции</a:t>
              </a:r>
            </a:p>
          </p:txBody>
        </p:sp>
      </p:grpSp>
      <p:sp>
        <p:nvSpPr>
          <p:cNvPr id="25688" name="Rectangle 14"/>
          <p:cNvSpPr>
            <a:spLocks noChangeArrowheads="1"/>
          </p:cNvSpPr>
          <p:nvPr/>
        </p:nvSpPr>
        <p:spPr bwMode="auto">
          <a:xfrm>
            <a:off x="992764" y="6180937"/>
            <a:ext cx="379635" cy="144485"/>
          </a:xfrm>
          <a:prstGeom prst="rect">
            <a:avLst/>
          </a:prstGeom>
          <a:gradFill rotWithShape="1">
            <a:gsLst>
              <a:gs pos="0">
                <a:srgbClr val="C9FFC9"/>
              </a:gs>
              <a:gs pos="50000">
                <a:srgbClr val="DDFFDD"/>
              </a:gs>
              <a:gs pos="100000">
                <a:srgbClr val="C9FFC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/>
          <a:p>
            <a:pPr algn="ctr" defTabSz="923941">
              <a:buClr>
                <a:schemeClr val="folHlink"/>
              </a:buClr>
              <a:buSzPct val="60000"/>
              <a:defRPr/>
            </a:pPr>
            <a:endParaRPr lang="en-US" altLang="ru-RU" sz="15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5689" name="Rectangle 18"/>
          <p:cNvSpPr>
            <a:spLocks noChangeArrowheads="1"/>
          </p:cNvSpPr>
          <p:nvPr/>
        </p:nvSpPr>
        <p:spPr bwMode="auto">
          <a:xfrm>
            <a:off x="5333370" y="6180937"/>
            <a:ext cx="282207" cy="161286"/>
          </a:xfrm>
          <a:prstGeom prst="rect">
            <a:avLst/>
          </a:prstGeom>
          <a:gradFill rotWithShape="1">
            <a:gsLst>
              <a:gs pos="0">
                <a:srgbClr val="FFE7B7"/>
              </a:gs>
              <a:gs pos="50000">
                <a:srgbClr val="FFEFCF"/>
              </a:gs>
              <a:gs pos="100000">
                <a:srgbClr val="FFE7B7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/>
          <a:p>
            <a:pPr algn="ctr" defTabSz="923941">
              <a:buClr>
                <a:schemeClr val="folHlink"/>
              </a:buClr>
              <a:buSzPct val="60000"/>
              <a:defRPr/>
            </a:pPr>
            <a:endParaRPr lang="en-US" altLang="ru-RU" sz="15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5690" name="Rectangle 20"/>
          <p:cNvSpPr>
            <a:spLocks noChangeArrowheads="1"/>
          </p:cNvSpPr>
          <p:nvPr/>
        </p:nvSpPr>
        <p:spPr bwMode="auto">
          <a:xfrm>
            <a:off x="9165215" y="6177577"/>
            <a:ext cx="512558" cy="164646"/>
          </a:xfrm>
          <a:prstGeom prst="rect">
            <a:avLst/>
          </a:prstGeom>
          <a:gradFill rotWithShape="1">
            <a:gsLst>
              <a:gs pos="0">
                <a:srgbClr val="D9ECFF"/>
              </a:gs>
              <a:gs pos="50000">
                <a:srgbClr val="F1F8FF"/>
              </a:gs>
              <a:gs pos="100000">
                <a:srgbClr val="D9EC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/>
          <a:p>
            <a:pPr algn="ctr" defTabSz="923941">
              <a:buClr>
                <a:schemeClr val="folHlink"/>
              </a:buClr>
              <a:buSzPct val="60000"/>
              <a:defRPr/>
            </a:pPr>
            <a:endParaRPr lang="en-US" altLang="ru-RU" sz="15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136256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2" name="Заголовок 1"/>
          <p:cNvSpPr txBox="1">
            <a:spLocks/>
          </p:cNvSpPr>
          <p:nvPr/>
        </p:nvSpPr>
        <p:spPr bwMode="auto">
          <a:xfrm>
            <a:off x="1333762" y="329292"/>
            <a:ext cx="8889510" cy="77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endParaRPr lang="ru-RU" altLang="ru-RU" b="1" dirty="0" smtClean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ДИНАМИКА ДОХОДОВ МЕСТНОГО БЮДЖЕТА НА ДУШУ НАСЕЛЕНИЯ</a:t>
            </a: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endParaRPr lang="ru-RU" altLang="ru-RU" sz="2100" b="1" dirty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graphicFrame>
        <p:nvGraphicFramePr>
          <p:cNvPr id="29789" name="Group 9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3647745"/>
              </p:ext>
            </p:extLst>
          </p:nvPr>
        </p:nvGraphicFramePr>
        <p:xfrm>
          <a:off x="1002081" y="1398234"/>
          <a:ext cx="10504560" cy="3157274"/>
        </p:xfrm>
        <a:graphic>
          <a:graphicData uri="http://schemas.openxmlformats.org/drawingml/2006/table">
            <a:tbl>
              <a:tblPr/>
              <a:tblGrid>
                <a:gridCol w="25832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97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14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43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265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490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3664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6852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4302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3841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2019 г. (факт)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2020 г. (факт)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2021 г. (план)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 г. (решение)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9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месяц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год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месяц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год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месяц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год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месяц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год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26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Доходы всего,</a:t>
                      </a:r>
                      <a:endParaRPr kumimoji="0" lang="en-US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 них</a:t>
                      </a:r>
                      <a:r>
                        <a:rPr kumimoji="0" lang="en-US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kumimoji="0" lang="ru-RU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2455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29457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3202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38423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2829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33944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2900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33 347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62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Налоговые и неналоговые доходы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548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6582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598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7180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550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6594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612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7344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0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Безвозмездные поступления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1906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22875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2604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31243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2279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27350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2288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26003</a:t>
                      </a:r>
                      <a:endParaRPr kumimoji="0" lang="ru-RU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7118" name="Rectangle 798"/>
          <p:cNvSpPr>
            <a:spLocks noChangeArrowheads="1"/>
          </p:cNvSpPr>
          <p:nvPr/>
        </p:nvSpPr>
        <p:spPr bwMode="auto">
          <a:xfrm rot="10800000" flipH="1" flipV="1">
            <a:off x="10438288" y="942514"/>
            <a:ext cx="1422792" cy="32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6762" tIns="48381" rIns="96762" bIns="48381">
            <a:spAutoFit/>
          </a:bodyPr>
          <a:lstStyle/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(рублей)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14816" y="4371584"/>
            <a:ext cx="1039660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местного бюджета на душу населения в 2022 году по общему объему в сопоставлении с 2021 годом прогнозируются с уменьшением на 597,0 рублей в год (за счет уменьшения безвозмездных поступлений на 1347,0 рублей), за счет налоговых и неналоговых доходов увеличение на 750 рублей, или на 11,4%. </a:t>
            </a:r>
            <a:endParaRPr lang="ru-RU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86079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762485" y="0"/>
            <a:ext cx="260988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0" cap="none" spc="0" dirty="0" smtClean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Глоссарий</a:t>
            </a:r>
            <a:endParaRPr lang="ru-RU" sz="4400" b="0" cap="none" spc="0" dirty="0">
              <a:ln w="0"/>
              <a:solidFill>
                <a:srgbClr val="C0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5" y="6179653"/>
            <a:ext cx="2667000" cy="6680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77" y="960844"/>
            <a:ext cx="241101" cy="24110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61926" y="875312"/>
            <a:ext cx="11582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</a:t>
            </a:r>
            <a:r>
              <a:rPr lang="ru-RU" b="1" dirty="0">
                <a:ln/>
                <a:solidFill>
                  <a:srgbClr val="C00000"/>
                </a:solidFill>
              </a:rPr>
              <a:t> -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образования и расходования денежных средств, предназначенных для финансового обеспечения задач и функций государства и местного самоуправления</a:t>
            </a:r>
            <a:endParaRPr lang="ru-RU" b="1" dirty="0">
              <a:ln/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04" y="1793410"/>
            <a:ext cx="241101" cy="24110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88750" y="1698544"/>
            <a:ext cx="101792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Бюджетные инвестиции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бюджетные средства, направляемые на создание или увеличение за счет средств бюджета стоимости государственного (муниципального) имущества</a:t>
            </a:r>
            <a:endParaRPr lang="ru-RU" b="1" dirty="0">
              <a:ln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78" y="2591658"/>
            <a:ext cx="241101" cy="241101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567480" y="2452704"/>
            <a:ext cx="116776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Бюджетный кредит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денежные средства, предоставляемые бюджетом другому бюджету бюджетной системы Российской Федерации, юридическому лицу (за исключением   государственных (муниципальных) учреждений), 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иностранному государству, иностранному юридическому лицу на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возвратной и возмездной основах</a:t>
            </a:r>
            <a:r>
              <a:rPr lang="ru-RU" b="1" dirty="0">
                <a:ln/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77" y="3730110"/>
            <a:ext cx="241101" cy="241101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567480" y="3714430"/>
            <a:ext cx="73628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 бюджета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превышение расходов бюджета над его доходами</a:t>
            </a:r>
            <a:r>
              <a:rPr lang="ru-RU" b="1" dirty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79" y="4307391"/>
            <a:ext cx="241101" cy="241101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507053" y="4230314"/>
            <a:ext cx="109998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Дотации 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трансферты, предоставляемые на безвозмездной и безвозвратной основе без установления направлений и (или) условий их использования</a:t>
            </a:r>
            <a:r>
              <a:rPr lang="ru-RU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20561" y="5061068"/>
            <a:ext cx="115728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</a:t>
            </a:r>
            <a:r>
              <a:rPr lang="ru-RU" b="1" dirty="0" smtClean="0">
                <a:ln/>
                <a:solidFill>
                  <a:srgbClr val="C00000"/>
                </a:solidFill>
              </a:rPr>
              <a:t>-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поступающие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бюджет денежные средства, за исключением средств, являющихся в соответствии с Бюджетным кодексом источниками финансирования дефицита бюджета</a:t>
            </a:r>
            <a:r>
              <a:rPr lang="ru-RU" b="1" dirty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80" y="5113120"/>
            <a:ext cx="241101" cy="241101"/>
          </a:xfrm>
          <a:prstGeom prst="rect">
            <a:avLst/>
          </a:prstGeom>
        </p:spPr>
      </p:pic>
      <p:cxnSp>
        <p:nvCxnSpPr>
          <p:cNvPr id="19" name="Прямая соединительная линия 18"/>
          <p:cNvCxnSpPr/>
          <p:nvPr/>
        </p:nvCxnSpPr>
        <p:spPr>
          <a:xfrm>
            <a:off x="2295525" y="1530072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2295524" y="2510027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295521" y="3560765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2295522" y="4215943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295522" y="4936433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2295523" y="5786917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7132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Text Box 2"/>
          <p:cNvSpPr txBox="1">
            <a:spLocks noChangeArrowheads="1"/>
          </p:cNvSpPr>
          <p:nvPr/>
        </p:nvSpPr>
        <p:spPr bwMode="auto">
          <a:xfrm>
            <a:off x="1372399" y="228488"/>
            <a:ext cx="9296022" cy="713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buClr>
                <a:schemeClr val="folHlink"/>
              </a:buClr>
              <a:buSzPct val="60000"/>
              <a:defRPr/>
            </a:pPr>
            <a:r>
              <a:rPr lang="ru-RU" alt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РАСХОДЫ БЮДЖЕТА АЛЕКСАНДРОВСКОГО МУНИЦИПАЛЬНОГО ОКРУГА СТАВРОПОЛЬСКОГО КРАЯ </a:t>
            </a:r>
          </a:p>
        </p:txBody>
      </p:sp>
      <p:sp>
        <p:nvSpPr>
          <p:cNvPr id="2052" name="Text Box 70"/>
          <p:cNvSpPr txBox="1">
            <a:spLocks noChangeArrowheads="1"/>
          </p:cNvSpPr>
          <p:nvPr/>
        </p:nvSpPr>
        <p:spPr bwMode="auto">
          <a:xfrm rot="10800000" flipH="1" flipV="1">
            <a:off x="10134244" y="1350768"/>
            <a:ext cx="1343841" cy="325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500" b="1">
                <a:latin typeface="Times New Roman" pitchFamily="18" charset="0"/>
              </a:rPr>
              <a:t>тыс.рублей</a:t>
            </a:r>
          </a:p>
        </p:txBody>
      </p:sp>
      <p:graphicFrame>
        <p:nvGraphicFramePr>
          <p:cNvPr id="1068" name="Group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8445241"/>
              </p:ext>
            </p:extLst>
          </p:nvPr>
        </p:nvGraphicFramePr>
        <p:xfrm>
          <a:off x="951978" y="2242158"/>
          <a:ext cx="10477395" cy="3786830"/>
        </p:xfrm>
        <a:graphic>
          <a:graphicData uri="http://schemas.openxmlformats.org/drawingml/2006/table">
            <a:tbl>
              <a:tblPr/>
              <a:tblGrid>
                <a:gridCol w="26037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01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62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511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9367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6226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55322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</a:p>
                  </a:txBody>
                  <a:tcPr marL="96738" marR="96738" marT="48342" marB="4834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План</a:t>
                      </a:r>
                      <a:r>
                        <a:rPr lang="ru-RU" sz="20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2021  год (Решение №83/83)</a:t>
                      </a:r>
                      <a:endParaRPr kumimoji="0" lang="en-US" alt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2022 год</a:t>
                      </a:r>
                      <a:r>
                        <a:rPr lang="en-US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решение </a:t>
                      </a:r>
                      <a:r>
                        <a:rPr lang="ru-RU" sz="20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№396/249</a:t>
                      </a:r>
                      <a:r>
                        <a:rPr lang="en-US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тыс. рублей</a:t>
                      </a:r>
                      <a:endParaRPr kumimoji="0" lang="ru-RU" alt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рост  (снижение) к 2021 году, %</a:t>
                      </a:r>
                      <a:endParaRPr kumimoji="0" lang="ru-RU" alt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2023 год решение </a:t>
                      </a:r>
                      <a:r>
                        <a:rPr lang="ru-RU" sz="20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№396/249</a:t>
                      </a:r>
                      <a:endParaRPr kumimoji="0" lang="ru-RU" alt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endParaRPr lang="ru-RU" sz="1900" b="1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2024 год решение </a:t>
                      </a:r>
                      <a:r>
                        <a:rPr lang="ru-RU" sz="20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№396/249</a:t>
                      </a:r>
                      <a:endParaRPr kumimoji="0" lang="ru-RU" alt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endParaRPr lang="ru-RU" sz="1900" b="1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63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– всего</a:t>
                      </a:r>
                      <a:r>
                        <a:rPr kumimoji="0" lang="en-US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ru-RU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том числе</a:t>
                      </a:r>
                      <a:r>
                        <a:rPr kumimoji="0" lang="en-US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kumimoji="0" lang="ru-RU" alt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38" marR="96738" marT="48342" marB="4834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1 539 318,88</a:t>
                      </a:r>
                      <a:endParaRPr lang="ru-RU" sz="1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9" marR="96749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512 236</a:t>
                      </a:r>
                      <a:r>
                        <a:rPr lang="en-US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9" marR="96749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98,2</a:t>
                      </a:r>
                      <a:endParaRPr lang="ru-RU" sz="1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9" marR="96749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1 480 687,48</a:t>
                      </a:r>
                      <a:endParaRPr lang="ru-RU" sz="1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1 515 137,36</a:t>
                      </a:r>
                      <a:endParaRPr lang="ru-RU" sz="1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48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Условно-утвержденные расходы</a:t>
                      </a:r>
                    </a:p>
                  </a:txBody>
                  <a:tcPr marL="96738" marR="96738" marT="48342" marB="4834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6749" marR="96749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6749" marR="96749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6749" marR="96749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15 570,00</a:t>
                      </a:r>
                      <a:endParaRPr kumimoji="0" lang="ru-RU" altLang="ru-RU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31 131,00</a:t>
                      </a:r>
                      <a:endParaRPr kumimoji="0" lang="ru-RU" altLang="ru-RU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9193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0"/>
          <p:cNvSpPr txBox="1">
            <a:spLocks noChangeArrowheads="1"/>
          </p:cNvSpPr>
          <p:nvPr/>
        </p:nvSpPr>
        <p:spPr bwMode="auto">
          <a:xfrm rot="10800000" flipH="1" flipV="1">
            <a:off x="801664" y="-63260"/>
            <a:ext cx="11133328" cy="6745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Плановые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объемы бюджетных ассигнований местного бюджета на реализацию муниципальных программ муниципального округа и направлений деятельности, не входящих в муниципальные программы муниципального округа, на 2022 год и плановый период 2023 и 2024 годов были сформированы с учетом следующих подходов: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1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В качестве «базовых» объемов бюджетных ассигнований на 2022 и 2023 годы приняты бюджетные ассигнования, утвержденные решением Совета Александровского муниципального округа Ставропольского края от 11 декабря 2020  г. № 83/83  «О бюджете Александровского муниципального округа Ставропольского края на 2021 год и плановый период 2022 и 2023 годов» (далее – «базовые» объемы), «базовые» объемы 2024 года приняты равными «базовым» объемам 2023 года с учетом изменений объемов и  структуры базовых показателей.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2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Уточнение базовых объемов бюджетных ассигнований на 2022 - 2023 годы осуществлено с учетом следующих факторов: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уменьшены бюджетные ассигнования по расходным обязательствам ограниченного срока действия;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увеличены бюджетные ассигнования по мероприятиям «длящегося» характера, возникшим в ходе исполнения местного бюджета в текущем году;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уточнены расходы на оплату труда органов местного самоуправления Александровского муниципального округа Ставропольского края в соответствии с изменением штатных расписаний;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      расходы на повышение оплаты труда работников в сфере образования и культуры в соответствии с указом Президента Российской Федерации от 7 мая 2012 г. № 597 «О мероприятиях по реализации государственной социальной политики» (далее – Указ от 7 мая 2012 г. № 597) предусмотрены с учетом сохранения достигнутых в 2020 году соотношений их заработной платы к показателю среднемесячной начисленной заработной платы наемных работников в организациях, у индивидуальных предпринимателей и физических лиц (среднемесячный доход от трудовой деятельности), ежегодно с 01 января 2022-2024 годов исходя из значения среднемесячного дохода от трудовой деятельности в 2021 году – 26 250,60 рубля, в 2022 -2024 годах – 28758,02 рубля;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       средства на оплату труда категорий работников, которые не попадают под действие Указа от 7 мая 2012 года </a:t>
            </a:r>
            <a:r>
              <a:rPr lang="ru-RU" sz="1600" dirty="0">
                <a:latin typeface="Times New Roman" pitchFamily="18" charset="0"/>
                <a:cs typeface="Times New Roman" pitchFamily="18" charset="0"/>
                <a:hlinkClick r:id="rId2"/>
              </a:rPr>
              <a:t>№ 597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рассчитываются с учетом индексации с 01 октября 2021 года  на 3,6 процента.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      Расходы на выплату заработной платы работникам организаций, финансируемых из местного бюджета, предусматриваются в расчетных показателях на 2022 год и плановый период 2023 и 2024 годов исходя из обеспечения минимального размера оплаты труда 13 617 рубля в месяц.         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6942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0"/>
          <p:cNvSpPr txBox="1">
            <a:spLocks noChangeArrowheads="1"/>
          </p:cNvSpPr>
          <p:nvPr/>
        </p:nvSpPr>
        <p:spPr bwMode="auto">
          <a:xfrm rot="10800000" flipH="1" flipV="1">
            <a:off x="801663" y="-147047"/>
            <a:ext cx="11133329" cy="7207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определении размера фонда оплаты труда на 2022 год и плановый период 2023 и 2024 годов тарифы страховых взносов сохраняются на уровне 30,2 процента;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        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     Расходы на исполнение публичных обязательств, в том числе исполняемых за счет межбюджетных трансфертов, установленных 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 соответствии со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  <a:hlinkClick r:id="rId2"/>
              </a:rPr>
              <a:t>статьей 74</a:t>
            </a:r>
            <a:r>
              <a:rPr lang="ru-RU" sz="1600" baseline="30000" dirty="0">
                <a:latin typeface="Times New Roman" pitchFamily="18" charset="0"/>
                <a:cs typeface="Times New Roman" pitchFamily="18" charset="0"/>
                <a:hlinkClick r:id="rId2"/>
              </a:rPr>
              <a:t>1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Бюджетного кодекса Российской Федерации, на 2022 год и плановый период 2023 и 2024 годов рассчитываются нормативным методом исходя из численности получателей выплат и индексации установленных в 2021 году размеров выплат с 01 января 2022 года – на 1,0 процента, с 01 января 2023 года – на 4,0 процента, с 01 января 2024 года – на 4,0 процента.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    Расходы на оплату коммунальных услуг на 2022 год формируются с учетом прогнозируемого роста тарифов на 2,6 процента, на 2023 и 2024 годы – в условиях 2022 года.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        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Расходы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на питание детей в дошкольных образовательных организациях, льготных категорий обучающихся в общеобразовательных организациях рассчитываются исходя из численности получателей выплат по состоянию на 01 сентября 2021 г. и индексации, установленных в 2021 году размеров выплат с 01 января 2022 года – на 4,0 процента, с 01 января 2023 года – на 4,0 процента, с 01 января 2024 года – на 4,0 процента.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Объем бюджетных ассигнований на предоставление мер социальной поддержки по оплате жилья, коммунальных услуг или отдельных их видов работникам муниципальных учреждений культуры, работающим и проживающим в сельской местности, формируется исходя из: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численности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получателей указанных мер социальной поддержки по данным отчетов на 01 октября 2021 года;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расчетного размера ежемесячной денежной выплаты работникам муниципальных учреждений культуры, установленного на 2022 год – 818,17 рубля, на 2023 год – 850,90 рубля, на 2024 год – 884,94 рубля;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необходимости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обеспечения расходов, связанных с перечислением, зачислением и доставкой ежемесячной денежной выплаты получателям мер социальной поддержки (в пределах 1,5 процента размера ежемесячной денежной выплаты).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Объем бюджетных ассигнований дорожного фонда Александровского муниципального округа Ставропольского края планируется в размере не менее прогнозируемого объема доходов от акцизов на автомобильный и прямогонный бензин, дизельное топливо, моторные масла для дизельных и (или) карбюраторных (инжекторных) двигателей, производимые на территории Российской Федерации, подлежащих зачислению в бюджеты муниципальных образований края.    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 2022  году и в плановом периоде 2023 и 2024 годов будет сохранена социальная направленность местного бюджета.</a:t>
            </a:r>
          </a:p>
          <a:p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4811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52" name="Rectangle 2"/>
          <p:cNvSpPr>
            <a:spLocks noChangeArrowheads="1"/>
          </p:cNvSpPr>
          <p:nvPr/>
        </p:nvSpPr>
        <p:spPr bwMode="auto">
          <a:xfrm>
            <a:off x="534177" y="456976"/>
            <a:ext cx="11657823" cy="148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>
              <a:buClr>
                <a:schemeClr val="folHlink"/>
              </a:buClr>
              <a:buSzPct val="60000"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ПАРАМЕТРЫ, ЗАЛОЖЕННЫЕ ПРИ ПЛАНИРОВАНИИ РАСХОДОВ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БЮДЖЕТА МУНИЦИПАЛЬНОГО ОКРУГА НА 202</a:t>
            </a:r>
            <a:r>
              <a:rPr lang="en-US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ГОД И ПЛАНОВЫЙ ПЕРИОД 202</a:t>
            </a:r>
            <a:r>
              <a:rPr lang="en-US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И 202</a:t>
            </a:r>
            <a:r>
              <a:rPr lang="en-US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ГОДОВ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  <a:endParaRPr lang="ru-RU" altLang="ru-RU" sz="2100" b="1" dirty="0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1075174" y="1657979"/>
          <a:ext cx="10138786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641758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52" name="Rectangle 2"/>
          <p:cNvSpPr>
            <a:spLocks noChangeArrowheads="1"/>
          </p:cNvSpPr>
          <p:nvPr/>
        </p:nvSpPr>
        <p:spPr bwMode="auto">
          <a:xfrm>
            <a:off x="534177" y="456976"/>
            <a:ext cx="11657823" cy="148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>
              <a:buClr>
                <a:schemeClr val="folHlink"/>
              </a:buClr>
              <a:buSzPct val="60000"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ПАРАМЕТРЫ, ЗАЛОЖЕННЫЕ ПРИ ПЛАНИРОВАНИИ РАСХОДОВ БЮДЖЕТА МУНИЦИПАЛЬНОГО ОКРУГА НА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en-US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ГОД И ПЛАНОВЫЙ ПЕРИОД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en-US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en-US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ГОДОВ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</a:p>
        </p:txBody>
      </p:sp>
      <p:graphicFrame>
        <p:nvGraphicFramePr>
          <p:cNvPr id="6" name="Схема 5"/>
          <p:cNvGraphicFramePr/>
          <p:nvPr/>
        </p:nvGraphicFramePr>
        <p:xfrm>
          <a:off x="411541" y="1688794"/>
          <a:ext cx="3487219" cy="24008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Схема 3"/>
          <p:cNvGraphicFramePr/>
          <p:nvPr/>
        </p:nvGraphicFramePr>
        <p:xfrm>
          <a:off x="4060769" y="1941678"/>
          <a:ext cx="3917623" cy="22082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5" name="Схема 4"/>
          <p:cNvGraphicFramePr/>
          <p:nvPr/>
        </p:nvGraphicFramePr>
        <p:xfrm>
          <a:off x="7648028" y="1851243"/>
          <a:ext cx="3487219" cy="24008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0" name="Схема 9"/>
          <p:cNvGraphicFramePr/>
          <p:nvPr/>
        </p:nvGraphicFramePr>
        <p:xfrm>
          <a:off x="1620692" y="4013313"/>
          <a:ext cx="3487219" cy="24008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7" name="Схема 6"/>
          <p:cNvGraphicFramePr/>
          <p:nvPr/>
        </p:nvGraphicFramePr>
        <p:xfrm>
          <a:off x="6264705" y="3964746"/>
          <a:ext cx="3487219" cy="24008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</p:spTree>
    <p:extLst>
      <p:ext uri="{BB962C8B-B14F-4D97-AF65-F5344CB8AC3E}">
        <p14:creationId xmlns:p14="http://schemas.microsoft.com/office/powerpoint/2010/main" val="29336028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AutoShape 3"/>
          <p:cNvSpPr>
            <a:spLocks noChangeArrowheads="1"/>
          </p:cNvSpPr>
          <p:nvPr/>
        </p:nvSpPr>
        <p:spPr bwMode="auto">
          <a:xfrm>
            <a:off x="9311141" y="3284516"/>
            <a:ext cx="2207259" cy="1369247"/>
          </a:xfrm>
          <a:prstGeom prst="roundRect">
            <a:avLst>
              <a:gd name="adj" fmla="val 13745"/>
            </a:avLst>
          </a:prstGeom>
          <a:solidFill>
            <a:srgbClr val="CC99FF"/>
          </a:solidFill>
          <a:ln w="38100">
            <a:solidFill>
              <a:srgbClr val="911F7B"/>
            </a:solidFill>
            <a:round/>
            <a:headEnd/>
            <a:tailEnd/>
          </a:ln>
        </p:spPr>
        <p:txBody>
          <a:bodyPr wrap="none" lIns="96762" tIns="48381" rIns="96762" bIns="48381" anchor="ctr"/>
          <a:lstStyle/>
          <a:p>
            <a:pPr algn="ctr" eaLnBrk="1" hangingPunct="1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+mn-cs"/>
            </a:endParaRPr>
          </a:p>
        </p:txBody>
      </p:sp>
      <p:sp>
        <p:nvSpPr>
          <p:cNvPr id="25603" name="AutoShape 4"/>
          <p:cNvSpPr>
            <a:spLocks noChangeArrowheads="1"/>
          </p:cNvSpPr>
          <p:nvPr/>
        </p:nvSpPr>
        <p:spPr bwMode="auto">
          <a:xfrm>
            <a:off x="6814955" y="3284516"/>
            <a:ext cx="2208939" cy="1369247"/>
          </a:xfrm>
          <a:prstGeom prst="roundRect">
            <a:avLst>
              <a:gd name="adj" fmla="val 13745"/>
            </a:avLst>
          </a:prstGeom>
          <a:solidFill>
            <a:srgbClr val="009900"/>
          </a:solidFill>
          <a:ln w="38100">
            <a:solidFill>
              <a:srgbClr val="00B050"/>
            </a:solidFill>
            <a:round/>
            <a:headEnd/>
            <a:tailEnd/>
          </a:ln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 b="1" dirty="0" smtClean="0">
                <a:solidFill>
                  <a:schemeClr val="bg2"/>
                </a:solidFill>
                <a:latin typeface="Arial" charset="0"/>
              </a:rPr>
              <a:t>2</a:t>
            </a:r>
            <a:r>
              <a:rPr lang="en-US" altLang="ru-RU" b="1" dirty="0" smtClean="0">
                <a:solidFill>
                  <a:schemeClr val="bg2"/>
                </a:solidFill>
                <a:latin typeface="Arial" charset="0"/>
              </a:rPr>
              <a:t>8 758,02</a:t>
            </a:r>
            <a:endParaRPr lang="en-US" altLang="ru-RU" b="1" dirty="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56325" name="AutoShape 5"/>
          <p:cNvSpPr>
            <a:spLocks noChangeArrowheads="1"/>
          </p:cNvSpPr>
          <p:nvPr/>
        </p:nvSpPr>
        <p:spPr bwMode="auto">
          <a:xfrm>
            <a:off x="4271737" y="3284516"/>
            <a:ext cx="2207259" cy="1369247"/>
          </a:xfrm>
          <a:prstGeom prst="roundRect">
            <a:avLst>
              <a:gd name="adj" fmla="val 13745"/>
            </a:avLst>
          </a:prstGeom>
          <a:solidFill>
            <a:schemeClr val="accent2"/>
          </a:solidFill>
          <a:ln w="38100">
            <a:solidFill>
              <a:srgbClr val="CC9900"/>
            </a:solidFill>
            <a:round/>
            <a:headEnd/>
            <a:tailEnd/>
          </a:ln>
        </p:spPr>
        <p:txBody>
          <a:bodyPr wrap="none" lIns="96762" tIns="48381" rIns="96762" bIns="48381" anchor="ctr"/>
          <a:lstStyle/>
          <a:p>
            <a:pPr algn="ctr" eaLnBrk="1" hangingPunct="1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+mn-cs"/>
            </a:endParaRPr>
          </a:p>
        </p:txBody>
      </p:sp>
      <p:sp>
        <p:nvSpPr>
          <p:cNvPr id="25605" name="AutoShape 6"/>
          <p:cNvSpPr>
            <a:spLocks noChangeArrowheads="1"/>
          </p:cNvSpPr>
          <p:nvPr/>
        </p:nvSpPr>
        <p:spPr bwMode="auto">
          <a:xfrm>
            <a:off x="1883059" y="3301316"/>
            <a:ext cx="2111510" cy="1369247"/>
          </a:xfrm>
          <a:prstGeom prst="roundRect">
            <a:avLst>
              <a:gd name="adj" fmla="val 13745"/>
            </a:avLst>
          </a:prstGeom>
          <a:solidFill>
            <a:srgbClr val="3366FF"/>
          </a:solidFill>
          <a:ln w="38100">
            <a:solidFill>
              <a:srgbClr val="2206CA"/>
            </a:solidFill>
            <a:round/>
            <a:headEnd/>
            <a:tailEnd/>
          </a:ln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 b="1" dirty="0" smtClean="0">
                <a:latin typeface="Arial" charset="0"/>
              </a:rPr>
              <a:t>2</a:t>
            </a:r>
            <a:r>
              <a:rPr lang="en-US" altLang="ru-RU" b="1" dirty="0" smtClean="0">
                <a:latin typeface="Arial" charset="0"/>
              </a:rPr>
              <a:t>6 250.60</a:t>
            </a:r>
            <a:endParaRPr lang="en-US" altLang="ru-RU" b="1" dirty="0">
              <a:latin typeface="Arial" charset="0"/>
            </a:endParaRPr>
          </a:p>
        </p:txBody>
      </p:sp>
      <p:grpSp>
        <p:nvGrpSpPr>
          <p:cNvPr id="25606" name="Group 7"/>
          <p:cNvGrpSpPr>
            <a:grpSpLocks/>
          </p:cNvGrpSpPr>
          <p:nvPr/>
        </p:nvGrpSpPr>
        <p:grpSpPr bwMode="auto">
          <a:xfrm>
            <a:off x="1447989" y="1219723"/>
            <a:ext cx="10045214" cy="1317166"/>
            <a:chOff x="604" y="979"/>
            <a:chExt cx="4243" cy="959"/>
          </a:xfrm>
        </p:grpSpPr>
        <p:sp>
          <p:nvSpPr>
            <p:cNvPr id="45064" name="Rectangle 8"/>
            <p:cNvSpPr>
              <a:spLocks noChangeArrowheads="1"/>
            </p:cNvSpPr>
            <p:nvPr/>
          </p:nvSpPr>
          <p:spPr bwMode="gray">
            <a:xfrm rot="3419336">
              <a:off x="593" y="1056"/>
              <a:ext cx="893" cy="871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rot="10800000" vert="eaVert" wrap="none" anchor="ctr"/>
            <a:lstStyle/>
            <a:p>
              <a:pPr algn="ctr" eaLnBrk="1" hangingPunct="1">
                <a:defRPr/>
              </a:pPr>
              <a:endParaRPr lang="ru-RU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grpSp>
          <p:nvGrpSpPr>
            <p:cNvPr id="25643" name="Group 9"/>
            <p:cNvGrpSpPr>
              <a:grpSpLocks/>
            </p:cNvGrpSpPr>
            <p:nvPr/>
          </p:nvGrpSpPr>
          <p:grpSpPr bwMode="auto">
            <a:xfrm>
              <a:off x="1296" y="1296"/>
              <a:ext cx="624" cy="96"/>
              <a:chOff x="2003" y="3439"/>
              <a:chExt cx="468" cy="244"/>
            </a:xfrm>
          </p:grpSpPr>
          <p:sp>
            <p:nvSpPr>
              <p:cNvPr id="10" name="Oval 10"/>
              <p:cNvSpPr>
                <a:spLocks noChangeArrowheads="1"/>
              </p:cNvSpPr>
              <p:nvPr/>
            </p:nvSpPr>
            <p:spPr bwMode="gray">
              <a:xfrm>
                <a:off x="2003" y="3439"/>
                <a:ext cx="79" cy="264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7" name="Rectangle 11"/>
              <p:cNvSpPr>
                <a:spLocks noChangeArrowheads="1"/>
              </p:cNvSpPr>
              <p:nvPr/>
            </p:nvSpPr>
            <p:spPr bwMode="gray">
              <a:xfrm>
                <a:off x="2048" y="3442"/>
                <a:ext cx="388" cy="261"/>
              </a:xfrm>
              <a:prstGeom prst="rect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45068" name="Oval 12"/>
              <p:cNvSpPr>
                <a:spLocks noChangeArrowheads="1"/>
              </p:cNvSpPr>
              <p:nvPr/>
            </p:nvSpPr>
            <p:spPr bwMode="gray">
              <a:xfrm>
                <a:off x="2400" y="3442"/>
                <a:ext cx="71" cy="236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chemeClr val="bg1"/>
                  </a:gs>
                  <a:gs pos="100000">
                    <a:srgbClr val="767676"/>
                  </a:gs>
                </a:gsLst>
                <a:lin ang="5400000" scaled="1"/>
              </a:gradFill>
              <a:ln w="12700">
                <a:solidFill>
                  <a:schemeClr val="bg1"/>
                </a:solidFill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45069" name="Oval 13"/>
              <p:cNvSpPr>
                <a:spLocks noChangeArrowheads="1"/>
              </p:cNvSpPr>
              <p:nvPr/>
            </p:nvSpPr>
            <p:spPr bwMode="gray">
              <a:xfrm>
                <a:off x="2439" y="3526"/>
                <a:ext cx="20" cy="68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chemeClr val="bg1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</p:grpSp>
        <p:sp>
          <p:nvSpPr>
            <p:cNvPr id="45070" name="Rectangle 14"/>
            <p:cNvSpPr>
              <a:spLocks noChangeArrowheads="1"/>
            </p:cNvSpPr>
            <p:nvPr/>
          </p:nvSpPr>
          <p:spPr bwMode="gray">
            <a:xfrm rot="3419336">
              <a:off x="1719" y="1020"/>
              <a:ext cx="915" cy="839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+mn-cs"/>
              </a:endParaRPr>
            </a:p>
          </p:txBody>
        </p:sp>
        <p:grpSp>
          <p:nvGrpSpPr>
            <p:cNvPr id="25645" name="Group 15"/>
            <p:cNvGrpSpPr>
              <a:grpSpLocks/>
            </p:cNvGrpSpPr>
            <p:nvPr/>
          </p:nvGrpSpPr>
          <p:grpSpPr bwMode="auto">
            <a:xfrm>
              <a:off x="2448" y="1296"/>
              <a:ext cx="624" cy="96"/>
              <a:chOff x="2003" y="3439"/>
              <a:chExt cx="468" cy="244"/>
            </a:xfrm>
          </p:grpSpPr>
          <p:sp>
            <p:nvSpPr>
              <p:cNvPr id="11" name="Oval 16"/>
              <p:cNvSpPr>
                <a:spLocks noChangeArrowheads="1"/>
              </p:cNvSpPr>
              <p:nvPr/>
            </p:nvSpPr>
            <p:spPr bwMode="gray">
              <a:xfrm>
                <a:off x="2003" y="3439"/>
                <a:ext cx="79" cy="264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8" name="Rectangle 17"/>
              <p:cNvSpPr>
                <a:spLocks noChangeArrowheads="1"/>
              </p:cNvSpPr>
              <p:nvPr/>
            </p:nvSpPr>
            <p:spPr bwMode="gray">
              <a:xfrm>
                <a:off x="2048" y="3442"/>
                <a:ext cx="386" cy="261"/>
              </a:xfrm>
              <a:prstGeom prst="rect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45074" name="Oval 18"/>
              <p:cNvSpPr>
                <a:spLocks noChangeArrowheads="1"/>
              </p:cNvSpPr>
              <p:nvPr/>
            </p:nvSpPr>
            <p:spPr bwMode="gray">
              <a:xfrm>
                <a:off x="2400" y="3442"/>
                <a:ext cx="71" cy="236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chemeClr val="bg1"/>
                  </a:gs>
                  <a:gs pos="100000">
                    <a:srgbClr val="767676"/>
                  </a:gs>
                </a:gsLst>
                <a:lin ang="5400000" scaled="1"/>
              </a:gradFill>
              <a:ln w="12700">
                <a:solidFill>
                  <a:schemeClr val="bg1"/>
                </a:solidFill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45075" name="Oval 19"/>
              <p:cNvSpPr>
                <a:spLocks noChangeArrowheads="1"/>
              </p:cNvSpPr>
              <p:nvPr/>
            </p:nvSpPr>
            <p:spPr bwMode="gray">
              <a:xfrm>
                <a:off x="2438" y="3526"/>
                <a:ext cx="20" cy="68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chemeClr val="bg1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</p:grpSp>
        <p:sp>
          <p:nvSpPr>
            <p:cNvPr id="45076" name="Rectangle 20"/>
            <p:cNvSpPr>
              <a:spLocks noChangeArrowheads="1"/>
            </p:cNvSpPr>
            <p:nvPr/>
          </p:nvSpPr>
          <p:spPr bwMode="gray">
            <a:xfrm rot="3419336">
              <a:off x="2825" y="1043"/>
              <a:ext cx="909" cy="821"/>
            </a:xfrm>
            <a:prstGeom prst="rect">
              <a:avLst/>
            </a:prstGeom>
            <a:solidFill>
              <a:srgbClr val="0099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+mn-cs"/>
              </a:endParaRPr>
            </a:p>
          </p:txBody>
        </p:sp>
        <p:grpSp>
          <p:nvGrpSpPr>
            <p:cNvPr id="25647" name="Group 21"/>
            <p:cNvGrpSpPr>
              <a:grpSpLocks/>
            </p:cNvGrpSpPr>
            <p:nvPr/>
          </p:nvGrpSpPr>
          <p:grpSpPr bwMode="auto">
            <a:xfrm>
              <a:off x="3600" y="1296"/>
              <a:ext cx="816" cy="96"/>
              <a:chOff x="2003" y="3439"/>
              <a:chExt cx="468" cy="244"/>
            </a:xfrm>
          </p:grpSpPr>
          <p:sp>
            <p:nvSpPr>
              <p:cNvPr id="12" name="Oval 22"/>
              <p:cNvSpPr>
                <a:spLocks noChangeArrowheads="1"/>
              </p:cNvSpPr>
              <p:nvPr/>
            </p:nvSpPr>
            <p:spPr bwMode="gray">
              <a:xfrm>
                <a:off x="2003" y="3439"/>
                <a:ext cx="79" cy="264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9" name="Rectangle 23"/>
              <p:cNvSpPr>
                <a:spLocks noChangeArrowheads="1"/>
              </p:cNvSpPr>
              <p:nvPr/>
            </p:nvSpPr>
            <p:spPr bwMode="gray">
              <a:xfrm>
                <a:off x="2048" y="3442"/>
                <a:ext cx="388" cy="261"/>
              </a:xfrm>
              <a:prstGeom prst="rect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45080" name="Oval 24"/>
              <p:cNvSpPr>
                <a:spLocks noChangeArrowheads="1"/>
              </p:cNvSpPr>
              <p:nvPr/>
            </p:nvSpPr>
            <p:spPr bwMode="gray">
              <a:xfrm>
                <a:off x="2400" y="3442"/>
                <a:ext cx="71" cy="236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chemeClr val="bg1"/>
                  </a:gs>
                  <a:gs pos="100000">
                    <a:srgbClr val="767676"/>
                  </a:gs>
                </a:gsLst>
                <a:lin ang="5400000" scaled="1"/>
              </a:gradFill>
              <a:ln w="12700">
                <a:solidFill>
                  <a:schemeClr val="bg1"/>
                </a:solidFill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45081" name="Oval 25"/>
              <p:cNvSpPr>
                <a:spLocks noChangeArrowheads="1"/>
              </p:cNvSpPr>
              <p:nvPr/>
            </p:nvSpPr>
            <p:spPr bwMode="gray">
              <a:xfrm>
                <a:off x="2438" y="3526"/>
                <a:ext cx="20" cy="68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chemeClr val="bg1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</p:grpSp>
        <p:sp>
          <p:nvSpPr>
            <p:cNvPr id="45082" name="Rectangle 26"/>
            <p:cNvSpPr>
              <a:spLocks noChangeArrowheads="1"/>
            </p:cNvSpPr>
            <p:nvPr/>
          </p:nvSpPr>
          <p:spPr bwMode="gray">
            <a:xfrm rot="3419336">
              <a:off x="4001" y="1065"/>
              <a:ext cx="888" cy="808"/>
            </a:xfrm>
            <a:prstGeom prst="rect">
              <a:avLst/>
            </a:prstGeom>
            <a:solidFill>
              <a:srgbClr val="CC99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rot="10800000" vert="eaVert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mtClean="0">
                <a:solidFill>
                  <a:srgbClr val="99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</p:grpSp>
      <p:sp>
        <p:nvSpPr>
          <p:cNvPr id="15368" name="Rectangle 27"/>
          <p:cNvSpPr>
            <a:spLocks noChangeArrowheads="1"/>
          </p:cNvSpPr>
          <p:nvPr/>
        </p:nvSpPr>
        <p:spPr bwMode="gray">
          <a:xfrm>
            <a:off x="1584053" y="1412931"/>
            <a:ext cx="2398757" cy="420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sz="21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endParaRPr lang="en-US" b="1" dirty="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15369" name="Rectangle 28"/>
          <p:cNvSpPr>
            <a:spLocks noChangeArrowheads="1"/>
          </p:cNvSpPr>
          <p:nvPr/>
        </p:nvSpPr>
        <p:spPr bwMode="gray">
          <a:xfrm rot="10800000" flipV="1">
            <a:off x="4191106" y="1308845"/>
            <a:ext cx="2019122" cy="651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</a:t>
            </a:r>
            <a:endParaRPr lang="ru-RU" altLang="ru-RU" b="1" dirty="0" smtClean="0">
              <a:solidFill>
                <a:schemeClr val="bg2"/>
              </a:solidFill>
              <a:latin typeface="Arial" charset="0"/>
            </a:endParaRPr>
          </a:p>
          <a:p>
            <a:pPr algn="ctr" eaLnBrk="1" hangingPunct="1">
              <a:defRPr/>
            </a:pPr>
            <a:r>
              <a:rPr lang="ru-RU" altLang="ru-RU" b="1" dirty="0" smtClean="0">
                <a:solidFill>
                  <a:schemeClr val="bg2"/>
                </a:solidFill>
                <a:latin typeface="Arial" charset="0"/>
              </a:rPr>
              <a:t>    202</a:t>
            </a:r>
            <a:r>
              <a:rPr lang="en-US" altLang="ru-RU" b="1" dirty="0" smtClean="0">
                <a:solidFill>
                  <a:schemeClr val="bg2"/>
                </a:solidFill>
                <a:latin typeface="Arial" charset="0"/>
              </a:rPr>
              <a:t>2</a:t>
            </a:r>
            <a:r>
              <a:rPr lang="ru-RU" altLang="ru-RU" b="1" dirty="0" smtClean="0">
                <a:solidFill>
                  <a:schemeClr val="bg2"/>
                </a:solidFill>
                <a:latin typeface="Arial" charset="0"/>
              </a:rPr>
              <a:t> год </a:t>
            </a:r>
            <a:endParaRPr lang="en-US" altLang="ru-RU" b="1" dirty="0" smtClean="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25609" name="Rectangle 29"/>
          <p:cNvSpPr>
            <a:spLocks noChangeArrowheads="1"/>
          </p:cNvSpPr>
          <p:nvPr/>
        </p:nvSpPr>
        <p:spPr bwMode="gray">
          <a:xfrm>
            <a:off x="6769601" y="1627978"/>
            <a:ext cx="1965368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b="1" dirty="0" smtClean="0">
                <a:solidFill>
                  <a:schemeClr val="bg2"/>
                </a:solidFill>
                <a:latin typeface="Arial" charset="0"/>
              </a:rPr>
              <a:t>202</a:t>
            </a:r>
            <a:r>
              <a:rPr lang="en-US" altLang="ru-RU" b="1" dirty="0" smtClean="0">
                <a:solidFill>
                  <a:schemeClr val="bg2"/>
                </a:solidFill>
                <a:latin typeface="Arial" charset="0"/>
              </a:rPr>
              <a:t>3</a:t>
            </a:r>
            <a:r>
              <a:rPr lang="ru-RU" altLang="ru-RU" b="1" dirty="0" smtClean="0">
                <a:solidFill>
                  <a:schemeClr val="bg2"/>
                </a:solidFill>
                <a:latin typeface="Arial" charset="0"/>
              </a:rPr>
              <a:t> </a:t>
            </a:r>
            <a:r>
              <a:rPr lang="ru-RU" altLang="ru-RU" b="1" dirty="0">
                <a:solidFill>
                  <a:schemeClr val="bg2"/>
                </a:solidFill>
                <a:latin typeface="Arial" charset="0"/>
              </a:rPr>
              <a:t>год</a:t>
            </a:r>
            <a:endParaRPr lang="en-US" altLang="ru-RU" dirty="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25610" name="Rectangle 30"/>
          <p:cNvSpPr>
            <a:spLocks noChangeArrowheads="1"/>
          </p:cNvSpPr>
          <p:nvPr/>
        </p:nvSpPr>
        <p:spPr bwMode="gray">
          <a:xfrm>
            <a:off x="9553032" y="1627978"/>
            <a:ext cx="2061116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b="1" dirty="0" smtClean="0">
                <a:solidFill>
                  <a:schemeClr val="bg2"/>
                </a:solidFill>
                <a:latin typeface="Arial" charset="0"/>
              </a:rPr>
              <a:t>202</a:t>
            </a:r>
            <a:r>
              <a:rPr lang="en-US" altLang="ru-RU" b="1" dirty="0" smtClean="0">
                <a:solidFill>
                  <a:schemeClr val="bg2"/>
                </a:solidFill>
                <a:latin typeface="Arial" charset="0"/>
              </a:rPr>
              <a:t>4</a:t>
            </a:r>
            <a:r>
              <a:rPr lang="ru-RU" altLang="ru-RU" b="1" dirty="0" smtClean="0">
                <a:solidFill>
                  <a:schemeClr val="bg2"/>
                </a:solidFill>
                <a:latin typeface="Arial" charset="0"/>
              </a:rPr>
              <a:t> </a:t>
            </a:r>
            <a:r>
              <a:rPr lang="ru-RU" altLang="ru-RU" b="1" dirty="0">
                <a:solidFill>
                  <a:schemeClr val="bg2"/>
                </a:solidFill>
                <a:latin typeface="Arial" charset="0"/>
              </a:rPr>
              <a:t>год</a:t>
            </a:r>
            <a:endParaRPr lang="en-US" altLang="ru-RU" dirty="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15372" name="Rectangle 31"/>
          <p:cNvSpPr>
            <a:spLocks noChangeArrowheads="1"/>
          </p:cNvSpPr>
          <p:nvPr/>
        </p:nvSpPr>
        <p:spPr bwMode="auto">
          <a:xfrm>
            <a:off x="1920014" y="3444121"/>
            <a:ext cx="2109831" cy="1201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endParaRPr lang="ru-RU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endParaRPr lang="ru-RU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5612" name="Rectangle 32"/>
          <p:cNvSpPr>
            <a:spLocks noChangeArrowheads="1"/>
          </p:cNvSpPr>
          <p:nvPr/>
        </p:nvSpPr>
        <p:spPr bwMode="auto">
          <a:xfrm>
            <a:off x="4320450" y="3788534"/>
            <a:ext cx="2207259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b="1" dirty="0" smtClean="0">
                <a:latin typeface="Arial" charset="0"/>
              </a:rPr>
              <a:t>2</a:t>
            </a:r>
            <a:r>
              <a:rPr lang="en-US" altLang="ru-RU" b="1" dirty="0" smtClean="0">
                <a:latin typeface="Arial" charset="0"/>
              </a:rPr>
              <a:t>8 758,02</a:t>
            </a:r>
            <a:endParaRPr lang="ru-RU" altLang="ru-RU" b="1" dirty="0">
              <a:latin typeface="Arial" charset="0"/>
            </a:endParaRPr>
          </a:p>
        </p:txBody>
      </p:sp>
      <p:sp>
        <p:nvSpPr>
          <p:cNvPr id="15374" name="Rectangle 33"/>
          <p:cNvSpPr>
            <a:spLocks noChangeArrowheads="1"/>
          </p:cNvSpPr>
          <p:nvPr/>
        </p:nvSpPr>
        <p:spPr bwMode="auto">
          <a:xfrm>
            <a:off x="6814955" y="3440760"/>
            <a:ext cx="2208939" cy="1205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endParaRPr lang="ru-RU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endParaRPr lang="ru-RU">
              <a:latin typeface="Arial" charset="0"/>
            </a:endParaRPr>
          </a:p>
          <a:p>
            <a:pPr algn="ctr" eaLnBrk="1" hangingPunct="1">
              <a:defRPr/>
            </a:pPr>
            <a:r>
              <a:rPr lang="ru-RU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</a:t>
            </a:r>
          </a:p>
          <a:p>
            <a:pPr algn="ctr" eaLnBrk="1" hangingPunct="1">
              <a:defRPr/>
            </a:pPr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5375" name="Rectangle 34"/>
          <p:cNvSpPr>
            <a:spLocks noChangeArrowheads="1"/>
          </p:cNvSpPr>
          <p:nvPr/>
        </p:nvSpPr>
        <p:spPr bwMode="auto">
          <a:xfrm>
            <a:off x="9406889" y="3444121"/>
            <a:ext cx="2111511" cy="651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r>
              <a:rPr lang="ru-RU" altLang="ru-RU" b="1" dirty="0" smtClean="0">
                <a:solidFill>
                  <a:schemeClr val="bg2"/>
                </a:solidFill>
                <a:latin typeface="Arial" charset="0"/>
              </a:rPr>
              <a:t>2</a:t>
            </a:r>
            <a:r>
              <a:rPr lang="en-US" altLang="ru-RU" b="1" dirty="0" smtClean="0">
                <a:solidFill>
                  <a:schemeClr val="bg2"/>
                </a:solidFill>
                <a:latin typeface="Arial" charset="0"/>
              </a:rPr>
              <a:t>8 758,02</a:t>
            </a:r>
          </a:p>
        </p:txBody>
      </p:sp>
      <p:sp>
        <p:nvSpPr>
          <p:cNvPr id="15379" name="TextBox 43"/>
          <p:cNvSpPr txBox="1">
            <a:spLocks noChangeArrowheads="1"/>
          </p:cNvSpPr>
          <p:nvPr/>
        </p:nvSpPr>
        <p:spPr bwMode="auto">
          <a:xfrm>
            <a:off x="2158546" y="2924983"/>
            <a:ext cx="1632767" cy="374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endParaRPr lang="ru-RU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5616" name="Прямоугольник 50"/>
          <p:cNvSpPr>
            <a:spLocks noChangeArrowheads="1"/>
          </p:cNvSpPr>
          <p:nvPr/>
        </p:nvSpPr>
        <p:spPr bwMode="auto">
          <a:xfrm>
            <a:off x="1" y="2924983"/>
            <a:ext cx="1871299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sz="1500" b="1" i="1">
                <a:latin typeface="Arial" charset="0"/>
              </a:rPr>
              <a:t>   </a:t>
            </a:r>
            <a:endParaRPr lang="ru-RU" altLang="ru-RU" sz="1500" i="1">
              <a:latin typeface="Arial" charset="0"/>
            </a:endParaRPr>
          </a:p>
        </p:txBody>
      </p:sp>
      <p:sp>
        <p:nvSpPr>
          <p:cNvPr id="25617" name="Прямоугольник 52"/>
          <p:cNvSpPr>
            <a:spLocks noChangeArrowheads="1"/>
          </p:cNvSpPr>
          <p:nvPr/>
        </p:nvSpPr>
        <p:spPr bwMode="auto">
          <a:xfrm>
            <a:off x="334281" y="3843975"/>
            <a:ext cx="1249772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sz="1500" b="1" i="1">
                <a:latin typeface="Arial" charset="0"/>
              </a:rPr>
              <a:t>   руб.</a:t>
            </a:r>
          </a:p>
        </p:txBody>
      </p:sp>
      <p:sp>
        <p:nvSpPr>
          <p:cNvPr id="25618" name="Прямоугольник 53"/>
          <p:cNvSpPr>
            <a:spLocks noChangeArrowheads="1"/>
          </p:cNvSpPr>
          <p:nvPr/>
        </p:nvSpPr>
        <p:spPr bwMode="auto">
          <a:xfrm>
            <a:off x="0" y="4277430"/>
            <a:ext cx="1824265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sz="1500" b="1" i="1">
                <a:latin typeface="Arial" charset="0"/>
              </a:rPr>
              <a:t>проценты</a:t>
            </a:r>
          </a:p>
        </p:txBody>
      </p:sp>
      <p:sp>
        <p:nvSpPr>
          <p:cNvPr id="13332" name="Rectangle 3"/>
          <p:cNvSpPr>
            <a:spLocks noChangeArrowheads="1"/>
          </p:cNvSpPr>
          <p:nvPr/>
        </p:nvSpPr>
        <p:spPr bwMode="auto">
          <a:xfrm>
            <a:off x="152863" y="0"/>
            <a:ext cx="11735094" cy="838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9048" tIns="11429" rIns="19048" bIns="11429" anchor="ctr"/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ПОВЫШЕНИЕ ЗАРАБОТНОЙ ПЛАТЫ</a:t>
            </a:r>
            <a:b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ОТДЕЛЬНЫХ КАТЕГОРИЙ РАБОТНИКОВ МУНИЦИПАЛЬНЫХ УЧРЕЖДЕНИЙ АЛЕКСАНДРОВСКОГО МУНИЦИПАЛЬНОГО ОКРУГА СТАВРОПОЛЬСКОГО КРАЯ</a:t>
            </a:r>
          </a:p>
        </p:txBody>
      </p:sp>
      <p:sp>
        <p:nvSpPr>
          <p:cNvPr id="25620" name="AutoShape 6"/>
          <p:cNvSpPr>
            <a:spLocks noChangeArrowheads="1"/>
          </p:cNvSpPr>
          <p:nvPr/>
        </p:nvSpPr>
        <p:spPr bwMode="auto">
          <a:xfrm>
            <a:off x="1871300" y="4868810"/>
            <a:ext cx="2207259" cy="1439811"/>
          </a:xfrm>
          <a:prstGeom prst="roundRect">
            <a:avLst>
              <a:gd name="adj" fmla="val 13745"/>
            </a:avLst>
          </a:prstGeom>
          <a:solidFill>
            <a:srgbClr val="3366FF"/>
          </a:solidFill>
          <a:ln w="38100">
            <a:solidFill>
              <a:srgbClr val="2206CA"/>
            </a:solidFill>
            <a:round/>
            <a:headEnd/>
            <a:tailEnd/>
          </a:ln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 b="1" dirty="0" smtClean="0">
                <a:latin typeface="Arial" charset="0"/>
              </a:rPr>
              <a:t>2</a:t>
            </a:r>
            <a:r>
              <a:rPr lang="en-US" altLang="ru-RU" b="1" dirty="0" smtClean="0">
                <a:latin typeface="Arial" charset="0"/>
              </a:rPr>
              <a:t>6 250,60</a:t>
            </a:r>
            <a:endParaRPr lang="en-US" altLang="ru-RU" b="1" dirty="0">
              <a:latin typeface="Arial" charset="0"/>
            </a:endParaRPr>
          </a:p>
        </p:txBody>
      </p:sp>
      <p:sp>
        <p:nvSpPr>
          <p:cNvPr id="25621" name="AutoShape 5"/>
          <p:cNvSpPr>
            <a:spLocks noChangeArrowheads="1"/>
          </p:cNvSpPr>
          <p:nvPr/>
        </p:nvSpPr>
        <p:spPr bwMode="auto">
          <a:xfrm>
            <a:off x="4369165" y="4868810"/>
            <a:ext cx="2207259" cy="1439811"/>
          </a:xfrm>
          <a:prstGeom prst="roundRect">
            <a:avLst>
              <a:gd name="adj" fmla="val 13745"/>
            </a:avLst>
          </a:prstGeom>
          <a:solidFill>
            <a:schemeClr val="accent2"/>
          </a:solidFill>
          <a:ln w="38100">
            <a:solidFill>
              <a:srgbClr val="CC9900"/>
            </a:solidFill>
            <a:round/>
            <a:headEnd/>
            <a:tailEnd/>
          </a:ln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 b="1" dirty="0" smtClean="0">
                <a:latin typeface="Arial" charset="0"/>
              </a:rPr>
              <a:t>2</a:t>
            </a:r>
            <a:r>
              <a:rPr lang="en-US" altLang="ru-RU" b="1" dirty="0" smtClean="0">
                <a:latin typeface="Arial" charset="0"/>
              </a:rPr>
              <a:t>8 758,02</a:t>
            </a:r>
            <a:endParaRPr lang="ru-RU" altLang="ru-RU" b="1" dirty="0">
              <a:latin typeface="Arial" charset="0"/>
            </a:endParaRPr>
          </a:p>
        </p:txBody>
      </p:sp>
      <p:sp>
        <p:nvSpPr>
          <p:cNvPr id="25622" name="AutoShape 4"/>
          <p:cNvSpPr>
            <a:spLocks noChangeArrowheads="1"/>
          </p:cNvSpPr>
          <p:nvPr/>
        </p:nvSpPr>
        <p:spPr bwMode="auto">
          <a:xfrm>
            <a:off x="6863670" y="4868810"/>
            <a:ext cx="2208940" cy="1439811"/>
          </a:xfrm>
          <a:prstGeom prst="roundRect">
            <a:avLst>
              <a:gd name="adj" fmla="val 13745"/>
            </a:avLst>
          </a:prstGeom>
          <a:solidFill>
            <a:srgbClr val="009900"/>
          </a:solidFill>
          <a:ln w="38100">
            <a:solidFill>
              <a:srgbClr val="00B050"/>
            </a:solidFill>
            <a:round/>
            <a:headEnd/>
            <a:tailEnd/>
          </a:ln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 b="1" dirty="0" smtClean="0">
                <a:solidFill>
                  <a:schemeClr val="bg2"/>
                </a:solidFill>
                <a:latin typeface="Arial" charset="0"/>
              </a:rPr>
              <a:t>2</a:t>
            </a:r>
            <a:r>
              <a:rPr lang="en-US" altLang="ru-RU" b="1" dirty="0" smtClean="0">
                <a:solidFill>
                  <a:schemeClr val="bg2"/>
                </a:solidFill>
                <a:latin typeface="Arial" charset="0"/>
              </a:rPr>
              <a:t>8 758,02</a:t>
            </a:r>
            <a:endParaRPr lang="en-US" altLang="ru-RU" b="1" dirty="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25623" name="AutoShape 3"/>
          <p:cNvSpPr>
            <a:spLocks noChangeArrowheads="1"/>
          </p:cNvSpPr>
          <p:nvPr/>
        </p:nvSpPr>
        <p:spPr bwMode="auto">
          <a:xfrm>
            <a:off x="9359855" y="4868810"/>
            <a:ext cx="2207259" cy="1439811"/>
          </a:xfrm>
          <a:prstGeom prst="roundRect">
            <a:avLst>
              <a:gd name="adj" fmla="val 13745"/>
            </a:avLst>
          </a:prstGeom>
          <a:solidFill>
            <a:srgbClr val="CC99FF"/>
          </a:solidFill>
          <a:ln w="38100">
            <a:solidFill>
              <a:srgbClr val="911F7B"/>
            </a:solidFill>
            <a:round/>
            <a:headEnd/>
            <a:tailEnd/>
          </a:ln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 b="1" dirty="0" smtClean="0">
                <a:solidFill>
                  <a:schemeClr val="bg2"/>
                </a:solidFill>
                <a:latin typeface="Arial" charset="0"/>
              </a:rPr>
              <a:t>2</a:t>
            </a:r>
            <a:r>
              <a:rPr lang="en-US" altLang="ru-RU" b="1" dirty="0" smtClean="0">
                <a:solidFill>
                  <a:schemeClr val="bg2"/>
                </a:solidFill>
                <a:latin typeface="Arial" charset="0"/>
              </a:rPr>
              <a:t>8 758,02</a:t>
            </a:r>
            <a:endParaRPr lang="ru-RU" altLang="ru-RU" b="1" dirty="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25624" name="Прямоугольник 51"/>
          <p:cNvSpPr>
            <a:spLocks noChangeArrowheads="1"/>
          </p:cNvSpPr>
          <p:nvPr/>
        </p:nvSpPr>
        <p:spPr bwMode="auto">
          <a:xfrm>
            <a:off x="0" y="3284516"/>
            <a:ext cx="1775551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sz="1500" b="1">
                <a:latin typeface="Arial" charset="0"/>
              </a:rPr>
              <a:t>Культура</a:t>
            </a:r>
          </a:p>
        </p:txBody>
      </p:sp>
      <p:sp>
        <p:nvSpPr>
          <p:cNvPr id="25625" name="Прямоугольник 52"/>
          <p:cNvSpPr>
            <a:spLocks noChangeArrowheads="1"/>
          </p:cNvSpPr>
          <p:nvPr/>
        </p:nvSpPr>
        <p:spPr bwMode="auto">
          <a:xfrm>
            <a:off x="0" y="4798248"/>
            <a:ext cx="1968727" cy="790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sz="1500" b="1">
                <a:latin typeface="Arial" charset="0"/>
              </a:rPr>
              <a:t>Дополнительное образование детей</a:t>
            </a:r>
          </a:p>
        </p:txBody>
      </p:sp>
      <p:sp>
        <p:nvSpPr>
          <p:cNvPr id="58" name="Стрелка вправо 57"/>
          <p:cNvSpPr>
            <a:spLocks noChangeArrowheads="1"/>
          </p:cNvSpPr>
          <p:nvPr/>
        </p:nvSpPr>
        <p:spPr bwMode="auto">
          <a:xfrm>
            <a:off x="3695563" y="4437036"/>
            <a:ext cx="1056596" cy="144485"/>
          </a:xfrm>
          <a:prstGeom prst="rightArrow">
            <a:avLst>
              <a:gd name="adj1" fmla="val 50000"/>
              <a:gd name="adj2" fmla="val 164252"/>
            </a:avLst>
          </a:prstGeom>
          <a:solidFill>
            <a:srgbClr val="CCFFCC"/>
          </a:solidFill>
          <a:ln w="25400" algn="ctr">
            <a:noFill/>
            <a:prstDash val="dash"/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pPr algn="ctr" eaLnBrk="1" hangingPunct="1">
              <a:defRPr/>
            </a:pPr>
            <a:endParaRPr lang="ru-RU" sz="17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5627" name="Rectangle 53"/>
          <p:cNvSpPr>
            <a:spLocks noChangeArrowheads="1"/>
          </p:cNvSpPr>
          <p:nvPr/>
        </p:nvSpPr>
        <p:spPr bwMode="auto">
          <a:xfrm>
            <a:off x="3803071" y="4149746"/>
            <a:ext cx="671921" cy="287291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 dirty="0" smtClean="0">
                <a:latin typeface="Arial" charset="0"/>
              </a:rPr>
              <a:t>10</a:t>
            </a:r>
            <a:r>
              <a:rPr lang="en-US" altLang="ru-RU" dirty="0" smtClean="0">
                <a:latin typeface="Arial" charset="0"/>
              </a:rPr>
              <a:t>9,6</a:t>
            </a:r>
            <a:endParaRPr lang="ru-RU" altLang="ru-RU" dirty="0">
              <a:latin typeface="Arial" charset="0"/>
            </a:endParaRPr>
          </a:p>
        </p:txBody>
      </p:sp>
      <p:sp>
        <p:nvSpPr>
          <p:cNvPr id="2" name="Стрелка вправо 57"/>
          <p:cNvSpPr>
            <a:spLocks noChangeArrowheads="1"/>
          </p:cNvSpPr>
          <p:nvPr/>
        </p:nvSpPr>
        <p:spPr bwMode="auto">
          <a:xfrm>
            <a:off x="3651889" y="6085174"/>
            <a:ext cx="1054915" cy="144485"/>
          </a:xfrm>
          <a:prstGeom prst="rightArrow">
            <a:avLst>
              <a:gd name="adj1" fmla="val 50000"/>
              <a:gd name="adj2" fmla="val 164252"/>
            </a:avLst>
          </a:prstGeom>
          <a:solidFill>
            <a:srgbClr val="CCFFCC"/>
          </a:solidFill>
          <a:ln w="25400" algn="ctr">
            <a:noFill/>
            <a:prstDash val="dash"/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pPr algn="ctr" eaLnBrk="1" hangingPunct="1">
              <a:defRPr/>
            </a:pPr>
            <a:endParaRPr lang="ru-RU" sz="17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5629" name="Rectangle 55"/>
          <p:cNvSpPr>
            <a:spLocks noChangeArrowheads="1"/>
          </p:cNvSpPr>
          <p:nvPr/>
        </p:nvSpPr>
        <p:spPr bwMode="auto">
          <a:xfrm>
            <a:off x="3759397" y="5797883"/>
            <a:ext cx="670241" cy="287290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>
                <a:latin typeface="Arial" charset="0"/>
              </a:rPr>
              <a:t>102,2</a:t>
            </a:r>
          </a:p>
        </p:txBody>
      </p:sp>
      <p:sp>
        <p:nvSpPr>
          <p:cNvPr id="3" name="Стрелка вправо 57"/>
          <p:cNvSpPr>
            <a:spLocks noChangeArrowheads="1"/>
          </p:cNvSpPr>
          <p:nvPr/>
        </p:nvSpPr>
        <p:spPr bwMode="auto">
          <a:xfrm>
            <a:off x="6191749" y="4437036"/>
            <a:ext cx="1054915" cy="144485"/>
          </a:xfrm>
          <a:prstGeom prst="rightArrow">
            <a:avLst>
              <a:gd name="adj1" fmla="val 50000"/>
              <a:gd name="adj2" fmla="val 164252"/>
            </a:avLst>
          </a:prstGeom>
          <a:solidFill>
            <a:srgbClr val="CCECFF"/>
          </a:solidFill>
          <a:ln w="25400" algn="ctr">
            <a:noFill/>
            <a:prstDash val="dash"/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pPr algn="ctr" eaLnBrk="1" hangingPunct="1">
              <a:defRPr/>
            </a:pPr>
            <a:endParaRPr lang="ru-RU" sz="17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5631" name="Rectangle 57"/>
          <p:cNvSpPr>
            <a:spLocks noChangeArrowheads="1"/>
          </p:cNvSpPr>
          <p:nvPr/>
        </p:nvSpPr>
        <p:spPr bwMode="auto">
          <a:xfrm>
            <a:off x="6299257" y="4149746"/>
            <a:ext cx="670241" cy="287291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 dirty="0" smtClean="0">
                <a:latin typeface="Arial" charset="0"/>
              </a:rPr>
              <a:t>10</a:t>
            </a:r>
            <a:r>
              <a:rPr lang="en-US" altLang="ru-RU" dirty="0" smtClean="0">
                <a:latin typeface="Arial" charset="0"/>
              </a:rPr>
              <a:t>0</a:t>
            </a:r>
            <a:r>
              <a:rPr lang="ru-RU" altLang="ru-RU" dirty="0" smtClean="0">
                <a:latin typeface="Arial" charset="0"/>
              </a:rPr>
              <a:t>,0</a:t>
            </a:r>
            <a:endParaRPr lang="ru-RU" altLang="ru-RU" dirty="0">
              <a:latin typeface="Arial" charset="0"/>
            </a:endParaRPr>
          </a:p>
        </p:txBody>
      </p:sp>
      <p:sp>
        <p:nvSpPr>
          <p:cNvPr id="4" name="Стрелка вправо 57"/>
          <p:cNvSpPr>
            <a:spLocks noChangeArrowheads="1"/>
          </p:cNvSpPr>
          <p:nvPr/>
        </p:nvSpPr>
        <p:spPr bwMode="auto">
          <a:xfrm>
            <a:off x="6383246" y="6100295"/>
            <a:ext cx="1056596" cy="144485"/>
          </a:xfrm>
          <a:prstGeom prst="rightArrow">
            <a:avLst>
              <a:gd name="adj1" fmla="val 50000"/>
              <a:gd name="adj2" fmla="val 164252"/>
            </a:avLst>
          </a:prstGeom>
          <a:solidFill>
            <a:srgbClr val="CCECFF"/>
          </a:solidFill>
          <a:ln w="25400" algn="ctr">
            <a:noFill/>
            <a:prstDash val="dash"/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pPr algn="ctr" eaLnBrk="1" hangingPunct="1">
              <a:defRPr/>
            </a:pPr>
            <a:endParaRPr lang="ru-RU" sz="17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5633" name="Rectangle 59"/>
          <p:cNvSpPr>
            <a:spLocks noChangeArrowheads="1"/>
          </p:cNvSpPr>
          <p:nvPr/>
        </p:nvSpPr>
        <p:spPr bwMode="auto">
          <a:xfrm>
            <a:off x="6492434" y="5813004"/>
            <a:ext cx="670240" cy="287291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>
                <a:latin typeface="Arial" charset="0"/>
              </a:rPr>
              <a:t>103,0</a:t>
            </a:r>
          </a:p>
        </p:txBody>
      </p:sp>
      <p:sp>
        <p:nvSpPr>
          <p:cNvPr id="5" name="Стрелка вправо 57"/>
          <p:cNvSpPr>
            <a:spLocks noChangeArrowheads="1"/>
          </p:cNvSpPr>
          <p:nvPr/>
        </p:nvSpPr>
        <p:spPr bwMode="auto">
          <a:xfrm>
            <a:off x="8676176" y="6093574"/>
            <a:ext cx="1056595" cy="144485"/>
          </a:xfrm>
          <a:prstGeom prst="rightArrow">
            <a:avLst>
              <a:gd name="adj1" fmla="val 50000"/>
              <a:gd name="adj2" fmla="val 164251"/>
            </a:avLst>
          </a:prstGeom>
          <a:solidFill>
            <a:srgbClr val="FCEABC"/>
          </a:solidFill>
          <a:ln w="25400" algn="ctr">
            <a:noFill/>
            <a:prstDash val="dash"/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pPr algn="ctr" eaLnBrk="1" hangingPunct="1">
              <a:defRPr/>
            </a:pPr>
            <a:endParaRPr lang="ru-RU" sz="17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5635" name="Rectangle 61"/>
          <p:cNvSpPr>
            <a:spLocks noChangeArrowheads="1"/>
          </p:cNvSpPr>
          <p:nvPr/>
        </p:nvSpPr>
        <p:spPr bwMode="auto">
          <a:xfrm>
            <a:off x="8783683" y="5806284"/>
            <a:ext cx="671921" cy="287291"/>
          </a:xfrm>
          <a:prstGeom prst="rect">
            <a:avLst/>
          </a:prstGeom>
          <a:solidFill>
            <a:srgbClr val="FCEAB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>
                <a:latin typeface="Arial" charset="0"/>
              </a:rPr>
              <a:t>103,0</a:t>
            </a:r>
          </a:p>
        </p:txBody>
      </p:sp>
      <p:sp>
        <p:nvSpPr>
          <p:cNvPr id="6" name="Стрелка вправо 57"/>
          <p:cNvSpPr>
            <a:spLocks noChangeArrowheads="1"/>
          </p:cNvSpPr>
          <p:nvPr/>
        </p:nvSpPr>
        <p:spPr bwMode="auto">
          <a:xfrm>
            <a:off x="8689614" y="4437036"/>
            <a:ext cx="1054915" cy="144485"/>
          </a:xfrm>
          <a:prstGeom prst="rightArrow">
            <a:avLst>
              <a:gd name="adj1" fmla="val 50000"/>
              <a:gd name="adj2" fmla="val 164252"/>
            </a:avLst>
          </a:prstGeom>
          <a:solidFill>
            <a:srgbClr val="FCEABC"/>
          </a:solidFill>
          <a:ln w="25400" algn="ctr">
            <a:noFill/>
            <a:prstDash val="dash"/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pPr algn="ctr" eaLnBrk="1" hangingPunct="1">
              <a:defRPr/>
            </a:pPr>
            <a:endParaRPr lang="ru-RU" sz="17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5637" name="Rectangle 63"/>
          <p:cNvSpPr>
            <a:spLocks noChangeArrowheads="1"/>
          </p:cNvSpPr>
          <p:nvPr/>
        </p:nvSpPr>
        <p:spPr bwMode="auto">
          <a:xfrm>
            <a:off x="8797122" y="4149746"/>
            <a:ext cx="670240" cy="287291"/>
          </a:xfrm>
          <a:prstGeom prst="rect">
            <a:avLst/>
          </a:prstGeom>
          <a:solidFill>
            <a:srgbClr val="FCEAB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 dirty="0" smtClean="0">
                <a:latin typeface="Arial" charset="0"/>
              </a:rPr>
              <a:t>10</a:t>
            </a:r>
            <a:r>
              <a:rPr lang="en-US" altLang="ru-RU" dirty="0" smtClean="0">
                <a:latin typeface="Arial" charset="0"/>
              </a:rPr>
              <a:t>0</a:t>
            </a:r>
            <a:r>
              <a:rPr lang="ru-RU" altLang="ru-RU" dirty="0" smtClean="0">
                <a:latin typeface="Arial" charset="0"/>
              </a:rPr>
              <a:t>,0</a:t>
            </a:r>
            <a:endParaRPr lang="ru-RU" altLang="ru-RU" dirty="0">
              <a:latin typeface="Arial" charset="0"/>
            </a:endParaRPr>
          </a:p>
        </p:txBody>
      </p:sp>
      <p:sp>
        <p:nvSpPr>
          <p:cNvPr id="25638" name="Прямоугольник 52"/>
          <p:cNvSpPr>
            <a:spLocks noChangeArrowheads="1"/>
          </p:cNvSpPr>
          <p:nvPr/>
        </p:nvSpPr>
        <p:spPr bwMode="auto">
          <a:xfrm>
            <a:off x="299005" y="5655078"/>
            <a:ext cx="1248093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sz="1500" b="1" i="1">
                <a:latin typeface="Arial" charset="0"/>
              </a:rPr>
              <a:t>   руб.</a:t>
            </a:r>
          </a:p>
        </p:txBody>
      </p:sp>
      <p:sp>
        <p:nvSpPr>
          <p:cNvPr id="25639" name="Прямоугольник 53"/>
          <p:cNvSpPr>
            <a:spLocks noChangeArrowheads="1"/>
          </p:cNvSpPr>
          <p:nvPr/>
        </p:nvSpPr>
        <p:spPr bwMode="auto">
          <a:xfrm>
            <a:off x="0" y="5876846"/>
            <a:ext cx="1824265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sz="1500" b="1" i="1">
                <a:latin typeface="Arial" charset="0"/>
              </a:rPr>
              <a:t>проценты</a:t>
            </a:r>
          </a:p>
        </p:txBody>
      </p:sp>
      <p:sp>
        <p:nvSpPr>
          <p:cNvPr id="65" name="Rectangle 28"/>
          <p:cNvSpPr>
            <a:spLocks noChangeArrowheads="1"/>
          </p:cNvSpPr>
          <p:nvPr/>
        </p:nvSpPr>
        <p:spPr bwMode="gray">
          <a:xfrm>
            <a:off x="1295128" y="1539853"/>
            <a:ext cx="2205579" cy="651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 anchor="ctr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</a:t>
            </a:r>
            <a:r>
              <a:rPr lang="ru-RU" altLang="ru-RU" b="1" dirty="0" smtClean="0">
                <a:solidFill>
                  <a:schemeClr val="bg1"/>
                </a:solidFill>
                <a:latin typeface="Arial" charset="0"/>
              </a:rPr>
              <a:t>202</a:t>
            </a:r>
            <a:r>
              <a:rPr lang="en-US" altLang="ru-RU" b="1" dirty="0" smtClean="0">
                <a:solidFill>
                  <a:schemeClr val="bg1"/>
                </a:solidFill>
                <a:latin typeface="Arial" charset="0"/>
              </a:rPr>
              <a:t>1</a:t>
            </a:r>
            <a:r>
              <a:rPr lang="ru-RU" altLang="ru-RU" b="1" dirty="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ru-RU" altLang="ru-RU" b="1" dirty="0">
                <a:solidFill>
                  <a:schemeClr val="bg1"/>
                </a:solidFill>
                <a:latin typeface="Arial" charset="0"/>
              </a:rPr>
              <a:t>год  </a:t>
            </a:r>
          </a:p>
          <a:p>
            <a:pPr algn="ctr" eaLnBrk="1" hangingPunct="1">
              <a:defRPr/>
            </a:pPr>
            <a:endParaRPr lang="en-US" altLang="ru-RU" b="1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16766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52" name="Rectangle 2"/>
          <p:cNvSpPr>
            <a:spLocks noChangeArrowheads="1"/>
          </p:cNvSpPr>
          <p:nvPr/>
        </p:nvSpPr>
        <p:spPr bwMode="auto">
          <a:xfrm>
            <a:off x="534177" y="0"/>
            <a:ext cx="11657823" cy="148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>
              <a:buClr>
                <a:schemeClr val="folHlink"/>
              </a:buClr>
              <a:buSzPct val="60000"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СРЕДСТВА МЕСТНОГО БЮДЖЕТА, ПРЕДУСМОТРЕННЫЕ НА РЕАЛИЗАЦИЮ НАЦИОНАЛЬНЫХ ПРОЕКТОВ, </a:t>
            </a:r>
          </a:p>
          <a:p>
            <a:pPr algn="ctr">
              <a:buClr>
                <a:schemeClr val="folHlink"/>
              </a:buClr>
              <a:buSzPct val="60000"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МЛН.РУБ.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189758676"/>
              </p:ext>
            </p:extLst>
          </p:nvPr>
        </p:nvGraphicFramePr>
        <p:xfrm>
          <a:off x="305199" y="2743142"/>
          <a:ext cx="3809737" cy="39627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8677" name="TextBox 5"/>
          <p:cNvSpPr txBox="1">
            <a:spLocks noChangeArrowheads="1"/>
          </p:cNvSpPr>
          <p:nvPr/>
        </p:nvSpPr>
        <p:spPr bwMode="auto">
          <a:xfrm>
            <a:off x="2820387" y="1905186"/>
            <a:ext cx="195479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8678" name="TextBox 14"/>
          <p:cNvSpPr txBox="1">
            <a:spLocks noChangeArrowheads="1"/>
          </p:cNvSpPr>
          <p:nvPr/>
        </p:nvSpPr>
        <p:spPr bwMode="auto">
          <a:xfrm>
            <a:off x="1066675" y="2133675"/>
            <a:ext cx="2514662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/>
            <a:r>
              <a:rPr lang="ru-RU" altLang="ru-RU" dirty="0"/>
              <a:t>Всего </a:t>
            </a:r>
            <a:r>
              <a:rPr lang="en-US" altLang="ru-RU" dirty="0" smtClean="0"/>
              <a:t>9</a:t>
            </a:r>
            <a:r>
              <a:rPr lang="ru-RU" altLang="ru-RU" dirty="0" smtClean="0"/>
              <a:t>6,3</a:t>
            </a:r>
            <a:endParaRPr lang="ru-RU" altLang="ru-RU" dirty="0"/>
          </a:p>
        </p:txBody>
      </p:sp>
      <p:sp>
        <p:nvSpPr>
          <p:cNvPr id="28679" name="TextBox 15"/>
          <p:cNvSpPr txBox="1">
            <a:spLocks noChangeArrowheads="1"/>
          </p:cNvSpPr>
          <p:nvPr/>
        </p:nvSpPr>
        <p:spPr bwMode="auto">
          <a:xfrm>
            <a:off x="4953736" y="2058072"/>
            <a:ext cx="2361801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/>
            <a:r>
              <a:rPr lang="ru-RU" altLang="ru-RU" dirty="0"/>
              <a:t>Всего </a:t>
            </a:r>
            <a:r>
              <a:rPr lang="en-US" altLang="ru-RU" dirty="0" smtClean="0"/>
              <a:t>10</a:t>
            </a:r>
            <a:r>
              <a:rPr lang="ru-RU" altLang="ru-RU" dirty="0" smtClean="0"/>
              <a:t>5,4</a:t>
            </a:r>
            <a:endParaRPr lang="ru-RU" altLang="ru-RU" dirty="0"/>
          </a:p>
        </p:txBody>
      </p:sp>
      <p:sp>
        <p:nvSpPr>
          <p:cNvPr id="28680" name="TextBox 16"/>
          <p:cNvSpPr txBox="1">
            <a:spLocks noChangeArrowheads="1"/>
          </p:cNvSpPr>
          <p:nvPr/>
        </p:nvSpPr>
        <p:spPr bwMode="auto">
          <a:xfrm>
            <a:off x="8914708" y="2046312"/>
            <a:ext cx="2590254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/>
            <a:r>
              <a:rPr lang="ru-RU" altLang="ru-RU" dirty="0"/>
              <a:t> Всего </a:t>
            </a:r>
            <a:r>
              <a:rPr lang="en-US" altLang="ru-RU" dirty="0" smtClean="0"/>
              <a:t>1</a:t>
            </a:r>
            <a:r>
              <a:rPr lang="ru-RU" altLang="ru-RU" dirty="0" smtClean="0"/>
              <a:t>18,1</a:t>
            </a:r>
            <a:endParaRPr lang="ru-RU" altLang="ru-RU" dirty="0"/>
          </a:p>
        </p:txBody>
      </p:sp>
      <p:graphicFrame>
        <p:nvGraphicFramePr>
          <p:cNvPr id="16" name="Схема 15"/>
          <p:cNvGraphicFramePr/>
          <p:nvPr>
            <p:extLst>
              <p:ext uri="{D42A27DB-BD31-4B8C-83A1-F6EECF244321}">
                <p14:modId xmlns:p14="http://schemas.microsoft.com/office/powerpoint/2010/main" val="2012410879"/>
              </p:ext>
            </p:extLst>
          </p:nvPr>
        </p:nvGraphicFramePr>
        <p:xfrm>
          <a:off x="8217074" y="2508381"/>
          <a:ext cx="3974926" cy="39174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28683" name="TextBox 14"/>
          <p:cNvSpPr txBox="1">
            <a:spLocks noChangeArrowheads="1"/>
          </p:cNvSpPr>
          <p:nvPr/>
        </p:nvSpPr>
        <p:spPr bwMode="auto">
          <a:xfrm>
            <a:off x="1066675" y="1448211"/>
            <a:ext cx="2514662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/>
            <a:r>
              <a:rPr lang="ru-RU" altLang="ru-RU" dirty="0" smtClean="0">
                <a:solidFill>
                  <a:srgbClr val="FF0000"/>
                </a:solidFill>
              </a:rPr>
              <a:t>202</a:t>
            </a:r>
            <a:r>
              <a:rPr lang="en-US" altLang="ru-RU" dirty="0" smtClean="0">
                <a:solidFill>
                  <a:srgbClr val="FF0000"/>
                </a:solidFill>
              </a:rPr>
              <a:t>2</a:t>
            </a:r>
            <a:r>
              <a:rPr lang="ru-RU" altLang="ru-RU" dirty="0" smtClean="0">
                <a:solidFill>
                  <a:srgbClr val="FF0000"/>
                </a:solidFill>
              </a:rPr>
              <a:t> </a:t>
            </a:r>
            <a:r>
              <a:rPr lang="ru-RU" altLang="ru-RU" dirty="0">
                <a:solidFill>
                  <a:srgbClr val="FF0000"/>
                </a:solidFill>
              </a:rPr>
              <a:t>год</a:t>
            </a:r>
          </a:p>
        </p:txBody>
      </p:sp>
      <p:sp>
        <p:nvSpPr>
          <p:cNvPr id="28684" name="TextBox 14"/>
          <p:cNvSpPr txBox="1">
            <a:spLocks noChangeArrowheads="1"/>
          </p:cNvSpPr>
          <p:nvPr/>
        </p:nvSpPr>
        <p:spPr bwMode="auto">
          <a:xfrm>
            <a:off x="4800873" y="1448211"/>
            <a:ext cx="2514664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/>
            <a:r>
              <a:rPr lang="ru-RU" altLang="ru-RU" dirty="0" smtClean="0">
                <a:solidFill>
                  <a:srgbClr val="FF0000"/>
                </a:solidFill>
              </a:rPr>
              <a:t>202</a:t>
            </a:r>
            <a:r>
              <a:rPr lang="en-US" altLang="ru-RU" dirty="0" smtClean="0">
                <a:solidFill>
                  <a:srgbClr val="FF0000"/>
                </a:solidFill>
              </a:rPr>
              <a:t>3</a:t>
            </a:r>
            <a:r>
              <a:rPr lang="ru-RU" altLang="ru-RU" dirty="0" smtClean="0">
                <a:solidFill>
                  <a:srgbClr val="FF0000"/>
                </a:solidFill>
              </a:rPr>
              <a:t> год</a:t>
            </a:r>
            <a:endParaRPr lang="ru-RU" altLang="ru-RU" dirty="0">
              <a:solidFill>
                <a:srgbClr val="FF0000"/>
              </a:solidFill>
            </a:endParaRPr>
          </a:p>
        </p:txBody>
      </p:sp>
      <p:sp>
        <p:nvSpPr>
          <p:cNvPr id="28685" name="TextBox 14"/>
          <p:cNvSpPr txBox="1">
            <a:spLocks noChangeArrowheads="1"/>
          </p:cNvSpPr>
          <p:nvPr/>
        </p:nvSpPr>
        <p:spPr bwMode="auto">
          <a:xfrm>
            <a:off x="8991979" y="1448211"/>
            <a:ext cx="2514662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/>
            <a:r>
              <a:rPr lang="ru-RU" altLang="ru-RU" dirty="0" smtClean="0">
                <a:solidFill>
                  <a:srgbClr val="FF0000"/>
                </a:solidFill>
              </a:rPr>
              <a:t>202</a:t>
            </a:r>
            <a:r>
              <a:rPr lang="en-US" altLang="ru-RU" dirty="0" smtClean="0">
                <a:solidFill>
                  <a:srgbClr val="FF0000"/>
                </a:solidFill>
              </a:rPr>
              <a:t>4</a:t>
            </a:r>
            <a:r>
              <a:rPr lang="ru-RU" altLang="ru-RU" dirty="0" smtClean="0">
                <a:solidFill>
                  <a:srgbClr val="FF0000"/>
                </a:solidFill>
              </a:rPr>
              <a:t> </a:t>
            </a:r>
            <a:r>
              <a:rPr lang="ru-RU" altLang="ru-RU" dirty="0">
                <a:solidFill>
                  <a:srgbClr val="FF0000"/>
                </a:solidFill>
              </a:rPr>
              <a:t>год</a:t>
            </a:r>
          </a:p>
        </p:txBody>
      </p:sp>
      <p:sp>
        <p:nvSpPr>
          <p:cNvPr id="17" name="Овал 16"/>
          <p:cNvSpPr/>
          <p:nvPr/>
        </p:nvSpPr>
        <p:spPr>
          <a:xfrm>
            <a:off x="4208744" y="2567259"/>
            <a:ext cx="3880981" cy="3971326"/>
          </a:xfrm>
          <a:prstGeom prst="ellipse">
            <a:avLst/>
          </a:prstGeom>
          <a:solidFill>
            <a:srgbClr val="0070C0">
              <a:alpha val="73000"/>
            </a:srgb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/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«Демография»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91,5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9" name="Группа 18"/>
          <p:cNvGrpSpPr/>
          <p:nvPr/>
        </p:nvGrpSpPr>
        <p:grpSpPr>
          <a:xfrm rot="10800000" flipV="1">
            <a:off x="5117461" y="4003782"/>
            <a:ext cx="2360209" cy="2204127"/>
            <a:chOff x="996863" y="2430689"/>
            <a:chExt cx="1993726" cy="1993726"/>
          </a:xfrm>
          <a:scene3d>
            <a:camera prst="orthographicFront"/>
            <a:lightRig rig="flat" dir="t"/>
          </a:scene3d>
        </p:grpSpPr>
        <p:sp>
          <p:nvSpPr>
            <p:cNvPr id="20" name="Овал 19"/>
            <p:cNvSpPr/>
            <p:nvPr/>
          </p:nvSpPr>
          <p:spPr>
            <a:xfrm>
              <a:off x="996863" y="2430689"/>
              <a:ext cx="1993726" cy="1993726"/>
            </a:xfrm>
            <a:prstGeom prst="ellipse">
              <a:avLst/>
            </a:prstGeom>
            <a:solidFill>
              <a:schemeClr val="accent1"/>
            </a:solidFill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21" name="Овал 4"/>
            <p:cNvSpPr/>
            <p:nvPr/>
          </p:nvSpPr>
          <p:spPr>
            <a:xfrm>
              <a:off x="1288837" y="2929121"/>
              <a:ext cx="1409777" cy="99686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13792" tIns="113792" rIns="113792" bIns="113792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 smtClean="0">
                  <a:latin typeface="Times New Roman" pitchFamily="18" charset="0"/>
                  <a:cs typeface="Times New Roman" pitchFamily="18" charset="0"/>
                </a:rPr>
                <a:t>«Образование» </a:t>
              </a:r>
              <a:endParaRPr lang="en-US" sz="1600" kern="1200" dirty="0" smtClean="0">
                <a:latin typeface="Times New Roman" pitchFamily="18" charset="0"/>
                <a:cs typeface="Times New Roman" pitchFamily="18" charset="0"/>
              </a:endParaRP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 smtClean="0">
                  <a:latin typeface="Times New Roman" pitchFamily="18" charset="0"/>
                  <a:cs typeface="Times New Roman" pitchFamily="18" charset="0"/>
                </a:rPr>
                <a:t>13</a:t>
              </a:r>
              <a:r>
                <a:rPr lang="en-US" sz="1600" kern="1200" dirty="0" smtClean="0">
                  <a:latin typeface="Times New Roman" pitchFamily="18" charset="0"/>
                  <a:cs typeface="Times New Roman" pitchFamily="18" charset="0"/>
                </a:rPr>
                <a:t>,9</a:t>
              </a:r>
              <a:endParaRPr lang="ru-RU" sz="1600" kern="12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465327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25468" y="225468"/>
            <a:ext cx="11824570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Расходы бюджета муниципального округа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год и плановый период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годов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предусмотренные на реализацию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национальных проектов, в проекте учтены с детализацией по следующим региональным проектам: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национальный проект «Демография»,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том числе: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региональный проект «Финансовая поддержка семей при рождении детей» 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году в объеме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78 869,56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тыс. рублей, 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году –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91 492,96 тыс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рублей, 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году 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97449,94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тыс. рублей;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национальный 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«Культура»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том числе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региональный проект «Культурная среда» в 2022 году в объеме 4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826,36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тыс. рублей </a:t>
            </a:r>
            <a:r>
              <a:rPr lang="ru-RU" sz="2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(приобретение музыкальных инструментов для детских школ искусств</a:t>
            </a:r>
            <a:r>
              <a:rPr lang="ru-RU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); </a:t>
            </a:r>
            <a:r>
              <a:rPr lang="ru-RU" sz="2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году в объеме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6744,20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тыс. рублей </a:t>
            </a:r>
            <a:r>
              <a:rPr lang="ru-RU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(на развитие сети учреждений культурно-досугового типа); </a:t>
            </a:r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национальный проект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«Образование»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том числе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региональный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проект «Успех каждого ребенка» 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году в объеме 1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44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37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тыс.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рублей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(создание </a:t>
            </a:r>
            <a:r>
              <a:rPr lang="ru-RU" sz="2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 общеобразовательных организациях, расположенных в сельской местности и малых городах, условий для занятий физической культурой и </a:t>
            </a:r>
            <a:r>
              <a:rPr lang="ru-RU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спортом);</a:t>
            </a:r>
            <a:endParaRPr lang="en-US" sz="20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региональный проект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«Современная школа»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2022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году в объеме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11 196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,16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тыс. рублей, в 202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году 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3 912,50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тыс. рублей, 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году 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3 912,50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тыс.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Рублей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(«Точки роста»)</a:t>
            </a:r>
            <a:r>
              <a:rPr lang="en-US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ln/>
              <a:solidFill>
                <a:srgbClr val="000099"/>
              </a:solidFill>
              <a:effectLst>
                <a:reflection blurRad="6350" stA="55000" endA="300" endPos="45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102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1"/>
          <p:cNvSpPr>
            <a:spLocks noChangeArrowheads="1"/>
          </p:cNvSpPr>
          <p:nvPr/>
        </p:nvSpPr>
        <p:spPr bwMode="auto">
          <a:xfrm>
            <a:off x="8007615" y="2862820"/>
            <a:ext cx="195410" cy="374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28" tIns="48363" rIns="96728" bIns="48363">
            <a:spAutoFit/>
          </a:bodyPr>
          <a:lstStyle/>
          <a:p>
            <a:endParaRPr lang="ru-RU" altLang="ru-RU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2286262" y="368664"/>
            <a:ext cx="9905738" cy="970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28" tIns="48363" rIns="96728" bIns="48363">
            <a:spAutoFit/>
          </a:bodyPr>
          <a:lstStyle/>
          <a:p>
            <a:pPr algn="ctr" defTabSz="967019">
              <a:lnSpc>
                <a:spcPct val="80000"/>
              </a:lnSpc>
              <a:defRPr/>
            </a:pPr>
            <a:r>
              <a:rPr lang="ru-RU" altLang="ru-RU" sz="3500" dirty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    </a:t>
            </a:r>
            <a:r>
              <a:rPr lang="en-US" altLang="ru-RU" sz="3500" dirty="0" smtClean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	</a:t>
            </a:r>
            <a:r>
              <a:rPr lang="ru-RU" altLang="ru-RU" sz="3500" dirty="0" smtClean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Инициативные </a:t>
            </a:r>
            <a:r>
              <a:rPr lang="ru-RU" altLang="ru-RU" sz="3500" dirty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п</a:t>
            </a:r>
            <a:r>
              <a:rPr lang="ru-RU" altLang="ru-RU" sz="3500" dirty="0" smtClean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роекты</a:t>
            </a:r>
            <a:r>
              <a:rPr lang="ru-RU" altLang="ru-RU" sz="3500" dirty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, </a:t>
            </a:r>
            <a:r>
              <a:rPr lang="ru-RU" altLang="ru-RU" sz="3500" dirty="0" smtClean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с долей средств краевого бюджета</a:t>
            </a:r>
            <a:r>
              <a:rPr lang="en-US" altLang="ru-RU" sz="3500" dirty="0" smtClean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,</a:t>
            </a:r>
            <a:r>
              <a:rPr lang="ru-RU" altLang="ru-RU" sz="3500" dirty="0" smtClean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 в 2022 </a:t>
            </a:r>
            <a:r>
              <a:rPr lang="ru-RU" altLang="ru-RU" sz="3500" dirty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году </a:t>
            </a:r>
          </a:p>
        </p:txBody>
      </p:sp>
      <p:pic>
        <p:nvPicPr>
          <p:cNvPr id="29700" name="Picture 4" descr="D:\Users\exfias\Desktop\логотип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2687683" cy="1732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Овал 4"/>
          <p:cNvSpPr/>
          <p:nvPr/>
        </p:nvSpPr>
        <p:spPr>
          <a:xfrm>
            <a:off x="1409493" y="2869415"/>
            <a:ext cx="2238247" cy="556448"/>
          </a:xfrm>
          <a:prstGeom prst="rect">
            <a:avLst/>
          </a:prstGeom>
          <a:noFill/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0368" tIns="120368" rIns="120368" bIns="120368" spcCol="1343" anchor="ctr"/>
          <a:lstStyle/>
          <a:p>
            <a:pPr algn="ctr" defTabSz="752304">
              <a:lnSpc>
                <a:spcPts val="1377"/>
              </a:lnSpc>
              <a:spcAft>
                <a:spcPct val="35000"/>
              </a:spcAft>
              <a:defRPr/>
            </a:pPr>
            <a:endParaRPr lang="ru-RU" sz="2500" b="1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7077070"/>
              </p:ext>
            </p:extLst>
          </p:nvPr>
        </p:nvGraphicFramePr>
        <p:xfrm>
          <a:off x="1" y="1609496"/>
          <a:ext cx="12205438" cy="4642003"/>
        </p:xfrm>
        <a:graphic>
          <a:graphicData uri="http://schemas.openxmlformats.org/drawingml/2006/table">
            <a:tbl>
              <a:tblPr/>
              <a:tblGrid>
                <a:gridCol w="8389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49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13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2855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Наименование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проекта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2C2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Количество проектов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2C2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Общая стоимость проектов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2C2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349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II этап ремонта фасада СДК с благоустройством прилегающей территории с. Грушевского Александровского муниципального округа Ставропольского края</a:t>
                      </a:r>
                    </a:p>
                  </a:txBody>
                  <a:tcPr marL="94329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1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2 017,50</a:t>
                      </a:r>
                      <a:endParaRPr kumimoji="0" lang="ru-RU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ahoma" pitchFamily="34" charset="0"/>
                      </a:endParaRP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7048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благоустройство территории парка «Победы» и прилегающей территории к памятнику «Братская могила воинов Советской армии, павших смертью храбрых в 1941 – 1945 </a:t>
                      </a:r>
                      <a:r>
                        <a:rPr kumimoji="0" lang="ru-RU" altLang="ru-RU" sz="1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г.г</a:t>
                      </a:r>
                      <a:r>
                        <a:rPr kumimoji="0" lang="ru-RU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.» в с. </a:t>
                      </a:r>
                      <a:r>
                        <a:rPr kumimoji="0" lang="ru-RU" altLang="ru-RU" sz="1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Круглолесское</a:t>
                      </a:r>
                      <a:r>
                        <a:rPr kumimoji="0" lang="ru-RU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 Александровского муниципального округа Ставропольского края</a:t>
                      </a:r>
                    </a:p>
                  </a:txBody>
                  <a:tcPr marL="94329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FE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1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FE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3 040,21</a:t>
                      </a:r>
                      <a:endParaRPr kumimoji="0" lang="ru-RU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ahoma" pitchFamily="34" charset="0"/>
                      </a:endParaRP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4415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обустройство зоны семейного отдыха на пересечении улиц Зеленая и Садовая хутора Средний Александровского муниципального округа Ставропольского края</a:t>
                      </a:r>
                    </a:p>
                  </a:txBody>
                  <a:tcPr marL="94329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1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2 296,05</a:t>
                      </a:r>
                      <a:endParaRPr kumimoji="0" lang="ru-RU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ahoma" pitchFamily="34" charset="0"/>
                      </a:endParaRP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53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  Итого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FE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3</a:t>
                      </a:r>
                      <a:endParaRPr kumimoji="0" lang="ru-RU" altLang="ru-RU" sz="2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ahoma" pitchFamily="34" charset="0"/>
                      </a:endParaRP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FE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7 353,76</a:t>
                      </a:r>
                      <a:r>
                        <a:rPr kumimoji="0" lang="ru-RU" alt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 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3" name="Прямая соединительная линия 2"/>
          <p:cNvCxnSpPr/>
          <p:nvPr/>
        </p:nvCxnSpPr>
        <p:spPr>
          <a:xfrm>
            <a:off x="10046894" y="3439081"/>
            <a:ext cx="215854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10033456" y="4616801"/>
            <a:ext cx="2158544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11424331" y="4233748"/>
            <a:ext cx="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10046894" y="5752109"/>
            <a:ext cx="215854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10033456" y="6251499"/>
            <a:ext cx="215854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>
            <p:custDataLst>
              <p:tags r:id="rId1"/>
            </p:custDataLst>
          </p:nvPr>
        </p:nvSpPr>
        <p:spPr>
          <a:xfrm>
            <a:off x="9825918" y="1209396"/>
            <a:ext cx="2248918" cy="374669"/>
          </a:xfrm>
          <a:prstGeom prst="rect">
            <a:avLst/>
          </a:prstGeom>
          <a:noFill/>
        </p:spPr>
        <p:txBody>
          <a:bodyPr lIns="96728" tIns="48363" rIns="96728" bIns="48363">
            <a:spAutoFit/>
          </a:bodyPr>
          <a:lstStyle/>
          <a:p>
            <a:pPr algn="r" defTabSz="967019">
              <a:defRPr/>
            </a:pPr>
            <a:r>
              <a:rPr lang="ru-RU" i="1" dirty="0">
                <a:ln>
                  <a:solidFill>
                    <a:schemeClr val="tx1"/>
                  </a:solidFill>
                </a:ln>
                <a:latin typeface="+mn-lt"/>
                <a:ea typeface="Tahoma" pitchFamily="34" charset="0"/>
                <a:cs typeface="Tahoma" pitchFamily="34" charset="0"/>
              </a:rPr>
              <a:t>тыс. рублей</a:t>
            </a:r>
          </a:p>
        </p:txBody>
      </p:sp>
    </p:spTree>
    <p:extLst>
      <p:ext uri="{BB962C8B-B14F-4D97-AF65-F5344CB8AC3E}">
        <p14:creationId xmlns:p14="http://schemas.microsoft.com/office/powerpoint/2010/main" val="109265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350" name="Group 1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7821415"/>
              </p:ext>
            </p:extLst>
          </p:nvPr>
        </p:nvGraphicFramePr>
        <p:xfrm>
          <a:off x="228453" y="1599416"/>
          <a:ext cx="10311321" cy="5068504"/>
        </p:xfrm>
        <a:graphic>
          <a:graphicData uri="http://schemas.openxmlformats.org/drawingml/2006/table">
            <a:tbl>
              <a:tblPr/>
              <a:tblGrid>
                <a:gridCol w="34714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9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9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10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78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9287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192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Наименование раздела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План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2021  год (Решение №83/83)</a:t>
                      </a:r>
                      <a:endParaRPr kumimoji="0" lang="en-US" alt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kumimoji="0" lang="en-US" alt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2022 год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Решение 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№396/249</a:t>
                      </a:r>
                      <a:endParaRPr kumimoji="0" lang="ru-RU" alt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Отклонение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в абсолютном выражении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(2022г  к 2021г)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</a:t>
                      </a:r>
                      <a:r>
                        <a:rPr kumimoji="0" lang="en-US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 год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Решение 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№396/249</a:t>
                      </a:r>
                      <a:endParaRPr kumimoji="0" lang="ru-RU" alt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2024 год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Решение 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№396/249</a:t>
                      </a:r>
                      <a:endParaRPr kumimoji="0" lang="ru-RU" alt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12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07. Образование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576 361,31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608 404,16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+32 042,85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593 811,66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579 125,60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12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01. Общегосударственные вопросы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175 863,03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193 550,88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+17 687,85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175 265,77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175 204,30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12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10. Социальная политика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485 369,59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501 356,92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+15 987,33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527 675,22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554 797,35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12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02. Национальная  оборона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989,48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+989,48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1 020,26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1 053,62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12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03. Национальная безопасность и правоохранительная деятельность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3 413,08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3 570,08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+157,00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3 570,08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3570,08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12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11. Физическая культура и спорт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39 061,88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37 390,22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- 1671,66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37 390,22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37 390,22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12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04. Национальная экономика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73 227,47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60 557,44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-12 670,03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27 250,02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27 250,02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12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08. Культура, кинематография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87 640,23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72 640,84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-14 999,39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70 694,43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77 175,35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64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05. Жилищно-коммунальное хозяйство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98 382,29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33 776,08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-64 606,21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28 439,82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28 439,82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08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Условно-утвержденные расходы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15 570,00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31 131,00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17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Итого расходов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1 539 318,88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1 512 236,10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-27 082,78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1 480 687,48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1 515 137,36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30815" name="Text Box 2"/>
          <p:cNvSpPr txBox="1">
            <a:spLocks noChangeArrowheads="1"/>
          </p:cNvSpPr>
          <p:nvPr/>
        </p:nvSpPr>
        <p:spPr bwMode="auto">
          <a:xfrm>
            <a:off x="1" y="1"/>
            <a:ext cx="11735094" cy="1205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ru-RU" alt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Функциональная 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структура расходов </a:t>
            </a: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бюджета муниципального округа </a:t>
            </a:r>
            <a:endParaRPr lang="ru-RU" alt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2022 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год и плановый период 20</a:t>
            </a:r>
            <a:r>
              <a:rPr lang="en-US" altLang="ru-RU" sz="2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годов</a:t>
            </a:r>
          </a:p>
        </p:txBody>
      </p:sp>
      <p:sp>
        <p:nvSpPr>
          <p:cNvPr id="30816" name="Text Box 36"/>
          <p:cNvSpPr txBox="1">
            <a:spLocks noChangeArrowheads="1"/>
          </p:cNvSpPr>
          <p:nvPr/>
        </p:nvSpPr>
        <p:spPr bwMode="auto">
          <a:xfrm>
            <a:off x="9830199" y="1295326"/>
            <a:ext cx="2580175" cy="29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300" b="1" i="1">
                <a:latin typeface="Calibri" pitchFamily="34" charset="0"/>
              </a:rPr>
              <a:t>(тыс.</a:t>
            </a:r>
            <a:r>
              <a:rPr lang="en-US" altLang="ru-RU" sz="1300" b="1" i="1">
                <a:latin typeface="Calibri" pitchFamily="34" charset="0"/>
              </a:rPr>
              <a:t> </a:t>
            </a:r>
            <a:r>
              <a:rPr lang="ru-RU" altLang="ru-RU" sz="1300" b="1" i="1">
                <a:latin typeface="Calibri" pitchFamily="34" charset="0"/>
              </a:rPr>
              <a:t>рублей)</a:t>
            </a:r>
          </a:p>
        </p:txBody>
      </p:sp>
      <p:sp>
        <p:nvSpPr>
          <p:cNvPr id="30817" name="Text Box 2"/>
          <p:cNvSpPr txBox="1">
            <a:spLocks noChangeArrowheads="1"/>
          </p:cNvSpPr>
          <p:nvPr/>
        </p:nvSpPr>
        <p:spPr bwMode="auto">
          <a:xfrm>
            <a:off x="10320702" y="0"/>
            <a:ext cx="1871299" cy="282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altLang="ru-RU" sz="1200" i="1"/>
          </a:p>
        </p:txBody>
      </p:sp>
    </p:spTree>
    <p:extLst>
      <p:ext uri="{BB962C8B-B14F-4D97-AF65-F5344CB8AC3E}">
        <p14:creationId xmlns:p14="http://schemas.microsoft.com/office/powerpoint/2010/main" val="412312985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68322"/>
            <a:ext cx="3152775" cy="78967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714860" y="0"/>
            <a:ext cx="260988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0" cap="none" spc="0" dirty="0" smtClean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Глоссарий</a:t>
            </a:r>
            <a:endParaRPr lang="ru-RU" sz="4400" b="0" cap="none" spc="0" dirty="0">
              <a:ln w="0"/>
              <a:solidFill>
                <a:srgbClr val="C0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91" y="943921"/>
            <a:ext cx="241101" cy="2411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92" y="1756496"/>
            <a:ext cx="241101" cy="2411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93" y="2811994"/>
            <a:ext cx="241101" cy="24110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93" y="4212655"/>
            <a:ext cx="241101" cy="24110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984432" flipV="1">
            <a:off x="297392" y="3503742"/>
            <a:ext cx="250159" cy="250159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47649" y="874065"/>
            <a:ext cx="1208425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Консолидированный бюджет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свод бюджетов бюджетной системы Российской Федерации на соответствующей территории (за исключением бюджетов государственных внебюджетных фондов) без учета межбюджетных трансфертов между этими бюджетами</a:t>
            </a:r>
            <a:r>
              <a:rPr lang="ru-RU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44372" y="1700202"/>
            <a:ext cx="112811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долг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обязательства, возникающие из муниципальных заимствований, гарантий по обязательствам третьих лиц, другие обязательства в соответствии с видами долговых обязательств, установленными Бюджетным кодексом, принятые на себя Российской Федерацией, субъектом Российской Федерации или муниципальным образованием</a:t>
            </a:r>
            <a:r>
              <a:rPr lang="ru-RU" b="1" dirty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03872" y="2786856"/>
            <a:ext cx="119357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отношения 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взаимоотношения между публично-правовыми образованиями по вопросам регулирования бюджетных правоотношений, организации и осуществления бюджетного процесса</a:t>
            </a:r>
            <a:r>
              <a:rPr lang="ru-RU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74146" y="3442228"/>
            <a:ext cx="115130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трансферты -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средства, предоставляемые одним бюджетом бюджетной системы Российской Федерации другому бюджету бюджетной системы Российской Федерации</a:t>
            </a:r>
            <a:r>
              <a:rPr lang="ru-RU" b="1" dirty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-118464" y="4160051"/>
            <a:ext cx="116856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программа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мероприятий и инструментов муниципальной политики,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обеспечивающих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реализации ключевых муниципальных функций достижение приоритетов и целей муниципальной политики в сфере социально-экономического развития и безопасности</a:t>
            </a:r>
            <a:r>
              <a:rPr lang="ru-RU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984432" flipV="1">
            <a:off x="272307" y="5356996"/>
            <a:ext cx="250159" cy="250159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-172331" y="5286440"/>
            <a:ext cx="114908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Профицит бюджета -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положительное сальдо, превышение доходов бюджета над его расходами</a:t>
            </a:r>
            <a:r>
              <a:rPr lang="ru-RU" b="1" dirty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2286000" y="1758902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286000" y="2826102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2286000" y="3442228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2286000" y="4074390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2285998" y="5092734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2285999" y="5756789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967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22"/>
          <p:cNvSpPr txBox="1">
            <a:spLocks noGrp="1" noChangeArrowheads="1"/>
          </p:cNvSpPr>
          <p:nvPr/>
        </p:nvSpPr>
        <p:spPr bwMode="auto">
          <a:xfrm>
            <a:off x="8737600" y="6243638"/>
            <a:ext cx="2844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26CECBCB-BF34-429D-9BC5-23579319C97B}" type="slidenum">
              <a:rPr lang="ru-RU" sz="120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  <a:cs typeface="+mn-cs"/>
              </a:rPr>
              <a:pPr algn="r">
                <a:defRPr/>
              </a:pPr>
              <a:t>30</a:t>
            </a:fld>
            <a:endParaRPr lang="ru-RU" sz="1200"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  <a:cs typeface="+mn-cs"/>
            </a:endParaRPr>
          </a:p>
        </p:txBody>
      </p:sp>
      <p:sp>
        <p:nvSpPr>
          <p:cNvPr id="11267" name="Text Box 2"/>
          <p:cNvSpPr txBox="1">
            <a:spLocks noChangeArrowheads="1"/>
          </p:cNvSpPr>
          <p:nvPr/>
        </p:nvSpPr>
        <p:spPr bwMode="auto">
          <a:xfrm>
            <a:off x="239184" y="1"/>
            <a:ext cx="1195281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ФУНКЦИОНАЛЬНАЯ СТРУКТУРА РАСХОДОВ БЮДЖЕТА  МУНИЦИПАЛЬНОГО ОКРУГА</a:t>
            </a:r>
          </a:p>
          <a:p>
            <a:pPr algn="ctr"/>
            <a:r>
              <a:rPr lang="ru-RU" alt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НА 2022 г.(ПРОЕКТ) В СРАВНЕНИИ С 2021 г. (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ПЛАН РЕШЕНИЕ №83/83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b="1" dirty="0" smtClean="0">
                <a:latin typeface="Times New Roman" pitchFamily="18" charset="0"/>
              </a:rPr>
              <a:t>, </a:t>
            </a:r>
            <a:r>
              <a:rPr lang="ru-RU" b="1" dirty="0">
                <a:latin typeface="Times New Roman" pitchFamily="18" charset="0"/>
              </a:rPr>
              <a:t>%    </a:t>
            </a:r>
          </a:p>
          <a:p>
            <a:pPr algn="ctr" eaLnBrk="1" hangingPunct="1"/>
            <a:r>
              <a:rPr lang="ru-RU" b="1" dirty="0">
                <a:latin typeface="Times New Roman" pitchFamily="18" charset="0"/>
              </a:rPr>
              <a:t>                                                                                                                                 </a:t>
            </a:r>
          </a:p>
        </p:txBody>
      </p:sp>
      <p:graphicFrame>
        <p:nvGraphicFramePr>
          <p:cNvPr id="11268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3692555"/>
              </p:ext>
            </p:extLst>
          </p:nvPr>
        </p:nvGraphicFramePr>
        <p:xfrm>
          <a:off x="-23813" y="1539875"/>
          <a:ext cx="11463338" cy="481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8" name="Лист" r:id="rId3" imgW="8524855" imgH="4771980" progId="Excel.Sheet.8">
                  <p:embed/>
                </p:oleObj>
              </mc:Choice>
              <mc:Fallback>
                <p:oleObj name="Лист" r:id="rId3" imgW="8524855" imgH="477198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23813" y="1539875"/>
                        <a:ext cx="11463338" cy="481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9" name="Text Box 4"/>
          <p:cNvSpPr txBox="1">
            <a:spLocks noChangeArrowheads="1"/>
          </p:cNvSpPr>
          <p:nvPr/>
        </p:nvSpPr>
        <p:spPr bwMode="auto">
          <a:xfrm rot="10800000" flipV="1">
            <a:off x="2455101" y="1064712"/>
            <a:ext cx="181421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000" b="1" dirty="0" smtClean="0">
                <a:solidFill>
                  <a:schemeClr val="tx2"/>
                </a:solidFill>
              </a:rPr>
              <a:t>       2022 </a:t>
            </a:r>
            <a:r>
              <a:rPr lang="ru-RU" sz="2000" b="1" dirty="0">
                <a:solidFill>
                  <a:schemeClr val="tx2"/>
                </a:solidFill>
              </a:rPr>
              <a:t>г.</a:t>
            </a:r>
          </a:p>
        </p:txBody>
      </p:sp>
      <p:graphicFrame>
        <p:nvGraphicFramePr>
          <p:cNvPr id="11270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3554838"/>
              </p:ext>
            </p:extLst>
          </p:nvPr>
        </p:nvGraphicFramePr>
        <p:xfrm>
          <a:off x="5806018" y="3284539"/>
          <a:ext cx="6385983" cy="5976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9" name="Диаграмма" r:id="rId5" imgW="5038790" imgH="5486400" progId="MSGraph.Chart.8">
                  <p:embed followColorScheme="full"/>
                </p:oleObj>
              </mc:Choice>
              <mc:Fallback>
                <p:oleObj name="Диаграмма" r:id="rId5" imgW="5038790" imgH="5486400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06018" y="3284539"/>
                        <a:ext cx="6385983" cy="5976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1" name="Text Box 6"/>
          <p:cNvSpPr txBox="1">
            <a:spLocks noChangeArrowheads="1"/>
          </p:cNvSpPr>
          <p:nvPr/>
        </p:nvSpPr>
        <p:spPr bwMode="auto">
          <a:xfrm>
            <a:off x="8015817" y="2852739"/>
            <a:ext cx="163406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000" b="1" dirty="0" smtClean="0">
                <a:solidFill>
                  <a:schemeClr val="tx2"/>
                </a:solidFill>
              </a:rPr>
              <a:t>2021 </a:t>
            </a:r>
            <a:r>
              <a:rPr lang="ru-RU" sz="2000" b="1" dirty="0">
                <a:solidFill>
                  <a:schemeClr val="tx2"/>
                </a:solidFill>
              </a:rPr>
              <a:t>г.</a:t>
            </a:r>
          </a:p>
        </p:txBody>
      </p:sp>
      <p:sp>
        <p:nvSpPr>
          <p:cNvPr id="11272" name="Line 7"/>
          <p:cNvSpPr>
            <a:spLocks noChangeShapeType="1"/>
          </p:cNvSpPr>
          <p:nvPr/>
        </p:nvSpPr>
        <p:spPr bwMode="auto">
          <a:xfrm flipH="1">
            <a:off x="5232400" y="270827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3" name="Line 8"/>
          <p:cNvSpPr>
            <a:spLocks noChangeShapeType="1"/>
          </p:cNvSpPr>
          <p:nvPr/>
        </p:nvSpPr>
        <p:spPr bwMode="auto">
          <a:xfrm flipH="1">
            <a:off x="1488017" y="270827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4" name="Line 9"/>
          <p:cNvSpPr>
            <a:spLocks noChangeShapeType="1"/>
          </p:cNvSpPr>
          <p:nvPr/>
        </p:nvSpPr>
        <p:spPr bwMode="auto">
          <a:xfrm flipH="1">
            <a:off x="1390651" y="249237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5" name="Line 10"/>
          <p:cNvSpPr>
            <a:spLocks noChangeShapeType="1"/>
          </p:cNvSpPr>
          <p:nvPr/>
        </p:nvSpPr>
        <p:spPr bwMode="auto">
          <a:xfrm flipH="1">
            <a:off x="1007533" y="3068639"/>
            <a:ext cx="0" cy="71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6" name="Text Box 18"/>
          <p:cNvSpPr txBox="1">
            <a:spLocks noChangeArrowheads="1"/>
          </p:cNvSpPr>
          <p:nvPr/>
        </p:nvSpPr>
        <p:spPr bwMode="auto">
          <a:xfrm>
            <a:off x="1007533" y="3860800"/>
            <a:ext cx="566631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400" b="1" dirty="0" smtClean="0"/>
              <a:t>80,7% </a:t>
            </a:r>
            <a:r>
              <a:rPr lang="ru-RU" sz="1400" b="1" dirty="0"/>
              <a:t>– социально-культурная сфера</a:t>
            </a:r>
            <a:endParaRPr lang="ru-RU" sz="1400" b="1" dirty="0">
              <a:latin typeface="Verdana" pitchFamily="34" charset="0"/>
            </a:endParaRPr>
          </a:p>
        </p:txBody>
      </p:sp>
      <p:sp>
        <p:nvSpPr>
          <p:cNvPr id="11277" name="Text Box 18"/>
          <p:cNvSpPr txBox="1">
            <a:spLocks noChangeArrowheads="1"/>
          </p:cNvSpPr>
          <p:nvPr/>
        </p:nvSpPr>
        <p:spPr bwMode="auto">
          <a:xfrm>
            <a:off x="6525685" y="6021388"/>
            <a:ext cx="5666316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400" b="1" dirty="0" smtClean="0"/>
              <a:t>77,2% </a:t>
            </a:r>
            <a:r>
              <a:rPr lang="ru-RU" sz="1400" b="1" dirty="0"/>
              <a:t>– социально-культурная сфера</a:t>
            </a:r>
            <a:endParaRPr lang="ru-RU" sz="1400" b="1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1133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482" name="Group 9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7071329"/>
              </p:ext>
            </p:extLst>
          </p:nvPr>
        </p:nvGraphicFramePr>
        <p:xfrm>
          <a:off x="450935" y="1723532"/>
          <a:ext cx="10902844" cy="4080460"/>
        </p:xfrm>
        <a:graphic>
          <a:graphicData uri="http://schemas.openxmlformats.org/drawingml/2006/table">
            <a:tbl>
              <a:tblPr/>
              <a:tblGrid>
                <a:gridCol w="4022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734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99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85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385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5999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9933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2021 г.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Решение №83/83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 г.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Решение №396/249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Отклонение тыс. рублей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роста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4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Отдел образования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571 955,78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597 660,26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+25 704,48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104,5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94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Управление труда и социальной защиты населения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471 849,76</a:t>
                      </a:r>
                    </a:p>
                  </a:txBody>
                  <a:tcPr marL="96762" marR="96762" marT="48372" marB="483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484 099,57</a:t>
                      </a:r>
                    </a:p>
                  </a:txBody>
                  <a:tcPr marL="96762" marR="96762" marT="48372" marB="483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+12 249,81</a:t>
                      </a:r>
                    </a:p>
                  </a:txBody>
                  <a:tcPr marL="96762" marR="96762" marT="48372" marB="483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102,6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1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Финансовое управление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35 882,05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47 142,79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+11 260,74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131,4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1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Калиновский территориальный отдел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7 633,54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12 928,51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+5 294,97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169,4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94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Контрольно-счетная палата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2 509,13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+2 509,13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4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Средненский территориальный отдел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7 276,73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7 858,04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+581,31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108,0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460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Отдел сельского хозяйства и охраны окружающей среды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4 342,33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4 755,63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+413,30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109,5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460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Отдел имущественных и земельных отношений района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5 457,08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5 582,90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+125,82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102,3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62630" y="152886"/>
            <a:ext cx="10819603" cy="1390369"/>
          </a:xfrm>
          <a:prstGeom prst="rect">
            <a:avLst/>
          </a:prstGeom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endParaRPr lang="ru-RU" altLang="ru-RU" sz="21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ВЕДОМСТВЕННАЯ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СТРУКТУРА РАСХОДОВ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БЮДЖЕТА МУНИЦИПАЛЬНОГО ОКРУГА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2022 ГОД 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 СРАВНЕНИИ С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ГОДОМ</a:t>
            </a:r>
          </a:p>
          <a:p>
            <a:pPr eaLnBrk="1" hangingPunct="1">
              <a:defRPr/>
            </a:pP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Часть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31827" name="Прямоугольник 6"/>
          <p:cNvSpPr>
            <a:spLocks noChangeArrowheads="1"/>
          </p:cNvSpPr>
          <p:nvPr/>
        </p:nvSpPr>
        <p:spPr bwMode="auto">
          <a:xfrm>
            <a:off x="10071714" y="1096866"/>
            <a:ext cx="1827624" cy="325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eaLnBrk="1" hangingPunct="1"/>
            <a:r>
              <a:rPr lang="ru-RU" altLang="ru-RU" sz="1500" b="1" dirty="0">
                <a:latin typeface="Times New Roman" pitchFamily="18" charset="0"/>
              </a:rPr>
              <a:t>(тыс. рублей.)</a:t>
            </a:r>
            <a:endParaRPr lang="ru-RU" altLang="ru-RU" sz="1500" dirty="0"/>
          </a:p>
        </p:txBody>
      </p:sp>
    </p:spTree>
    <p:extLst>
      <p:ext uri="{BB962C8B-B14F-4D97-AF65-F5344CB8AC3E}">
        <p14:creationId xmlns:p14="http://schemas.microsoft.com/office/powerpoint/2010/main" val="37846796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482" name="Group 9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1952498"/>
              </p:ext>
            </p:extLst>
          </p:nvPr>
        </p:nvGraphicFramePr>
        <p:xfrm>
          <a:off x="468998" y="1849746"/>
          <a:ext cx="10972464" cy="4694775"/>
        </p:xfrm>
        <a:graphic>
          <a:graphicData uri="http://schemas.openxmlformats.org/drawingml/2006/table">
            <a:tbl>
              <a:tblPr/>
              <a:tblGrid>
                <a:gridCol w="4048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052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01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77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77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667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1951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2021 г.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решение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 г.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проект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Отклонение тыс. рублей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роста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68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Территориальный отдел с. Северного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6 290,70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5 728,87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-561,83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91,1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68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Отдел физической культуры и спорта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38 884,37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37 390,22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-1 494,15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96,2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29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Круглолесский территориальный отдел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14 785,61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13 254,84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-1 530,77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89,6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298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Территориальный отдел с. Грушевского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7 421,97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5 782,36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-1 639,61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77,9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29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Новокавказский территориальный отдел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12 696,76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10 584,75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-2 112,01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83,4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298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Совет депутатов муниципального округа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5 294,83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2 831,71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-2 463,12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53,5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26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Саблинский территориальный отдел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11 575,67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6 901,88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-4 673,79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59,6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26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Отдел культуры 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127 546,83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121 700,43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-5 846,40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95,4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298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Администрация округа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117 746,51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102 502,39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-15 244,12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87,1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29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Александровский территориальный отдел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92 678,36</a:t>
                      </a:r>
                    </a:p>
                  </a:txBody>
                  <a:tcPr marL="96762" marR="96762" marT="48375" marB="483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43 021,82</a:t>
                      </a:r>
                    </a:p>
                  </a:txBody>
                  <a:tcPr marL="96762" marR="96762" marT="48375" marB="483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-49 656,54</a:t>
                      </a:r>
                    </a:p>
                  </a:txBody>
                  <a:tcPr marL="96762" marR="96762" marT="48375" marB="483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46,4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29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по муниципальному округу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1 539 318,88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1 512 236,10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-27 082,78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98,2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62630" y="152886"/>
            <a:ext cx="10819603" cy="1713534"/>
          </a:xfrm>
          <a:prstGeom prst="rect">
            <a:avLst/>
          </a:prstGeom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endParaRPr lang="ru-RU" altLang="ru-RU" sz="21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ВЕДОМСТВЕННАЯ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СТРУКТУРА РАСХОДОВ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БЮДЖЕТА МУНИЦИПАЛЬНОГО ОКРУГА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2022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ГОД  В СРАВНЕНИИ С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ГОДОМ</a:t>
            </a:r>
          </a:p>
          <a:p>
            <a:pPr algn="ctr" eaLnBrk="1" hangingPunct="1">
              <a:defRPr/>
            </a:pPr>
            <a:endParaRPr lang="ru-RU" altLang="ru-RU" sz="21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Часть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32858" name="Прямоугольник 6"/>
          <p:cNvSpPr>
            <a:spLocks noChangeArrowheads="1"/>
          </p:cNvSpPr>
          <p:nvPr/>
        </p:nvSpPr>
        <p:spPr bwMode="auto">
          <a:xfrm>
            <a:off x="10134244" y="1523815"/>
            <a:ext cx="1827624" cy="325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eaLnBrk="1" hangingPunct="1"/>
            <a:r>
              <a:rPr lang="ru-RU" altLang="ru-RU" sz="1500" b="1">
                <a:latin typeface="Times New Roman" pitchFamily="18" charset="0"/>
              </a:rPr>
              <a:t>(тыс. рублей.)</a:t>
            </a:r>
            <a:endParaRPr lang="ru-RU" altLang="ru-RU" sz="1500"/>
          </a:p>
        </p:txBody>
      </p:sp>
    </p:spTree>
    <p:extLst>
      <p:ext uri="{BB962C8B-B14F-4D97-AF65-F5344CB8AC3E}">
        <p14:creationId xmlns:p14="http://schemas.microsoft.com/office/powerpoint/2010/main" val="15844069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6656460"/>
              </p:ext>
            </p:extLst>
          </p:nvPr>
        </p:nvGraphicFramePr>
        <p:xfrm>
          <a:off x="1009650" y="1300163"/>
          <a:ext cx="9480550" cy="4344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3" name="Лист" r:id="rId4" imgW="7105577" imgH="4343490" progId="Excel.Sheet.8">
                  <p:embed/>
                </p:oleObj>
              </mc:Choice>
              <mc:Fallback>
                <p:oleObj name="Лист" r:id="rId4" imgW="7105577" imgH="4343490" progId="Excel.Sheet.8">
                  <p:embed/>
                  <p:pic>
                    <p:nvPicPr>
                      <p:cNvPr id="0" name="Picture 104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9650" y="1300163"/>
                        <a:ext cx="9480550" cy="43449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Скругленный прямоугольник 6"/>
          <p:cNvSpPr/>
          <p:nvPr/>
        </p:nvSpPr>
        <p:spPr>
          <a:xfrm>
            <a:off x="9072609" y="2384005"/>
            <a:ext cx="2687683" cy="828268"/>
          </a:xfrm>
          <a:prstGeom prst="round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62" tIns="48381" rIns="96762" bIns="48381" anchor="ctr"/>
          <a:lstStyle/>
          <a:p>
            <a:pPr algn="ctr" defTabSz="967019">
              <a:defRPr/>
            </a:pPr>
            <a:r>
              <a:rPr lang="ru-RU" sz="2500" b="1" dirty="0">
                <a:solidFill>
                  <a:schemeClr val="tx1"/>
                </a:solidFill>
              </a:rPr>
              <a:t>Выплаты персоналу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087083" y="5258584"/>
            <a:ext cx="3216820" cy="1349088"/>
          </a:xfrm>
          <a:prstGeom prst="roundRect">
            <a:avLst/>
          </a:prstGeom>
          <a:solidFill>
            <a:srgbClr val="65824A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62" tIns="48381" rIns="96762" bIns="48381" anchor="ctr"/>
          <a:lstStyle/>
          <a:p>
            <a:pPr algn="ctr" defTabSz="967019">
              <a:defRPr/>
            </a:pPr>
            <a:r>
              <a:rPr lang="ru-RU" sz="2100" b="1" dirty="0">
                <a:solidFill>
                  <a:schemeClr val="tx1"/>
                </a:solidFill>
              </a:rPr>
              <a:t>Субсидии бюджетным учреждениям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895978" y="5445071"/>
            <a:ext cx="2665846" cy="1044997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62" tIns="48381" rIns="96762" bIns="48381" anchor="ctr"/>
          <a:lstStyle/>
          <a:p>
            <a:pPr algn="ctr" defTabSz="967019">
              <a:defRPr/>
            </a:pPr>
            <a:r>
              <a:rPr lang="ru-RU" sz="2500" b="1" dirty="0">
                <a:solidFill>
                  <a:schemeClr val="tx1"/>
                </a:solidFill>
              </a:rPr>
              <a:t>Налоги и сборы</a:t>
            </a: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493862" y="1459972"/>
            <a:ext cx="2674244" cy="801388"/>
          </a:xfrm>
          <a:prstGeom prst="flowChartAlternateProcess">
            <a:avLst/>
          </a:prstGeom>
          <a:solidFill>
            <a:srgbClr val="FF66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62" tIns="48381" rIns="96762" bIns="48381" anchor="ctr"/>
          <a:lstStyle/>
          <a:p>
            <a:pPr algn="ctr" defTabSz="967019">
              <a:defRPr/>
            </a:pPr>
            <a:r>
              <a:rPr lang="ru-RU" sz="2500" b="1" dirty="0">
                <a:solidFill>
                  <a:schemeClr val="tx1"/>
                </a:solidFill>
              </a:rPr>
              <a:t>Социальные выплаты</a:t>
            </a: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915492" y="4342952"/>
            <a:ext cx="1752033" cy="609861"/>
          </a:xfrm>
          <a:prstGeom prst="flowChartAlternateProcess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62" tIns="48381" rIns="96762" bIns="48381" anchor="ctr"/>
          <a:lstStyle/>
          <a:p>
            <a:pPr algn="ctr" defTabSz="967019">
              <a:defRPr/>
            </a:pPr>
            <a:r>
              <a:rPr lang="ru-RU" sz="2100" b="1" dirty="0">
                <a:solidFill>
                  <a:schemeClr val="tx1"/>
                </a:solidFill>
              </a:rPr>
              <a:t>Прочие</a:t>
            </a:r>
            <a:r>
              <a:rPr lang="ru-RU" dirty="0"/>
              <a:t> </a:t>
            </a:r>
          </a:p>
        </p:txBody>
      </p:sp>
      <p:sp>
        <p:nvSpPr>
          <p:cNvPr id="4104" name="TextBox 2"/>
          <p:cNvSpPr txBox="1">
            <a:spLocks noChangeArrowheads="1"/>
          </p:cNvSpPr>
          <p:nvPr/>
        </p:nvSpPr>
        <p:spPr bwMode="auto">
          <a:xfrm>
            <a:off x="21838" y="287290"/>
            <a:ext cx="12457409" cy="620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r>
              <a:rPr lang="ru-RU" altLang="ru-RU" sz="3400" b="1" dirty="0">
                <a:latin typeface="Calibri" pitchFamily="34" charset="0"/>
                <a:cs typeface="Tahoma" pitchFamily="34" charset="0"/>
              </a:rPr>
              <a:t>                Структура расходов </a:t>
            </a:r>
            <a:r>
              <a:rPr lang="ru-RU" altLang="ru-RU" sz="3400" b="1" dirty="0" smtClean="0">
                <a:latin typeface="Calibri" pitchFamily="34" charset="0"/>
                <a:cs typeface="Tahoma" pitchFamily="34" charset="0"/>
              </a:rPr>
              <a:t>бюджета округа на 2022 </a:t>
            </a:r>
            <a:r>
              <a:rPr lang="ru-RU" altLang="ru-RU" sz="3400" b="1" dirty="0">
                <a:latin typeface="Calibri" pitchFamily="34" charset="0"/>
                <a:cs typeface="Tahoma" pitchFamily="34" charset="0"/>
              </a:rPr>
              <a:t>год</a:t>
            </a:r>
          </a:p>
        </p:txBody>
      </p:sp>
      <p:sp>
        <p:nvSpPr>
          <p:cNvPr id="12" name="TextBox 11"/>
          <p:cNvSpPr txBox="1"/>
          <p:nvPr>
            <p:custDataLst>
              <p:tags r:id="rId2"/>
            </p:custDataLst>
          </p:nvPr>
        </p:nvSpPr>
        <p:spPr>
          <a:xfrm>
            <a:off x="9775079" y="949354"/>
            <a:ext cx="2248918" cy="374669"/>
          </a:xfrm>
          <a:prstGeom prst="rect">
            <a:avLst/>
          </a:prstGeom>
          <a:noFill/>
        </p:spPr>
        <p:txBody>
          <a:bodyPr lIns="96728" tIns="48363" rIns="96728" bIns="48363">
            <a:spAutoFit/>
          </a:bodyPr>
          <a:lstStyle/>
          <a:p>
            <a:pPr algn="r" defTabSz="967019">
              <a:defRPr/>
            </a:pPr>
            <a:r>
              <a:rPr lang="ru-RU" dirty="0">
                <a:ln>
                  <a:solidFill>
                    <a:schemeClr val="tx1"/>
                  </a:solidFill>
                </a:ln>
                <a:latin typeface="+mn-lt"/>
                <a:ea typeface="Tahoma" pitchFamily="34" charset="0"/>
                <a:cs typeface="Tahoma" pitchFamily="34" charset="0"/>
              </a:rPr>
              <a:t>млн. рублей</a:t>
            </a:r>
          </a:p>
        </p:txBody>
      </p:sp>
      <p:sp>
        <p:nvSpPr>
          <p:cNvPr id="13" name="Блок-схема: альтернативный процесс 12"/>
          <p:cNvSpPr/>
          <p:nvPr/>
        </p:nvSpPr>
        <p:spPr>
          <a:xfrm>
            <a:off x="3656929" y="905553"/>
            <a:ext cx="3581337" cy="554419"/>
          </a:xfrm>
          <a:prstGeom prst="flowChartAlternateProcess">
            <a:avLst/>
          </a:prstGeom>
          <a:solidFill>
            <a:srgbClr val="FF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62" tIns="48381" rIns="96762" bIns="48381" anchor="ctr"/>
          <a:lstStyle/>
          <a:p>
            <a:pPr algn="ctr" defTabSz="967019">
              <a:defRPr/>
            </a:pPr>
            <a:r>
              <a:rPr lang="ru-RU" sz="2100" b="1" dirty="0">
                <a:solidFill>
                  <a:schemeClr val="tx1"/>
                </a:solidFill>
              </a:rPr>
              <a:t>Коммунальные услуги</a:t>
            </a:r>
            <a:r>
              <a:rPr lang="ru-RU" sz="21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0788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381315" y="228487"/>
            <a:ext cx="11422653" cy="6410307"/>
          </a:xfrm>
          <a:prstGeom prst="rect">
            <a:avLst/>
          </a:prstGeom>
          <a:solidFill>
            <a:schemeClr val="bg1">
              <a:alpha val="85097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/>
          <a:lstStyle/>
          <a:p>
            <a:pPr indent="383015">
              <a:buClr>
                <a:schemeClr val="folHlink"/>
              </a:buClr>
              <a:buSzPct val="60000"/>
            </a:pPr>
            <a:endParaRPr lang="en-US" altLang="ru-RU" sz="1500" i="1">
              <a:latin typeface="Calibri" pitchFamily="34" charset="0"/>
            </a:endParaRPr>
          </a:p>
        </p:txBody>
      </p:sp>
      <p:sp>
        <p:nvSpPr>
          <p:cNvPr id="18435" name="Rectangle 4"/>
          <p:cNvSpPr>
            <a:spLocks noChangeArrowheads="1"/>
          </p:cNvSpPr>
          <p:nvPr/>
        </p:nvSpPr>
        <p:spPr bwMode="gray">
          <a:xfrm>
            <a:off x="381315" y="2666254"/>
            <a:ext cx="5306493" cy="761066"/>
          </a:xfrm>
          <a:prstGeom prst="rect">
            <a:avLst/>
          </a:prstGeom>
          <a:gradFill rotWithShape="1">
            <a:gsLst>
              <a:gs pos="0">
                <a:srgbClr val="FFE1E1">
                  <a:alpha val="79999"/>
                </a:srgbClr>
              </a:gs>
              <a:gs pos="100000">
                <a:srgbClr val="FF9999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altLang="ru-RU"/>
          </a:p>
        </p:txBody>
      </p:sp>
      <p:grpSp>
        <p:nvGrpSpPr>
          <p:cNvPr id="18436" name="Group 5"/>
          <p:cNvGrpSpPr>
            <a:grpSpLocks/>
          </p:cNvGrpSpPr>
          <p:nvPr/>
        </p:nvGrpSpPr>
        <p:grpSpPr bwMode="auto">
          <a:xfrm>
            <a:off x="5067962" y="2409205"/>
            <a:ext cx="1160742" cy="1060118"/>
            <a:chOff x="1488" y="1968"/>
            <a:chExt cx="432" cy="432"/>
          </a:xfrm>
        </p:grpSpPr>
        <p:grpSp>
          <p:nvGrpSpPr>
            <p:cNvPr id="18456" name="Group 6"/>
            <p:cNvGrpSpPr>
              <a:grpSpLocks/>
            </p:cNvGrpSpPr>
            <p:nvPr/>
          </p:nvGrpSpPr>
          <p:grpSpPr bwMode="auto">
            <a:xfrm>
              <a:off x="1488" y="1968"/>
              <a:ext cx="432" cy="432"/>
              <a:chOff x="2016" y="1920"/>
              <a:chExt cx="1680" cy="1680"/>
            </a:xfrm>
          </p:grpSpPr>
          <p:sp>
            <p:nvSpPr>
              <p:cNvPr id="18458" name="Oval 7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rgbClr val="FF9999"/>
                  </a:gs>
                  <a:gs pos="100000">
                    <a:srgbClr val="643C3C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buClr>
                    <a:schemeClr val="folHlink"/>
                  </a:buClr>
                  <a:buSzPct val="60000"/>
                  <a:buFont typeface="Wingdings" pitchFamily="2" charset="2"/>
                  <a:buNone/>
                </a:pPr>
                <a:endParaRPr lang="en-US" altLang="ru-RU"/>
              </a:p>
            </p:txBody>
          </p:sp>
          <p:sp>
            <p:nvSpPr>
              <p:cNvPr id="18459" name="Freeform 8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995 w 1321"/>
                  <a:gd name="T1" fmla="*/ 79 h 712"/>
                  <a:gd name="T2" fmla="*/ 1008 w 1321"/>
                  <a:gd name="T3" fmla="*/ 87 h 712"/>
                  <a:gd name="T4" fmla="*/ 1011 w 1321"/>
                  <a:gd name="T5" fmla="*/ 94 h 712"/>
                  <a:gd name="T6" fmla="*/ 1006 w 1321"/>
                  <a:gd name="T7" fmla="*/ 102 h 712"/>
                  <a:gd name="T8" fmla="*/ 993 w 1321"/>
                  <a:gd name="T9" fmla="*/ 107 h 712"/>
                  <a:gd name="T10" fmla="*/ 973 w 1321"/>
                  <a:gd name="T11" fmla="*/ 114 h 712"/>
                  <a:gd name="T12" fmla="*/ 948 w 1321"/>
                  <a:gd name="T13" fmla="*/ 119 h 712"/>
                  <a:gd name="T14" fmla="*/ 915 w 1321"/>
                  <a:gd name="T15" fmla="*/ 124 h 712"/>
                  <a:gd name="T16" fmla="*/ 878 w 1321"/>
                  <a:gd name="T17" fmla="*/ 128 h 712"/>
                  <a:gd name="T18" fmla="*/ 836 w 1321"/>
                  <a:gd name="T19" fmla="*/ 132 h 712"/>
                  <a:gd name="T20" fmla="*/ 789 w 1321"/>
                  <a:gd name="T21" fmla="*/ 134 h 712"/>
                  <a:gd name="T22" fmla="*/ 740 w 1321"/>
                  <a:gd name="T23" fmla="*/ 135 h 712"/>
                  <a:gd name="T24" fmla="*/ 686 w 1321"/>
                  <a:gd name="T25" fmla="*/ 139 h 712"/>
                  <a:gd name="T26" fmla="*/ 631 w 1321"/>
                  <a:gd name="T27" fmla="*/ 140 h 712"/>
                  <a:gd name="T28" fmla="*/ 609 w 1321"/>
                  <a:gd name="T29" fmla="*/ 141 h 712"/>
                  <a:gd name="T30" fmla="*/ 365 w 1321"/>
                  <a:gd name="T31" fmla="*/ 141 h 712"/>
                  <a:gd name="T32" fmla="*/ 361 w 1321"/>
                  <a:gd name="T33" fmla="*/ 141 h 712"/>
                  <a:gd name="T34" fmla="*/ 313 w 1321"/>
                  <a:gd name="T35" fmla="*/ 140 h 712"/>
                  <a:gd name="T36" fmla="*/ 267 w 1321"/>
                  <a:gd name="T37" fmla="*/ 139 h 712"/>
                  <a:gd name="T38" fmla="*/ 223 w 1321"/>
                  <a:gd name="T39" fmla="*/ 137 h 712"/>
                  <a:gd name="T40" fmla="*/ 180 w 1321"/>
                  <a:gd name="T41" fmla="*/ 134 h 712"/>
                  <a:gd name="T42" fmla="*/ 143 w 1321"/>
                  <a:gd name="T43" fmla="*/ 134 h 712"/>
                  <a:gd name="T44" fmla="*/ 110 w 1321"/>
                  <a:gd name="T45" fmla="*/ 130 h 712"/>
                  <a:gd name="T46" fmla="*/ 76 w 1321"/>
                  <a:gd name="T47" fmla="*/ 127 h 712"/>
                  <a:gd name="T48" fmla="*/ 53 w 1321"/>
                  <a:gd name="T49" fmla="*/ 125 h 712"/>
                  <a:gd name="T50" fmla="*/ 26 w 1321"/>
                  <a:gd name="T51" fmla="*/ 119 h 712"/>
                  <a:gd name="T52" fmla="*/ 18 w 1321"/>
                  <a:gd name="T53" fmla="*/ 115 h 712"/>
                  <a:gd name="T54" fmla="*/ 6 w 1321"/>
                  <a:gd name="T55" fmla="*/ 110 h 712"/>
                  <a:gd name="T56" fmla="*/ 0 w 1321"/>
                  <a:gd name="T57" fmla="*/ 103 h 712"/>
                  <a:gd name="T58" fmla="*/ 0 w 1321"/>
                  <a:gd name="T59" fmla="*/ 102 h 712"/>
                  <a:gd name="T60" fmla="*/ 4 w 1321"/>
                  <a:gd name="T61" fmla="*/ 94 h 712"/>
                  <a:gd name="T62" fmla="*/ 16 w 1321"/>
                  <a:gd name="T63" fmla="*/ 88 h 712"/>
                  <a:gd name="T64" fmla="*/ 37 w 1321"/>
                  <a:gd name="T65" fmla="*/ 73 h 712"/>
                  <a:gd name="T66" fmla="*/ 72 w 1321"/>
                  <a:gd name="T67" fmla="*/ 59 h 712"/>
                  <a:gd name="T68" fmla="*/ 114 w 1321"/>
                  <a:gd name="T69" fmla="*/ 47 h 712"/>
                  <a:gd name="T70" fmla="*/ 157 w 1321"/>
                  <a:gd name="T71" fmla="*/ 34 h 712"/>
                  <a:gd name="T72" fmla="*/ 207 w 1321"/>
                  <a:gd name="T73" fmla="*/ 24 h 712"/>
                  <a:gd name="T74" fmla="*/ 262 w 1321"/>
                  <a:gd name="T75" fmla="*/ 16 h 712"/>
                  <a:gd name="T76" fmla="*/ 318 w 1321"/>
                  <a:gd name="T77" fmla="*/ 9 h 712"/>
                  <a:gd name="T78" fmla="*/ 381 w 1321"/>
                  <a:gd name="T79" fmla="*/ 4 h 712"/>
                  <a:gd name="T80" fmla="*/ 444 w 1321"/>
                  <a:gd name="T81" fmla="*/ 4 h 712"/>
                  <a:gd name="T82" fmla="*/ 511 w 1321"/>
                  <a:gd name="T83" fmla="*/ 0 h 712"/>
                  <a:gd name="T84" fmla="*/ 511 w 1321"/>
                  <a:gd name="T85" fmla="*/ 0 h 712"/>
                  <a:gd name="T86" fmla="*/ 581 w 1321"/>
                  <a:gd name="T87" fmla="*/ 4 h 712"/>
                  <a:gd name="T88" fmla="*/ 648 w 1321"/>
                  <a:gd name="T89" fmla="*/ 4 h 712"/>
                  <a:gd name="T90" fmla="*/ 713 w 1321"/>
                  <a:gd name="T91" fmla="*/ 10 h 712"/>
                  <a:gd name="T92" fmla="*/ 774 w 1321"/>
                  <a:gd name="T93" fmla="*/ 18 h 712"/>
                  <a:gd name="T94" fmla="*/ 828 w 1321"/>
                  <a:gd name="T95" fmla="*/ 27 h 712"/>
                  <a:gd name="T96" fmla="*/ 879 w 1321"/>
                  <a:gd name="T97" fmla="*/ 38 h 712"/>
                  <a:gd name="T98" fmla="*/ 924 w 1321"/>
                  <a:gd name="T99" fmla="*/ 50 h 712"/>
                  <a:gd name="T100" fmla="*/ 963 w 1321"/>
                  <a:gd name="T101" fmla="*/ 64 h 712"/>
                  <a:gd name="T102" fmla="*/ 995 w 1321"/>
                  <a:gd name="T103" fmla="*/ 79 h 712"/>
                  <a:gd name="T104" fmla="*/ 995 w 1321"/>
                  <a:gd name="T105" fmla="*/ 79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FF9999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1993" name="Text Box 9"/>
            <p:cNvSpPr txBox="1">
              <a:spLocks noChangeArrowheads="1"/>
            </p:cNvSpPr>
            <p:nvPr/>
          </p:nvSpPr>
          <p:spPr bwMode="gray">
            <a:xfrm>
              <a:off x="1557" y="2049"/>
              <a:ext cx="312" cy="15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2022</a:t>
              </a:r>
              <a:endParaRPr lang="en-US" altLang="ru-RU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endParaRPr>
            </a:p>
          </p:txBody>
        </p:sp>
      </p:grpSp>
      <p:sp>
        <p:nvSpPr>
          <p:cNvPr id="18437" name="Text Box 10"/>
          <p:cNvSpPr txBox="1">
            <a:spLocks noChangeArrowheads="1"/>
          </p:cNvSpPr>
          <p:nvPr/>
        </p:nvSpPr>
        <p:spPr bwMode="auto">
          <a:xfrm>
            <a:off x="762631" y="2894742"/>
            <a:ext cx="4128952" cy="388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b="1" dirty="0" smtClean="0"/>
              <a:t>1 219,79 </a:t>
            </a:r>
            <a:r>
              <a:rPr lang="ru-RU" altLang="ru-RU" b="1" dirty="0"/>
              <a:t>млн</a:t>
            </a:r>
            <a:r>
              <a:rPr lang="en-US" altLang="ru-RU" b="1" dirty="0"/>
              <a:t>.</a:t>
            </a:r>
            <a:r>
              <a:rPr lang="ru-RU" altLang="ru-RU" b="1" dirty="0"/>
              <a:t> </a:t>
            </a:r>
            <a:r>
              <a:rPr lang="en-US" altLang="ru-RU" b="1" dirty="0" err="1"/>
              <a:t>руб</a:t>
            </a:r>
            <a:r>
              <a:rPr lang="ru-RU" altLang="ru-RU" b="1" dirty="0"/>
              <a:t>лей </a:t>
            </a:r>
            <a:r>
              <a:rPr lang="en-US" altLang="ru-RU" b="1" dirty="0"/>
              <a:t>(</a:t>
            </a:r>
            <a:r>
              <a:rPr lang="ru-RU" altLang="ru-RU" b="1" dirty="0" smtClean="0"/>
              <a:t>80,7 </a:t>
            </a:r>
            <a:r>
              <a:rPr lang="en-US" altLang="ru-RU" b="1" dirty="0" smtClean="0"/>
              <a:t>%)</a:t>
            </a:r>
            <a:endParaRPr lang="en-US" altLang="ru-RU" b="1" dirty="0"/>
          </a:p>
        </p:txBody>
      </p:sp>
      <p:sp>
        <p:nvSpPr>
          <p:cNvPr id="18438" name="Rectangle 11"/>
          <p:cNvSpPr>
            <a:spLocks noChangeArrowheads="1"/>
          </p:cNvSpPr>
          <p:nvPr/>
        </p:nvSpPr>
        <p:spPr bwMode="gray">
          <a:xfrm>
            <a:off x="379636" y="3916218"/>
            <a:ext cx="5922980" cy="761066"/>
          </a:xfrm>
          <a:prstGeom prst="rect">
            <a:avLst/>
          </a:prstGeom>
          <a:gradFill rotWithShape="1">
            <a:gsLst>
              <a:gs pos="0">
                <a:srgbClr val="DFE8FE">
                  <a:alpha val="71001"/>
                </a:srgbClr>
              </a:gs>
              <a:gs pos="100000">
                <a:srgbClr val="93B1FD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altLang="ru-RU"/>
          </a:p>
        </p:txBody>
      </p:sp>
      <p:grpSp>
        <p:nvGrpSpPr>
          <p:cNvPr id="18439" name="Group 12"/>
          <p:cNvGrpSpPr>
            <a:grpSpLocks/>
          </p:cNvGrpSpPr>
          <p:nvPr/>
        </p:nvGrpSpPr>
        <p:grpSpPr bwMode="auto">
          <a:xfrm>
            <a:off x="5751641" y="3615487"/>
            <a:ext cx="1148984" cy="1066838"/>
            <a:chOff x="3938" y="1968"/>
            <a:chExt cx="430" cy="437"/>
          </a:xfrm>
        </p:grpSpPr>
        <p:grpSp>
          <p:nvGrpSpPr>
            <p:cNvPr id="18452" name="Group 13"/>
            <p:cNvGrpSpPr>
              <a:grpSpLocks/>
            </p:cNvGrpSpPr>
            <p:nvPr/>
          </p:nvGrpSpPr>
          <p:grpSpPr bwMode="auto">
            <a:xfrm>
              <a:off x="3938" y="1968"/>
              <a:ext cx="430" cy="437"/>
              <a:chOff x="2016" y="1920"/>
              <a:chExt cx="1680" cy="1680"/>
            </a:xfrm>
          </p:grpSpPr>
          <p:sp>
            <p:nvSpPr>
              <p:cNvPr id="18454" name="Oval 14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rgbClr val="93B1FD"/>
                  </a:gs>
                  <a:gs pos="100000">
                    <a:srgbClr val="2C354C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buClr>
                    <a:schemeClr val="folHlink"/>
                  </a:buClr>
                  <a:buSzPct val="60000"/>
                  <a:buFont typeface="Wingdings" pitchFamily="2" charset="2"/>
                  <a:buNone/>
                </a:pPr>
                <a:endParaRPr lang="en-US" altLang="ru-RU"/>
              </a:p>
            </p:txBody>
          </p:sp>
          <p:sp>
            <p:nvSpPr>
              <p:cNvPr id="18455" name="Freeform 15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995 w 1321"/>
                  <a:gd name="T1" fmla="*/ 79 h 712"/>
                  <a:gd name="T2" fmla="*/ 1008 w 1321"/>
                  <a:gd name="T3" fmla="*/ 87 h 712"/>
                  <a:gd name="T4" fmla="*/ 1011 w 1321"/>
                  <a:gd name="T5" fmla="*/ 94 h 712"/>
                  <a:gd name="T6" fmla="*/ 1006 w 1321"/>
                  <a:gd name="T7" fmla="*/ 102 h 712"/>
                  <a:gd name="T8" fmla="*/ 993 w 1321"/>
                  <a:gd name="T9" fmla="*/ 107 h 712"/>
                  <a:gd name="T10" fmla="*/ 973 w 1321"/>
                  <a:gd name="T11" fmla="*/ 114 h 712"/>
                  <a:gd name="T12" fmla="*/ 948 w 1321"/>
                  <a:gd name="T13" fmla="*/ 119 h 712"/>
                  <a:gd name="T14" fmla="*/ 915 w 1321"/>
                  <a:gd name="T15" fmla="*/ 124 h 712"/>
                  <a:gd name="T16" fmla="*/ 878 w 1321"/>
                  <a:gd name="T17" fmla="*/ 128 h 712"/>
                  <a:gd name="T18" fmla="*/ 836 w 1321"/>
                  <a:gd name="T19" fmla="*/ 132 h 712"/>
                  <a:gd name="T20" fmla="*/ 789 w 1321"/>
                  <a:gd name="T21" fmla="*/ 134 h 712"/>
                  <a:gd name="T22" fmla="*/ 740 w 1321"/>
                  <a:gd name="T23" fmla="*/ 135 h 712"/>
                  <a:gd name="T24" fmla="*/ 686 w 1321"/>
                  <a:gd name="T25" fmla="*/ 139 h 712"/>
                  <a:gd name="T26" fmla="*/ 631 w 1321"/>
                  <a:gd name="T27" fmla="*/ 140 h 712"/>
                  <a:gd name="T28" fmla="*/ 609 w 1321"/>
                  <a:gd name="T29" fmla="*/ 141 h 712"/>
                  <a:gd name="T30" fmla="*/ 365 w 1321"/>
                  <a:gd name="T31" fmla="*/ 141 h 712"/>
                  <a:gd name="T32" fmla="*/ 361 w 1321"/>
                  <a:gd name="T33" fmla="*/ 141 h 712"/>
                  <a:gd name="T34" fmla="*/ 313 w 1321"/>
                  <a:gd name="T35" fmla="*/ 140 h 712"/>
                  <a:gd name="T36" fmla="*/ 267 w 1321"/>
                  <a:gd name="T37" fmla="*/ 139 h 712"/>
                  <a:gd name="T38" fmla="*/ 223 w 1321"/>
                  <a:gd name="T39" fmla="*/ 137 h 712"/>
                  <a:gd name="T40" fmla="*/ 180 w 1321"/>
                  <a:gd name="T41" fmla="*/ 134 h 712"/>
                  <a:gd name="T42" fmla="*/ 143 w 1321"/>
                  <a:gd name="T43" fmla="*/ 134 h 712"/>
                  <a:gd name="T44" fmla="*/ 110 w 1321"/>
                  <a:gd name="T45" fmla="*/ 130 h 712"/>
                  <a:gd name="T46" fmla="*/ 76 w 1321"/>
                  <a:gd name="T47" fmla="*/ 127 h 712"/>
                  <a:gd name="T48" fmla="*/ 53 w 1321"/>
                  <a:gd name="T49" fmla="*/ 125 h 712"/>
                  <a:gd name="T50" fmla="*/ 26 w 1321"/>
                  <a:gd name="T51" fmla="*/ 119 h 712"/>
                  <a:gd name="T52" fmla="*/ 18 w 1321"/>
                  <a:gd name="T53" fmla="*/ 115 h 712"/>
                  <a:gd name="T54" fmla="*/ 6 w 1321"/>
                  <a:gd name="T55" fmla="*/ 110 h 712"/>
                  <a:gd name="T56" fmla="*/ 0 w 1321"/>
                  <a:gd name="T57" fmla="*/ 103 h 712"/>
                  <a:gd name="T58" fmla="*/ 0 w 1321"/>
                  <a:gd name="T59" fmla="*/ 102 h 712"/>
                  <a:gd name="T60" fmla="*/ 4 w 1321"/>
                  <a:gd name="T61" fmla="*/ 94 h 712"/>
                  <a:gd name="T62" fmla="*/ 16 w 1321"/>
                  <a:gd name="T63" fmla="*/ 88 h 712"/>
                  <a:gd name="T64" fmla="*/ 37 w 1321"/>
                  <a:gd name="T65" fmla="*/ 73 h 712"/>
                  <a:gd name="T66" fmla="*/ 72 w 1321"/>
                  <a:gd name="T67" fmla="*/ 59 h 712"/>
                  <a:gd name="T68" fmla="*/ 114 w 1321"/>
                  <a:gd name="T69" fmla="*/ 47 h 712"/>
                  <a:gd name="T70" fmla="*/ 157 w 1321"/>
                  <a:gd name="T71" fmla="*/ 34 h 712"/>
                  <a:gd name="T72" fmla="*/ 207 w 1321"/>
                  <a:gd name="T73" fmla="*/ 24 h 712"/>
                  <a:gd name="T74" fmla="*/ 262 w 1321"/>
                  <a:gd name="T75" fmla="*/ 16 h 712"/>
                  <a:gd name="T76" fmla="*/ 318 w 1321"/>
                  <a:gd name="T77" fmla="*/ 9 h 712"/>
                  <a:gd name="T78" fmla="*/ 381 w 1321"/>
                  <a:gd name="T79" fmla="*/ 4 h 712"/>
                  <a:gd name="T80" fmla="*/ 444 w 1321"/>
                  <a:gd name="T81" fmla="*/ 4 h 712"/>
                  <a:gd name="T82" fmla="*/ 511 w 1321"/>
                  <a:gd name="T83" fmla="*/ 0 h 712"/>
                  <a:gd name="T84" fmla="*/ 511 w 1321"/>
                  <a:gd name="T85" fmla="*/ 0 h 712"/>
                  <a:gd name="T86" fmla="*/ 581 w 1321"/>
                  <a:gd name="T87" fmla="*/ 4 h 712"/>
                  <a:gd name="T88" fmla="*/ 648 w 1321"/>
                  <a:gd name="T89" fmla="*/ 4 h 712"/>
                  <a:gd name="T90" fmla="*/ 713 w 1321"/>
                  <a:gd name="T91" fmla="*/ 10 h 712"/>
                  <a:gd name="T92" fmla="*/ 774 w 1321"/>
                  <a:gd name="T93" fmla="*/ 18 h 712"/>
                  <a:gd name="T94" fmla="*/ 828 w 1321"/>
                  <a:gd name="T95" fmla="*/ 27 h 712"/>
                  <a:gd name="T96" fmla="*/ 879 w 1321"/>
                  <a:gd name="T97" fmla="*/ 38 h 712"/>
                  <a:gd name="T98" fmla="*/ 924 w 1321"/>
                  <a:gd name="T99" fmla="*/ 50 h 712"/>
                  <a:gd name="T100" fmla="*/ 963 w 1321"/>
                  <a:gd name="T101" fmla="*/ 64 h 712"/>
                  <a:gd name="T102" fmla="*/ 995 w 1321"/>
                  <a:gd name="T103" fmla="*/ 79 h 712"/>
                  <a:gd name="T104" fmla="*/ 995 w 1321"/>
                  <a:gd name="T105" fmla="*/ 79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93B1F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2000" name="Text Box 16"/>
            <p:cNvSpPr txBox="1">
              <a:spLocks noChangeArrowheads="1"/>
            </p:cNvSpPr>
            <p:nvPr/>
          </p:nvSpPr>
          <p:spPr bwMode="gray">
            <a:xfrm>
              <a:off x="3996" y="2061"/>
              <a:ext cx="314" cy="15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20</a:t>
              </a:r>
              <a:r>
                <a:rPr lang="en-US" altLang="ru-RU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2</a:t>
              </a:r>
              <a:r>
                <a:rPr lang="ru-RU" altLang="ru-RU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3</a:t>
              </a:r>
              <a:endParaRPr lang="en-US" altLang="ru-RU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endParaRPr>
            </a:p>
          </p:txBody>
        </p:sp>
      </p:grpSp>
      <p:sp>
        <p:nvSpPr>
          <p:cNvPr id="18440" name="Text Box 17"/>
          <p:cNvSpPr txBox="1">
            <a:spLocks noChangeArrowheads="1"/>
          </p:cNvSpPr>
          <p:nvPr/>
        </p:nvSpPr>
        <p:spPr bwMode="auto">
          <a:xfrm>
            <a:off x="1182580" y="4099344"/>
            <a:ext cx="4354046" cy="38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b="1" dirty="0" smtClean="0"/>
              <a:t>1 229,57 </a:t>
            </a:r>
            <a:r>
              <a:rPr lang="ru-RU" altLang="ru-RU" b="1" dirty="0"/>
              <a:t>млн</a:t>
            </a:r>
            <a:r>
              <a:rPr lang="en-US" altLang="ru-RU" b="1" dirty="0"/>
              <a:t>.</a:t>
            </a:r>
            <a:r>
              <a:rPr lang="ru-RU" altLang="ru-RU" b="1" dirty="0"/>
              <a:t> </a:t>
            </a:r>
            <a:r>
              <a:rPr lang="en-US" altLang="ru-RU" b="1" dirty="0" err="1"/>
              <a:t>руб</a:t>
            </a:r>
            <a:r>
              <a:rPr lang="ru-RU" altLang="ru-RU" b="1" dirty="0"/>
              <a:t>лей</a:t>
            </a:r>
            <a:r>
              <a:rPr lang="en-US" altLang="ru-RU" b="1" dirty="0"/>
              <a:t> </a:t>
            </a:r>
            <a:r>
              <a:rPr lang="en-US" altLang="ru-RU" b="1" dirty="0" smtClean="0"/>
              <a:t>(</a:t>
            </a:r>
            <a:r>
              <a:rPr lang="ru-RU" altLang="ru-RU" b="1" dirty="0" smtClean="0"/>
              <a:t>83,0 </a:t>
            </a:r>
            <a:r>
              <a:rPr lang="en-US" altLang="ru-RU" b="1" dirty="0" smtClean="0"/>
              <a:t>%)</a:t>
            </a:r>
            <a:endParaRPr lang="en-US" altLang="ru-RU" b="1" dirty="0"/>
          </a:p>
        </p:txBody>
      </p:sp>
      <p:sp>
        <p:nvSpPr>
          <p:cNvPr id="18441" name="Rectangle 18"/>
          <p:cNvSpPr>
            <a:spLocks noChangeArrowheads="1"/>
          </p:cNvSpPr>
          <p:nvPr/>
        </p:nvSpPr>
        <p:spPr bwMode="gray">
          <a:xfrm>
            <a:off x="379635" y="5075459"/>
            <a:ext cx="6725926" cy="762747"/>
          </a:xfrm>
          <a:prstGeom prst="rect">
            <a:avLst/>
          </a:prstGeom>
          <a:gradFill rotWithShape="1">
            <a:gsLst>
              <a:gs pos="0">
                <a:srgbClr val="F1F8DC">
                  <a:alpha val="79999"/>
                </a:srgbClr>
              </a:gs>
              <a:gs pos="100000">
                <a:srgbClr val="99CC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altLang="ru-RU"/>
          </a:p>
        </p:txBody>
      </p:sp>
      <p:grpSp>
        <p:nvGrpSpPr>
          <p:cNvPr id="18442" name="Group 19"/>
          <p:cNvGrpSpPr>
            <a:grpSpLocks/>
          </p:cNvGrpSpPr>
          <p:nvPr/>
        </p:nvGrpSpPr>
        <p:grpSpPr bwMode="auto">
          <a:xfrm>
            <a:off x="6495793" y="4761287"/>
            <a:ext cx="1162423" cy="1071878"/>
            <a:chOff x="3276" y="3016"/>
            <a:chExt cx="692" cy="638"/>
          </a:xfrm>
        </p:grpSpPr>
        <p:grpSp>
          <p:nvGrpSpPr>
            <p:cNvPr id="18448" name="Group 20"/>
            <p:cNvGrpSpPr>
              <a:grpSpLocks/>
            </p:cNvGrpSpPr>
            <p:nvPr/>
          </p:nvGrpSpPr>
          <p:grpSpPr bwMode="auto">
            <a:xfrm>
              <a:off x="3276" y="3016"/>
              <a:ext cx="692" cy="638"/>
              <a:chOff x="2016" y="1920"/>
              <a:chExt cx="1680" cy="1680"/>
            </a:xfrm>
          </p:grpSpPr>
          <p:sp>
            <p:nvSpPr>
              <p:cNvPr id="18450" name="Oval 21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rgbClr val="99CC00"/>
                  </a:gs>
                  <a:gs pos="100000">
                    <a:srgbClr val="25320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buClr>
                    <a:schemeClr val="folHlink"/>
                  </a:buClr>
                  <a:buSzPct val="60000"/>
                  <a:buFont typeface="Wingdings" pitchFamily="2" charset="2"/>
                  <a:buNone/>
                </a:pPr>
                <a:endParaRPr lang="en-US" altLang="ru-RU"/>
              </a:p>
            </p:txBody>
          </p:sp>
          <p:sp>
            <p:nvSpPr>
              <p:cNvPr id="18451" name="Freeform 22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995 w 1321"/>
                  <a:gd name="T1" fmla="*/ 79 h 712"/>
                  <a:gd name="T2" fmla="*/ 1008 w 1321"/>
                  <a:gd name="T3" fmla="*/ 87 h 712"/>
                  <a:gd name="T4" fmla="*/ 1011 w 1321"/>
                  <a:gd name="T5" fmla="*/ 94 h 712"/>
                  <a:gd name="T6" fmla="*/ 1006 w 1321"/>
                  <a:gd name="T7" fmla="*/ 102 h 712"/>
                  <a:gd name="T8" fmla="*/ 993 w 1321"/>
                  <a:gd name="T9" fmla="*/ 107 h 712"/>
                  <a:gd name="T10" fmla="*/ 973 w 1321"/>
                  <a:gd name="T11" fmla="*/ 114 h 712"/>
                  <a:gd name="T12" fmla="*/ 948 w 1321"/>
                  <a:gd name="T13" fmla="*/ 119 h 712"/>
                  <a:gd name="T14" fmla="*/ 915 w 1321"/>
                  <a:gd name="T15" fmla="*/ 124 h 712"/>
                  <a:gd name="T16" fmla="*/ 878 w 1321"/>
                  <a:gd name="T17" fmla="*/ 128 h 712"/>
                  <a:gd name="T18" fmla="*/ 836 w 1321"/>
                  <a:gd name="T19" fmla="*/ 132 h 712"/>
                  <a:gd name="T20" fmla="*/ 789 w 1321"/>
                  <a:gd name="T21" fmla="*/ 134 h 712"/>
                  <a:gd name="T22" fmla="*/ 740 w 1321"/>
                  <a:gd name="T23" fmla="*/ 135 h 712"/>
                  <a:gd name="T24" fmla="*/ 686 w 1321"/>
                  <a:gd name="T25" fmla="*/ 139 h 712"/>
                  <a:gd name="T26" fmla="*/ 631 w 1321"/>
                  <a:gd name="T27" fmla="*/ 140 h 712"/>
                  <a:gd name="T28" fmla="*/ 609 w 1321"/>
                  <a:gd name="T29" fmla="*/ 141 h 712"/>
                  <a:gd name="T30" fmla="*/ 365 w 1321"/>
                  <a:gd name="T31" fmla="*/ 141 h 712"/>
                  <a:gd name="T32" fmla="*/ 361 w 1321"/>
                  <a:gd name="T33" fmla="*/ 141 h 712"/>
                  <a:gd name="T34" fmla="*/ 313 w 1321"/>
                  <a:gd name="T35" fmla="*/ 140 h 712"/>
                  <a:gd name="T36" fmla="*/ 267 w 1321"/>
                  <a:gd name="T37" fmla="*/ 139 h 712"/>
                  <a:gd name="T38" fmla="*/ 223 w 1321"/>
                  <a:gd name="T39" fmla="*/ 137 h 712"/>
                  <a:gd name="T40" fmla="*/ 180 w 1321"/>
                  <a:gd name="T41" fmla="*/ 134 h 712"/>
                  <a:gd name="T42" fmla="*/ 143 w 1321"/>
                  <a:gd name="T43" fmla="*/ 134 h 712"/>
                  <a:gd name="T44" fmla="*/ 110 w 1321"/>
                  <a:gd name="T45" fmla="*/ 130 h 712"/>
                  <a:gd name="T46" fmla="*/ 76 w 1321"/>
                  <a:gd name="T47" fmla="*/ 127 h 712"/>
                  <a:gd name="T48" fmla="*/ 53 w 1321"/>
                  <a:gd name="T49" fmla="*/ 125 h 712"/>
                  <a:gd name="T50" fmla="*/ 26 w 1321"/>
                  <a:gd name="T51" fmla="*/ 119 h 712"/>
                  <a:gd name="T52" fmla="*/ 18 w 1321"/>
                  <a:gd name="T53" fmla="*/ 115 h 712"/>
                  <a:gd name="T54" fmla="*/ 6 w 1321"/>
                  <a:gd name="T55" fmla="*/ 110 h 712"/>
                  <a:gd name="T56" fmla="*/ 0 w 1321"/>
                  <a:gd name="T57" fmla="*/ 103 h 712"/>
                  <a:gd name="T58" fmla="*/ 0 w 1321"/>
                  <a:gd name="T59" fmla="*/ 102 h 712"/>
                  <a:gd name="T60" fmla="*/ 4 w 1321"/>
                  <a:gd name="T61" fmla="*/ 94 h 712"/>
                  <a:gd name="T62" fmla="*/ 16 w 1321"/>
                  <a:gd name="T63" fmla="*/ 88 h 712"/>
                  <a:gd name="T64" fmla="*/ 37 w 1321"/>
                  <a:gd name="T65" fmla="*/ 73 h 712"/>
                  <a:gd name="T66" fmla="*/ 72 w 1321"/>
                  <a:gd name="T67" fmla="*/ 59 h 712"/>
                  <a:gd name="T68" fmla="*/ 114 w 1321"/>
                  <a:gd name="T69" fmla="*/ 47 h 712"/>
                  <a:gd name="T70" fmla="*/ 157 w 1321"/>
                  <a:gd name="T71" fmla="*/ 34 h 712"/>
                  <a:gd name="T72" fmla="*/ 207 w 1321"/>
                  <a:gd name="T73" fmla="*/ 24 h 712"/>
                  <a:gd name="T74" fmla="*/ 262 w 1321"/>
                  <a:gd name="T75" fmla="*/ 16 h 712"/>
                  <a:gd name="T76" fmla="*/ 318 w 1321"/>
                  <a:gd name="T77" fmla="*/ 9 h 712"/>
                  <a:gd name="T78" fmla="*/ 381 w 1321"/>
                  <a:gd name="T79" fmla="*/ 4 h 712"/>
                  <a:gd name="T80" fmla="*/ 444 w 1321"/>
                  <a:gd name="T81" fmla="*/ 4 h 712"/>
                  <a:gd name="T82" fmla="*/ 511 w 1321"/>
                  <a:gd name="T83" fmla="*/ 0 h 712"/>
                  <a:gd name="T84" fmla="*/ 511 w 1321"/>
                  <a:gd name="T85" fmla="*/ 0 h 712"/>
                  <a:gd name="T86" fmla="*/ 581 w 1321"/>
                  <a:gd name="T87" fmla="*/ 4 h 712"/>
                  <a:gd name="T88" fmla="*/ 648 w 1321"/>
                  <a:gd name="T89" fmla="*/ 4 h 712"/>
                  <a:gd name="T90" fmla="*/ 713 w 1321"/>
                  <a:gd name="T91" fmla="*/ 10 h 712"/>
                  <a:gd name="T92" fmla="*/ 774 w 1321"/>
                  <a:gd name="T93" fmla="*/ 18 h 712"/>
                  <a:gd name="T94" fmla="*/ 828 w 1321"/>
                  <a:gd name="T95" fmla="*/ 27 h 712"/>
                  <a:gd name="T96" fmla="*/ 879 w 1321"/>
                  <a:gd name="T97" fmla="*/ 38 h 712"/>
                  <a:gd name="T98" fmla="*/ 924 w 1321"/>
                  <a:gd name="T99" fmla="*/ 50 h 712"/>
                  <a:gd name="T100" fmla="*/ 963 w 1321"/>
                  <a:gd name="T101" fmla="*/ 64 h 712"/>
                  <a:gd name="T102" fmla="*/ 995 w 1321"/>
                  <a:gd name="T103" fmla="*/ 79 h 712"/>
                  <a:gd name="T104" fmla="*/ 995 w 1321"/>
                  <a:gd name="T105" fmla="*/ 79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99CC0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2007" name="Text Box 23"/>
            <p:cNvSpPr txBox="1">
              <a:spLocks noChangeArrowheads="1"/>
            </p:cNvSpPr>
            <p:nvPr/>
          </p:nvSpPr>
          <p:spPr bwMode="gray">
            <a:xfrm>
              <a:off x="3365" y="3154"/>
              <a:ext cx="499" cy="22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2024</a:t>
              </a:r>
              <a:endParaRPr lang="en-US" altLang="ru-RU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endParaRPr>
            </a:p>
          </p:txBody>
        </p:sp>
      </p:grpSp>
      <p:sp>
        <p:nvSpPr>
          <p:cNvPr id="18443" name="Text Box 24"/>
          <p:cNvSpPr txBox="1">
            <a:spLocks noChangeArrowheads="1"/>
          </p:cNvSpPr>
          <p:nvPr/>
        </p:nvSpPr>
        <p:spPr bwMode="auto">
          <a:xfrm>
            <a:off x="1792349" y="5245144"/>
            <a:ext cx="4550582" cy="38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b="1" dirty="0" smtClean="0"/>
              <a:t>1 248,49 </a:t>
            </a:r>
            <a:r>
              <a:rPr lang="ru-RU" altLang="ru-RU" b="1" dirty="0"/>
              <a:t>млн. </a:t>
            </a:r>
            <a:r>
              <a:rPr lang="en-US" altLang="ru-RU" b="1" dirty="0" err="1"/>
              <a:t>руб</a:t>
            </a:r>
            <a:r>
              <a:rPr lang="ru-RU" altLang="ru-RU" b="1" dirty="0"/>
              <a:t>лей</a:t>
            </a:r>
            <a:r>
              <a:rPr lang="en-US" altLang="ru-RU" b="1" dirty="0"/>
              <a:t> </a:t>
            </a:r>
            <a:r>
              <a:rPr lang="en-US" altLang="ru-RU" b="1" dirty="0" smtClean="0"/>
              <a:t>(</a:t>
            </a:r>
            <a:r>
              <a:rPr lang="ru-RU" altLang="ru-RU" b="1" dirty="0" smtClean="0"/>
              <a:t>82,4 </a:t>
            </a:r>
            <a:r>
              <a:rPr lang="en-US" altLang="ru-RU" b="1" dirty="0" smtClean="0"/>
              <a:t>%)</a:t>
            </a:r>
            <a:endParaRPr lang="en-US" altLang="ru-RU" b="1" dirty="0"/>
          </a:p>
        </p:txBody>
      </p:sp>
      <p:sp>
        <p:nvSpPr>
          <p:cNvPr id="18444" name="AutoShape 25"/>
          <p:cNvSpPr>
            <a:spLocks noChangeArrowheads="1"/>
          </p:cNvSpPr>
          <p:nvPr/>
        </p:nvSpPr>
        <p:spPr bwMode="gray">
          <a:xfrm>
            <a:off x="8839116" y="456977"/>
            <a:ext cx="2660806" cy="2370563"/>
          </a:xfrm>
          <a:prstGeom prst="wedgeRoundRectCallout">
            <a:avLst>
              <a:gd name="adj1" fmla="val -132069"/>
              <a:gd name="adj2" fmla="val 64347"/>
              <a:gd name="adj3" fmla="val 16667"/>
            </a:avLst>
          </a:prstGeom>
          <a:solidFill>
            <a:srgbClr val="DDDDDD"/>
          </a:solidFill>
          <a:ln w="38100" algn="ctr">
            <a:solidFill>
              <a:srgbClr val="808080"/>
            </a:solidFill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pPr algn="ctr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500" b="1">
                <a:solidFill>
                  <a:srgbClr val="000000"/>
                </a:solidFill>
              </a:rPr>
              <a:t>2/3 за счет средств краевого бюджета на выполнение передаваемых государственных полномочий и реализацию региональных проектов</a:t>
            </a:r>
          </a:p>
        </p:txBody>
      </p:sp>
      <p:sp>
        <p:nvSpPr>
          <p:cNvPr id="42010" name="Rectangle 2"/>
          <p:cNvSpPr>
            <a:spLocks noChangeArrowheads="1"/>
          </p:cNvSpPr>
          <p:nvPr/>
        </p:nvSpPr>
        <p:spPr bwMode="auto">
          <a:xfrm>
            <a:off x="838222" y="685464"/>
            <a:ext cx="7238265" cy="1219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6762" tIns="48381" rIns="96762" bIns="48381" anchor="b"/>
          <a:lstStyle/>
          <a:p>
            <a:pPr algn="ctr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3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Расходы </a:t>
            </a:r>
            <a:r>
              <a:rPr lang="ru-RU" altLang="ru-RU" sz="3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бюджета округа на </a:t>
            </a:r>
            <a:r>
              <a:rPr lang="ru-RU" altLang="ru-RU" sz="3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социально-культурную сферу</a:t>
            </a:r>
            <a:endParaRPr lang="en-US" altLang="ru-RU" sz="38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46" name="Picture 28" descr="СК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8266" y="2972025"/>
            <a:ext cx="4565701" cy="3039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Rectangle 1"/>
          <p:cNvSpPr>
            <a:spLocks noChangeArrowheads="1"/>
          </p:cNvSpPr>
          <p:nvPr/>
        </p:nvSpPr>
        <p:spPr bwMode="auto">
          <a:xfrm>
            <a:off x="275574" y="5891533"/>
            <a:ext cx="11528394" cy="651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6762" tIns="48381" rIns="96762" bIns="48381" anchor="ctr">
            <a:spAutoFit/>
          </a:bodyPr>
          <a:lstStyle/>
          <a:p>
            <a:pPr algn="just">
              <a:buClr>
                <a:schemeClr val="folHlink"/>
              </a:buClr>
              <a:buSzPct val="60000"/>
              <a:buFont typeface="Wingdings" pitchFamily="2" charset="2"/>
              <a:buChar char="ü"/>
              <a:tabLst>
                <a:tab pos="477089" algn="l"/>
                <a:tab pos="571163" algn="l"/>
                <a:tab pos="666918" algn="l"/>
              </a:tabLst>
              <a:defRPr/>
            </a:pPr>
            <a:r>
              <a:rPr lang="ru-RU" alt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Бюджет округа является </a:t>
            </a:r>
            <a:r>
              <a:rPr lang="ru-RU" altLang="ru-RU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социально – направленным с удельным весом в общем объеме расходов </a:t>
            </a:r>
            <a:r>
              <a:rPr lang="ru-RU" alt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местного </a:t>
            </a:r>
            <a:r>
              <a:rPr lang="ru-RU" altLang="ru-RU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бюджета </a:t>
            </a:r>
            <a:r>
              <a:rPr lang="ru-RU" alt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80 и более процентов. </a:t>
            </a:r>
            <a:endParaRPr lang="ru-RU" altLang="ru-RU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18019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058396"/>
              </p:ext>
            </p:extLst>
          </p:nvPr>
        </p:nvGraphicFramePr>
        <p:xfrm>
          <a:off x="413360" y="1036583"/>
          <a:ext cx="10987279" cy="420624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109094">
                  <a:extLst>
                    <a:ext uri="{9D8B030D-6E8A-4147-A177-3AD203B41FA5}">
                      <a16:colId xmlns:a16="http://schemas.microsoft.com/office/drawing/2014/main" val="2335681658"/>
                    </a:ext>
                  </a:extLst>
                </a:gridCol>
                <a:gridCol w="2198309">
                  <a:extLst>
                    <a:ext uri="{9D8B030D-6E8A-4147-A177-3AD203B41FA5}">
                      <a16:colId xmlns:a16="http://schemas.microsoft.com/office/drawing/2014/main" val="3645022638"/>
                    </a:ext>
                  </a:extLst>
                </a:gridCol>
                <a:gridCol w="1557658">
                  <a:extLst>
                    <a:ext uri="{9D8B030D-6E8A-4147-A177-3AD203B41FA5}">
                      <a16:colId xmlns:a16="http://schemas.microsoft.com/office/drawing/2014/main" val="2409239170"/>
                    </a:ext>
                  </a:extLst>
                </a:gridCol>
                <a:gridCol w="1344109">
                  <a:extLst>
                    <a:ext uri="{9D8B030D-6E8A-4147-A177-3AD203B41FA5}">
                      <a16:colId xmlns:a16="http://schemas.microsoft.com/office/drawing/2014/main" val="505608473"/>
                    </a:ext>
                  </a:extLst>
                </a:gridCol>
                <a:gridCol w="1306424">
                  <a:extLst>
                    <a:ext uri="{9D8B030D-6E8A-4147-A177-3AD203B41FA5}">
                      <a16:colId xmlns:a16="http://schemas.microsoft.com/office/drawing/2014/main" val="3052161114"/>
                    </a:ext>
                  </a:extLst>
                </a:gridCol>
                <a:gridCol w="1471685">
                  <a:extLst>
                    <a:ext uri="{9D8B030D-6E8A-4147-A177-3AD203B41FA5}">
                      <a16:colId xmlns:a16="http://schemas.microsoft.com/office/drawing/2014/main" val="916567782"/>
                    </a:ext>
                  </a:extLst>
                </a:gridCol>
              </a:tblGrid>
              <a:tr h="1049869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Отчет за 20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ru-RU" sz="1600" b="1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год (консолидированный бюджет района)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год</a:t>
                      </a:r>
                    </a:p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по состоянию</a:t>
                      </a:r>
                      <a:r>
                        <a:rPr lang="ru-RU" sz="1600" b="1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01.11.2021 г.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год</a:t>
                      </a:r>
                    </a:p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решение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год</a:t>
                      </a:r>
                    </a:p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решение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</a:p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решение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7923631"/>
                  </a:ext>
                </a:extLst>
              </a:tr>
              <a:tr h="809899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на 1 жителя на</a:t>
                      </a: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социально-культурную сферу, рублей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30147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27835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26898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27113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27531</a:t>
                      </a:r>
                      <a:endParaRPr lang="ru-RU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0734898"/>
                  </a:ext>
                </a:extLst>
              </a:tr>
              <a:tr h="569929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на 1 жителя на социальную политику, рублей 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10566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11449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11056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11636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12235</a:t>
                      </a:r>
                      <a:endParaRPr lang="ru-RU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1149262"/>
                  </a:ext>
                </a:extLst>
              </a:tr>
              <a:tr h="569929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на 1 жителя на образование, рублей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17183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13396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13416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13094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12770</a:t>
                      </a:r>
                      <a:endParaRPr lang="ru-RU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6622493"/>
                  </a:ext>
                </a:extLst>
              </a:tr>
              <a:tr h="569929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на 1 жителя на культуру, рублей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1636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2014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1602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1559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1702</a:t>
                      </a:r>
                      <a:endParaRPr lang="ru-RU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125000"/>
                  </a:ext>
                </a:extLst>
              </a:tr>
              <a:tr h="569929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на 1 жителя на спорт, рублей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762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976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824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824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824</a:t>
                      </a:r>
                      <a:endParaRPr lang="ru-RU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236191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 rot="10800000" flipV="1">
            <a:off x="300620" y="5407953"/>
            <a:ext cx="1159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Уменьшение расходов на финансовое обеспечение отрасли образование в 2021 году по отношению к 2020 году (и в плановом периоде), по отрасли культура в 2022 году по отношению к 2021 году обусловлено изменением состава и объемов МБТ по софинансированию расходов капитального характера (строительство, капитальный ремонт) для учреждений социально-культурной сферы.</a:t>
            </a:r>
            <a:endParaRPr lang="ru-RU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82181" y="207564"/>
            <a:ext cx="1031845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0"/>
                <a:solidFill>
                  <a:srgbClr val="000099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МУНИЦИПАЛЬНОГО ОКРУГА</a:t>
            </a:r>
            <a:endParaRPr lang="ru-RU" sz="2000" dirty="0" smtClean="0">
              <a:ln w="0"/>
              <a:solidFill>
                <a:srgbClr val="000099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n w="0"/>
                <a:solidFill>
                  <a:srgbClr val="000099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>
                <a:ln w="0"/>
                <a:solidFill>
                  <a:srgbClr val="000099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СОЦИАЛЬНО-КУЛЬТУРНУЮ </a:t>
            </a:r>
            <a:r>
              <a:rPr lang="ru-RU" sz="2000" b="1" dirty="0" smtClean="0">
                <a:ln w="0"/>
                <a:solidFill>
                  <a:srgbClr val="000099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СФЕРУ в расчете на 1 жителя в год, рублей</a:t>
            </a:r>
            <a:endParaRPr lang="ru-RU" sz="2000" b="1" cap="none" spc="0" dirty="0">
              <a:ln w="0"/>
              <a:solidFill>
                <a:srgbClr val="000099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2755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415" name="Group 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8291608"/>
              </p:ext>
            </p:extLst>
          </p:nvPr>
        </p:nvGraphicFramePr>
        <p:xfrm>
          <a:off x="864296" y="540979"/>
          <a:ext cx="10521863" cy="5932395"/>
        </p:xfrm>
        <a:graphic>
          <a:graphicData uri="http://schemas.openxmlformats.org/drawingml/2006/table">
            <a:tbl>
              <a:tblPr/>
              <a:tblGrid>
                <a:gridCol w="87183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89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45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552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Наименование выплаты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2022 год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1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Количество получателей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Расходы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тыс. рублей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9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Осуществление ежегодной денежной выплаты лицам, награжденным нагрудным знаком "Почетный донор России"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161</a:t>
                      </a:r>
                      <a:endParaRPr kumimoji="0" lang="ru-RU" alt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2406,89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9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Оплата жилищно-коммунальных услуг отдельным категориям граждан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4134</a:t>
                      </a:r>
                      <a:endParaRPr kumimoji="0" lang="ru-RU" alt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39612,85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9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Ежегодная денежная выплата гражданам Российской Федерации, не достигшим совершеннолетия на 3 сентября 1945 года и постоянно проживающим на территории Ставропольского края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2284</a:t>
                      </a:r>
                      <a:endParaRPr kumimoji="0" lang="ru-RU" alt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15225,0</a:t>
                      </a:r>
                      <a:endParaRPr kumimoji="0" lang="ru-RU" alt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6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Предоставление государственной социальной помощи малоимущим семьям, малоимущим одиноко проживающим гражданам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250</a:t>
                      </a:r>
                      <a:endParaRPr kumimoji="0" lang="ru-RU" alt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909,45</a:t>
                      </a:r>
                      <a:endParaRPr kumimoji="0" lang="ru-RU" alt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Выплата ежегодного социального пособия на проезд учащимся (студентам)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  <a:endParaRPr kumimoji="0" lang="ru-RU" alt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104,08</a:t>
                      </a:r>
                      <a:endParaRPr kumimoji="0" lang="ru-RU" alt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50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Обеспечение мер социальной поддержки ветеранов труда и тружеников тыла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1366</a:t>
                      </a:r>
                      <a:endParaRPr kumimoji="0" lang="ru-RU" alt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29071,25</a:t>
                      </a:r>
                      <a:endParaRPr kumimoji="0" lang="ru-RU" alt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33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Обеспечение мер социальной поддержки ветеранов труда Ставропольского края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1540</a:t>
                      </a:r>
                      <a:endParaRPr kumimoji="0" lang="ru-RU" alt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32566,5</a:t>
                      </a:r>
                      <a:endParaRPr kumimoji="0" lang="ru-RU" alt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21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Обеспечение мер социальной поддержки реабилитированных лиц и лиц, признанных пострадавшими от политических репрессий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  <a:endParaRPr kumimoji="0" lang="ru-RU" alt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667,53</a:t>
                      </a:r>
                      <a:endParaRPr kumimoji="0" lang="ru-RU" alt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07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Ежемесячная доплата к пенсии гражданам, ставшим инвалидами при исполнении служебных обязанностей в районах боевых действий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alt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33,44</a:t>
                      </a:r>
                      <a:endParaRPr kumimoji="0" lang="ru-RU" alt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09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Ежемесячная денежная выплата семьям погибших ветеранов боевых действий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ru-RU" alt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78,02</a:t>
                      </a:r>
                      <a:endParaRPr kumimoji="0" lang="ru-RU" alt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06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Предоставление гражданам субсидий на оплату жилого помещения и коммунальных услуг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1000</a:t>
                      </a:r>
                      <a:endParaRPr kumimoji="0" lang="ru-RU" alt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21584,0</a:t>
                      </a:r>
                      <a:endParaRPr kumimoji="0" lang="ru-RU" alt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642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Компенсация расходов на уплату взноса на капитальный ремонт общего имущества в многоквартирном доме отдельным категориям граждан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88</a:t>
                      </a:r>
                      <a:endParaRPr kumimoji="0" lang="ru-RU" alt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193,84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83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Выплата социального пособия на погребение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</a:t>
                      </a:r>
                      <a:endParaRPr kumimoji="0" lang="ru-RU" alt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266,38</a:t>
                      </a:r>
                      <a:endParaRPr kumimoji="0" lang="ru-RU" alt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508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Дополнительные меры социальной поддержки в виде дополнительной компенсации расходов на оплату жилых помещений и коммунальных услуг участникам, инвалидам Великой Отечественной войны и бывшим несовершеннолетним узникам фашизма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alt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256,8</a:t>
                      </a:r>
                      <a:endParaRPr kumimoji="0" lang="ru-RU" alt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009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Оказание государственной социальной помощи на основании социального контракта отдельным категориям граждан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107</a:t>
                      </a:r>
                      <a:endParaRPr kumimoji="0" lang="ru-RU" alt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9261,96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19522" name="Text Box 2"/>
          <p:cNvSpPr txBox="1">
            <a:spLocks noChangeArrowheads="1"/>
          </p:cNvSpPr>
          <p:nvPr/>
        </p:nvSpPr>
        <p:spPr bwMode="auto">
          <a:xfrm>
            <a:off x="0" y="152886"/>
            <a:ext cx="10972464" cy="388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500" b="1">
                <a:cs typeface="Times New Roman" pitchFamily="18" charset="0"/>
              </a:rPr>
              <a:t> </a:t>
            </a:r>
            <a:r>
              <a:rPr lang="ru-RU" altLang="ru-RU" b="1">
                <a:cs typeface="Times New Roman" pitchFamily="18" charset="0"/>
              </a:rPr>
              <a:t>РАСХОДЫ НА СОЦИАЛЬНУЮ ПОДДЕРЖКУ НАСЕЛЕНИЯ</a:t>
            </a:r>
          </a:p>
        </p:txBody>
      </p:sp>
      <p:sp>
        <p:nvSpPr>
          <p:cNvPr id="19523" name="Text Box 36"/>
          <p:cNvSpPr txBox="1">
            <a:spLocks noChangeArrowheads="1"/>
          </p:cNvSpPr>
          <p:nvPr/>
        </p:nvSpPr>
        <p:spPr bwMode="auto">
          <a:xfrm>
            <a:off x="10287105" y="0"/>
            <a:ext cx="1666363" cy="29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300" b="1" i="1">
                <a:solidFill>
                  <a:schemeClr val="bg1"/>
                </a:solidFill>
                <a:latin typeface="Calibri" pitchFamily="34" charset="0"/>
              </a:rPr>
              <a:t>(тыс.рублей)</a:t>
            </a:r>
          </a:p>
        </p:txBody>
      </p:sp>
      <p:sp>
        <p:nvSpPr>
          <p:cNvPr id="19524" name="Text Box 2"/>
          <p:cNvSpPr txBox="1">
            <a:spLocks noChangeArrowheads="1"/>
          </p:cNvSpPr>
          <p:nvPr/>
        </p:nvSpPr>
        <p:spPr bwMode="auto">
          <a:xfrm>
            <a:off x="10320702" y="0"/>
            <a:ext cx="1871299" cy="282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altLang="ru-RU" sz="1200" i="1"/>
          </a:p>
        </p:txBody>
      </p:sp>
    </p:spTree>
    <p:extLst>
      <p:ext uri="{BB962C8B-B14F-4D97-AF65-F5344CB8AC3E}">
        <p14:creationId xmlns:p14="http://schemas.microsoft.com/office/powerpoint/2010/main" val="157167164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437" name="Group 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4045888"/>
              </p:ext>
            </p:extLst>
          </p:nvPr>
        </p:nvGraphicFramePr>
        <p:xfrm>
          <a:off x="934673" y="755022"/>
          <a:ext cx="10476538" cy="5221696"/>
        </p:xfrm>
        <a:graphic>
          <a:graphicData uri="http://schemas.openxmlformats.org/drawingml/2006/table">
            <a:tbl>
              <a:tblPr/>
              <a:tblGrid>
                <a:gridCol w="86805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3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66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255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Наименование выплаты</a:t>
                      </a:r>
                    </a:p>
                  </a:txBody>
                  <a:tcPr marL="96757" marR="96757" marT="48375" marB="48375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2022 год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25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Количество получателей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Расходы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тыс. рублей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15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Компенсация части платы, взимаемой  с родителей (законных представителей) за присмотр и уход за детьми, посещающими образовательные организации, реализующие образовательные программы дошкольного образования</a:t>
                      </a: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96757" marR="96757" marT="48375" marB="48375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1364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4514,22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64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Выплата денежных средств на содержание ребенка опекуну (попечителю)</a:t>
                      </a:r>
                    </a:p>
                  </a:txBody>
                  <a:tcPr marL="96757" marR="96757" marT="48375" marB="48375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3893,10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1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Выплата на содержание детей-сирот и детей, оставшихся без попечения родителей, в приемных семьях, а также на вознаграждение, причитающееся приемным родителям</a:t>
                      </a:r>
                    </a:p>
                  </a:txBody>
                  <a:tcPr marL="96757" marR="96757" marT="48375" marB="48375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3490,71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1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Выплата единовременного пособия усыновителям</a:t>
                      </a:r>
                    </a:p>
                  </a:txBody>
                  <a:tcPr marL="96757" marR="96757" marT="48375" marB="48375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285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15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Ежемесячная денежная выплата, назначаемая в случае рождения третьего ребенка или последующих детей до достижения ребенком возраста трех лет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5" marB="48375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318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40043,92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1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Пособие на ребенка</a:t>
                      </a:r>
                    </a:p>
                  </a:txBody>
                  <a:tcPr marL="96757" marR="96757" marT="48375" marB="48375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3091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32623,20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15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Выплата ежегодной денежной компенсации многодетным семьям на каждого из детей не старше 18 лет, обучающихся в общеобразовательных организациях, на приобретение комплекта школьной одежды, спортивной одежды и обуви</a:t>
                      </a:r>
                    </a:p>
                  </a:txBody>
                  <a:tcPr marL="96757" marR="96757" marT="48368" marB="48368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1701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68" marB="48368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8449,0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68" marB="48368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6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Выплата ежемесячной денежной компенсации на каждого ребенка в возрасте до 18 лет многодетным семьям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68" marB="48368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3801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68" marB="48368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32758,5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68" marB="48368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15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Выплата денежной компенсации семьям, в которых в период с 1 января 2011 года по 31 декабря 2015 года родился третий или последующий ребенок</a:t>
                      </a:r>
                    </a:p>
                  </a:txBody>
                  <a:tcPr marL="96757" marR="96757" marT="48368" marB="48368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68" marB="48368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42,53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68" marB="48368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95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Осуществление ежемесячной выплаты в связи  с рождением (усыновлением) первого ребенка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5" marB="48375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337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38825,64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95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Осуществление ежемесячных выплат на детей в возрасте от трех до семи лет включительно</a:t>
                      </a:r>
                    </a:p>
                  </a:txBody>
                  <a:tcPr marL="96757" marR="96757" marT="48375" marB="48375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2313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155472,15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20538" name="Text Box 2"/>
          <p:cNvSpPr txBox="1">
            <a:spLocks noChangeArrowheads="1"/>
          </p:cNvSpPr>
          <p:nvPr/>
        </p:nvSpPr>
        <p:spPr bwMode="auto">
          <a:xfrm>
            <a:off x="838222" y="456977"/>
            <a:ext cx="10668419" cy="38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500" b="1">
                <a:cs typeface="Times New Roman" pitchFamily="18" charset="0"/>
              </a:rPr>
              <a:t> </a:t>
            </a:r>
            <a:r>
              <a:rPr lang="ru-RU" altLang="ru-RU" b="1">
                <a:cs typeface="Times New Roman" pitchFamily="18" charset="0"/>
              </a:rPr>
              <a:t>РАСХОДЫ В ОБЛАСТИ СЕМЬИ И ДЕТСТВА</a:t>
            </a:r>
          </a:p>
        </p:txBody>
      </p:sp>
      <p:sp>
        <p:nvSpPr>
          <p:cNvPr id="20539" name="Text Box 2"/>
          <p:cNvSpPr txBox="1">
            <a:spLocks noChangeArrowheads="1"/>
          </p:cNvSpPr>
          <p:nvPr/>
        </p:nvSpPr>
        <p:spPr bwMode="auto">
          <a:xfrm>
            <a:off x="10320702" y="0"/>
            <a:ext cx="1871299" cy="282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altLang="ru-RU" sz="1200" i="1"/>
          </a:p>
        </p:txBody>
      </p:sp>
    </p:spTree>
    <p:extLst>
      <p:ext uri="{BB962C8B-B14F-4D97-AF65-F5344CB8AC3E}">
        <p14:creationId xmlns:p14="http://schemas.microsoft.com/office/powerpoint/2010/main" val="249400629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00207" y="118997"/>
            <a:ext cx="12091793" cy="438411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2400" dirty="0">
                <a:solidFill>
                  <a:srgbClr val="5E0E0E"/>
                </a:solidFill>
              </a:rPr>
              <a:t/>
            </a:r>
            <a:br>
              <a:rPr lang="ru-RU" altLang="ru-RU" sz="2400" dirty="0">
                <a:solidFill>
                  <a:srgbClr val="5E0E0E"/>
                </a:solidFill>
              </a:rPr>
            </a:br>
            <a:r>
              <a:rPr lang="ru-RU" altLang="ru-RU" sz="2400" dirty="0">
                <a:solidFill>
                  <a:srgbClr val="5E0E0E"/>
                </a:solidFill>
              </a:rPr>
              <a:t/>
            </a:r>
            <a:br>
              <a:rPr lang="ru-RU" altLang="ru-RU" sz="2400" dirty="0">
                <a:solidFill>
                  <a:srgbClr val="5E0E0E"/>
                </a:solidFill>
              </a:rPr>
            </a:br>
            <a:r>
              <a:rPr lang="ru-RU" altLang="ru-RU" sz="2400" dirty="0">
                <a:solidFill>
                  <a:srgbClr val="5E0E0E"/>
                </a:solidFill>
              </a:rPr>
              <a:t/>
            </a:r>
            <a:br>
              <a:rPr lang="ru-RU" altLang="ru-RU" sz="2400" dirty="0">
                <a:solidFill>
                  <a:srgbClr val="5E0E0E"/>
                </a:solidFill>
              </a:rPr>
            </a:br>
            <a:r>
              <a:rPr lang="ru-RU" altLang="ru-RU" sz="2400" dirty="0">
                <a:solidFill>
                  <a:srgbClr val="5E0E0E"/>
                </a:solidFill>
              </a:rPr>
              <a:t/>
            </a:r>
            <a:br>
              <a:rPr lang="ru-RU" altLang="ru-RU" sz="2400" dirty="0">
                <a:solidFill>
                  <a:srgbClr val="5E0E0E"/>
                </a:solidFill>
              </a:rPr>
            </a:b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расходах 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 муниципального округа в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разрезе программ на 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en-US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en-US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г.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dirty="0">
                <a:solidFill>
                  <a:srgbClr val="5E0E0E"/>
                </a:solidFill>
              </a:rPr>
              <a:t/>
            </a:r>
            <a:br>
              <a:rPr lang="ru-RU" altLang="ru-RU" sz="2400" dirty="0">
                <a:solidFill>
                  <a:srgbClr val="5E0E0E"/>
                </a:solidFill>
              </a:rPr>
            </a:br>
            <a:r>
              <a:rPr lang="ru-RU" altLang="ru-RU" sz="2400" dirty="0">
                <a:solidFill>
                  <a:srgbClr val="5E0E0E"/>
                </a:solidFill>
              </a:rPr>
              <a:t>  </a:t>
            </a:r>
            <a:br>
              <a:rPr lang="ru-RU" altLang="ru-RU" sz="2400" dirty="0">
                <a:solidFill>
                  <a:srgbClr val="5E0E0E"/>
                </a:solidFill>
              </a:rPr>
            </a:br>
            <a:r>
              <a:rPr lang="ru-RU" altLang="ru-RU" sz="2400" dirty="0">
                <a:solidFill>
                  <a:srgbClr val="5E0E0E"/>
                </a:solidFill>
              </a:rPr>
              <a:t>      </a:t>
            </a:r>
            <a:endParaRPr lang="ru-RU" altLang="ru-RU" sz="2100" b="1" dirty="0"/>
          </a:p>
        </p:txBody>
      </p:sp>
      <p:graphicFrame>
        <p:nvGraphicFramePr>
          <p:cNvPr id="38073" name="Group 18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899389548"/>
              </p:ext>
            </p:extLst>
          </p:nvPr>
        </p:nvGraphicFramePr>
        <p:xfrm>
          <a:off x="363256" y="790328"/>
          <a:ext cx="11632972" cy="5673311"/>
        </p:xfrm>
        <a:graphic>
          <a:graphicData uri="http://schemas.openxmlformats.org/drawingml/2006/table">
            <a:tbl>
              <a:tblPr/>
              <a:tblGrid>
                <a:gridCol w="59045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05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12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121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2552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73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816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49157">
                <a:tc rowSpan="2"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муниципальной программы</a:t>
                      </a: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</a:t>
                      </a:r>
                      <a:r>
                        <a:rPr kumimoji="0" lang="en-US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 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план</a:t>
                      </a: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Отклонение 2022 к 2021 году</a:t>
                      </a: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1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(+/-)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1481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МП "Социальная поддержка граждан"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471,13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484,10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+12,97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514,99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541,82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9871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МП «Развитие образования»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571,72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597,42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+25,7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587,94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573,54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9871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МП "Сохранение и развитие культуры"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80,0</a:t>
                      </a:r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93,62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+13,57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117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88,86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95,35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9871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МП «Профилактика правонарушений"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0,84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1,23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+0,39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146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1,18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1,18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9871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МП "Управление финансами"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28,43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29,56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+1,13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29,56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29,56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9871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МП «Снижение  административных барьеров, оптимизация повышение качества предоставления муниципальных услуг, …"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10,86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11,43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+0,57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11,43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11,43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7972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МП "Развитие сельского хозяйства"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4,34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4,76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+0,42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4,76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4,76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9112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МП «Защита населения и территории от  чрезвычайных ситуаций."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3,4</a:t>
                      </a:r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3,57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+0,16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3,57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3,57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9111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МП «Управление имуществом"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5,46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5,58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+0,12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5,58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5,58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9478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МП "Развитие физической культуры и спорта"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38,88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37,39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-1,49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37,39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37,39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4143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МП «Повышение безопасности дорожного движения"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65,95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40,12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-25,83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21,0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21,0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9942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МП «Создание комфортных условий проживания населения»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156,07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149,47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-6,6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123,14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123,17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98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          МП «Формирование современной городской среды»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</a:t>
                      </a:r>
                      <a:r>
                        <a:rPr lang="en-US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,0</a:t>
                      </a:r>
                      <a:r>
                        <a:rPr lang="ru-RU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-59,01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9832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          Итого по МП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1496,15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1458,25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-37,9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1429,40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1448,35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17245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          Непрограммные расходы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43,17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53,99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+10,82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125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35,72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35,66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9832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Условно-утвержденные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r>
                        <a:rPr kumimoji="0" lang="en-US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,57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31,13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382977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          ИТОГО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1539,32</a:t>
                      </a: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1512,24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-27,08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98,2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1511,91</a:t>
                      </a: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515,14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sp>
        <p:nvSpPr>
          <p:cNvPr id="33943" name="TextBox 4"/>
          <p:cNvSpPr txBox="1">
            <a:spLocks noChangeArrowheads="1"/>
          </p:cNvSpPr>
          <p:nvPr/>
        </p:nvSpPr>
        <p:spPr bwMode="auto">
          <a:xfrm>
            <a:off x="10121030" y="338203"/>
            <a:ext cx="207097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r>
              <a:rPr lang="ru-RU" altLang="ru-RU" b="1" dirty="0">
                <a:latin typeface="Corbel" pitchFamily="34" charset="0"/>
              </a:rPr>
              <a:t> </a:t>
            </a:r>
            <a:r>
              <a:rPr lang="ru-RU" altLang="ru-RU" b="1" dirty="0" smtClean="0">
                <a:latin typeface="Corbel" pitchFamily="34" charset="0"/>
              </a:rPr>
              <a:t>           млн</a:t>
            </a:r>
            <a:r>
              <a:rPr lang="ru-RU" altLang="ru-RU" b="1" dirty="0">
                <a:latin typeface="Corbel" pitchFamily="34" charset="0"/>
              </a:rPr>
              <a:t>. </a:t>
            </a:r>
            <a:r>
              <a:rPr lang="ru-RU" altLang="ru-RU" b="1" dirty="0" smtClean="0">
                <a:latin typeface="Corbel" pitchFamily="34" charset="0"/>
              </a:rPr>
              <a:t>рублей</a:t>
            </a:r>
            <a:endParaRPr lang="ru-RU" altLang="ru-RU" b="1" dirty="0"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58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915492" y="304092"/>
            <a:ext cx="10607947" cy="1482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>
              <a:defRPr/>
            </a:pPr>
            <a:r>
              <a:rPr lang="ru-RU" alt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РАСПРЕДЕЛЕНИЕ РАСХОДОВ ПО МУНИЦИПАЛЬНЫМ ПРОГРАММАМ В РАЗРЕЗЕ ПОДПРОГРАММ</a:t>
            </a:r>
            <a:r>
              <a:rPr lang="en-US" alt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ru-RU" altLang="ru-RU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ПРОГРАММА АЛЕКСАНДРОВСКОГО </a:t>
            </a:r>
            <a:r>
              <a:rPr lang="en-US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МУНИЦИПАЛЬНОГО </a:t>
            </a:r>
            <a:r>
              <a:rPr lang="ru-RU" altLang="ru-RU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ОКРУГА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СТАВРОПОЛЬСКОГО КРАЯ </a:t>
            </a:r>
            <a:endParaRPr lang="en-US" altLang="ru-RU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«СОЦИАЛЬНАЯ ПОДДЕРЖКА ГРАЖДАН»</a:t>
            </a:r>
            <a:r>
              <a:rPr lang="en-US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</a:t>
            </a:r>
            <a:endParaRPr lang="ru-RU" altLang="ru-RU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4613" name="Group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7204326"/>
              </p:ext>
            </p:extLst>
          </p:nvPr>
        </p:nvGraphicFramePr>
        <p:xfrm>
          <a:off x="762630" y="2016071"/>
          <a:ext cx="10802805" cy="3368519"/>
        </p:xfrm>
        <a:graphic>
          <a:graphicData uri="http://schemas.openxmlformats.org/drawingml/2006/table">
            <a:tbl>
              <a:tblPr/>
              <a:tblGrid>
                <a:gridCol w="59045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50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193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38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36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57" marR="96757" marT="48370" marB="4837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2021 г.</a:t>
                      </a:r>
                    </a:p>
                  </a:txBody>
                  <a:tcPr marL="96757" marR="96757" marT="48370" marB="4837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2022 г.</a:t>
                      </a:r>
                    </a:p>
                  </a:txBody>
                  <a:tcPr marL="96757" marR="96757" marT="48370" marB="4837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57" marR="96757" marT="48370" marB="4837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179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04.1. Социальное обеспечение населения Александровского муниципального округа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451 539,33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463 382,26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11 842,93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1132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04.2. Обеспечение реализации муниципальной программы Александровского муниципального округа Ставропольского края "Социальная поддержка граждан" и </a:t>
                      </a:r>
                      <a:r>
                        <a:rPr kumimoji="0" lang="ru-RU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общепрограммные</a:t>
                      </a: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мероприятия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19 592,71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20 717,31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1 124,60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17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57" marR="96757" marT="48370" marB="4837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471 132,04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484 099,57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12 967,53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2798" name="Text Box 70"/>
          <p:cNvSpPr txBox="1">
            <a:spLocks noChangeArrowheads="1"/>
          </p:cNvSpPr>
          <p:nvPr/>
        </p:nvSpPr>
        <p:spPr bwMode="auto">
          <a:xfrm>
            <a:off x="9905791" y="1523814"/>
            <a:ext cx="1666363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500">
                <a:latin typeface="Times New Roman" pitchFamily="18" charset="0"/>
              </a:rPr>
              <a:t>тыс.рублей</a:t>
            </a:r>
          </a:p>
        </p:txBody>
      </p:sp>
    </p:spTree>
    <p:extLst>
      <p:ext uri="{BB962C8B-B14F-4D97-AF65-F5344CB8AC3E}">
        <p14:creationId xmlns:p14="http://schemas.microsoft.com/office/powerpoint/2010/main" val="40195806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714860" y="0"/>
            <a:ext cx="260988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0" cap="none" spc="0" dirty="0" smtClean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Глоссарий</a:t>
            </a:r>
            <a:endParaRPr lang="ru-RU" sz="4400" b="0" cap="none" spc="0" dirty="0">
              <a:ln w="0"/>
              <a:solidFill>
                <a:srgbClr val="C0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33" y="819029"/>
            <a:ext cx="241101" cy="24110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5250" y="728406"/>
            <a:ext cx="122110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выплачиваемые из бюджета денежные средства, за исключением средств, являющихся в соответствии с Бюджетным кодексом источниками финансирования дефицита бюджета</a:t>
            </a:r>
            <a:r>
              <a:rPr lang="ru-RU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43" y="1528424"/>
            <a:ext cx="241101" cy="24110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03935" y="1446707"/>
            <a:ext cx="117032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Сбалансированность бюджета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из основополагающих принципов формирования и исполнения бюджета, состоящий в количественном соответствии (равновесии) бюджетных расходов доходам. В случае нарушения баланса возникает дефицит или профицит бюджета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34" y="2446252"/>
            <a:ext cx="241101" cy="24110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47649" y="2403646"/>
            <a:ext cx="117032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Субвенции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трансферты, предоставляемые в целях обеспечения исполнения отдельных государственных полномочий, переданных органам местного самоуправления</a:t>
            </a:r>
            <a:r>
              <a:rPr lang="ru-RU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35" y="3447594"/>
            <a:ext cx="241101" cy="241101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80987" y="3340651"/>
            <a:ext cx="118395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Субсидии</a:t>
            </a:r>
            <a:r>
              <a:rPr lang="ru-RU" b="1" dirty="0">
                <a:ln/>
                <a:solidFill>
                  <a:srgbClr val="C00000"/>
                </a:solidFill>
              </a:rPr>
              <a:t> -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трансферты, предоставляемые в целях софинансирования расходов на решение вопросов местного значения</a:t>
            </a:r>
            <a:r>
              <a:rPr lang="ru-RU" b="1" dirty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2095498" y="1406806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2095498" y="2360996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2095498" y="3104448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2095499" y="4026154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Рисунок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36" y="4347456"/>
            <a:ext cx="241101" cy="241101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458688" y="4269113"/>
            <a:ext cx="11580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Устойчивость бюджета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состояние бюджета, при котором обеспечивается нормальное функционирование субъекта публичной власти, реализация всех закреплённых за ним полномочий на основе полного и своевременного финансирования предусмотренных по бюджету расходов, включая погашение и обслуживание внутреннего и внешнего долга</a:t>
            </a:r>
            <a:r>
              <a:rPr lang="ru-RU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2095500" y="5480080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77865"/>
            <a:ext cx="3114675" cy="78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648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25677" y="150312"/>
            <a:ext cx="11866323" cy="1014610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достигнутых и планируемых целевых показателях программы</a:t>
            </a:r>
            <a:endParaRPr lang="ru-RU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7967479"/>
              </p:ext>
            </p:extLst>
          </p:nvPr>
        </p:nvGraphicFramePr>
        <p:xfrm>
          <a:off x="0" y="1728592"/>
          <a:ext cx="12191999" cy="5130274"/>
        </p:xfrm>
        <a:graphic>
          <a:graphicData uri="http://schemas.openxmlformats.org/drawingml/2006/table">
            <a:tbl>
              <a:tblPr/>
              <a:tblGrid>
                <a:gridCol w="66715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77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1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81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7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674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827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33052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СОЦИАЛЬНАЯ ПОДДЕРЖКА ГРАЖДАН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3107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64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32727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граждан, которым предоставлены меры социальной поддержки, в общей численности граждан, обратившихся и имеющих право на их получение в соответствии с законодательством Российской Федерации и законодательством Ставропольского края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631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семей, получающих субсидии на оплату жилого помещения и коммунальных услуг, в общем количестве семей, проживающих на территории округа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65934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многодетных семей, которым производится ежемесячная денежная выплата нуждающимся в поддержке семьям, назначаемая в случае рождения в них третьего ребенка и (или) последующих детей до достижения ребенком возраста трех лет, в численности многодетных семей, обратившихся и имеющих право на ее получение в соответствии с законодательством Российской Федерации и Ставропольского края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32727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доступных для инвалидов и других маломобильных групп населения округа приоритетных объектов социальной и других приоритетных сфер жизнедеятельности в общем количестве приоритетных объектов социальной и других приоритетных сфер жизнедеятельности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65,2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65,8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66,5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67,1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67,7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462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685360" y="381374"/>
            <a:ext cx="10572671" cy="651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 АЛЕКСАНДРОВСКОГО МУНИЦИПАЛЬНОГО ОКРУГА СТАВРОПОЛЬСКОГО КРАЯ </a:t>
            </a:r>
            <a:r>
              <a:rPr lang="ru-RU" altLang="ru-RU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РАЗВИТИЕ ОБРАЗОВАНИЯ»</a:t>
            </a:r>
            <a:endParaRPr lang="ru-RU" sz="2100" b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graphicFrame>
        <p:nvGraphicFramePr>
          <p:cNvPr id="19503" name="Group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4993825"/>
              </p:ext>
            </p:extLst>
          </p:nvPr>
        </p:nvGraphicFramePr>
        <p:xfrm>
          <a:off x="685360" y="1286510"/>
          <a:ext cx="10763429" cy="4385552"/>
        </p:xfrm>
        <a:graphic>
          <a:graphicData uri="http://schemas.openxmlformats.org/drawingml/2006/table">
            <a:tbl>
              <a:tblPr/>
              <a:tblGrid>
                <a:gridCol w="5881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95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163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64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34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57" marR="96757" marT="48406" marB="48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2021 г.</a:t>
                      </a:r>
                    </a:p>
                  </a:txBody>
                  <a:tcPr marL="96757" marR="96757" marT="48406" marB="48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2022 г.</a:t>
                      </a:r>
                    </a:p>
                  </a:txBody>
                  <a:tcPr marL="96757" marR="96757" marT="48406" marB="48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57" marR="96757" marT="48406" marB="48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83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02.1. Развитие дошкольного образования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186 009,99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191 502,43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5 492,44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511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02.2. Развитие общего образования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342 409,27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358 993,36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16 584,09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811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02.3. Развитие дополнительного образования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15 159,31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17 691,13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2 531,82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330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02.4. Государственная поддержка семьи детства 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(уменьшение за межбюджетных трансфертов из краевого бюджета)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8 377,55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7 668,81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-708,74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195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02.5. Развитие молодежной политики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947,46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1 020,37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72,91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4565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02.6. Обеспечение реализации муниципальной программы Александровского муниципального округа Ставропольского края "Развитие образования" и </a:t>
                      </a:r>
                      <a:r>
                        <a:rPr kumimoji="0" lang="ru-RU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общепрограммные</a:t>
                      </a: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мероприятия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18 816,20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20 541,28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1 725,08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61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57" marR="96757" marT="48406" marB="48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571 719,78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597 417,38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25 697,60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0770" name="Text Box 70"/>
          <p:cNvSpPr txBox="1">
            <a:spLocks noChangeArrowheads="1"/>
          </p:cNvSpPr>
          <p:nvPr/>
        </p:nvSpPr>
        <p:spPr bwMode="auto">
          <a:xfrm rot="10800000" flipV="1">
            <a:off x="9830199" y="957971"/>
            <a:ext cx="1427832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500">
                <a:latin typeface="Times New Roman" pitchFamily="18" charset="0"/>
              </a:rPr>
              <a:t>тыс.рублей</a:t>
            </a:r>
          </a:p>
        </p:txBody>
      </p:sp>
    </p:spTree>
    <p:extLst>
      <p:ext uri="{BB962C8B-B14F-4D97-AF65-F5344CB8AC3E}">
        <p14:creationId xmlns:p14="http://schemas.microsoft.com/office/powerpoint/2010/main" val="24044403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5260" y="150312"/>
            <a:ext cx="12066740" cy="901874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достигнутых и планируемых целевых показателях программы</a:t>
            </a:r>
            <a:endParaRPr lang="ru-RU" altLang="ru-RU" sz="2400" dirty="0" smtClean="0"/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2437616"/>
              </p:ext>
            </p:extLst>
          </p:nvPr>
        </p:nvGraphicFramePr>
        <p:xfrm>
          <a:off x="0" y="1077239"/>
          <a:ext cx="12191999" cy="5528835"/>
        </p:xfrm>
        <a:graphic>
          <a:graphicData uri="http://schemas.openxmlformats.org/drawingml/2006/table">
            <a:tbl>
              <a:tblPr/>
              <a:tblGrid>
                <a:gridCol w="66715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77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1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81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7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674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827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07579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РАЗВИТИЕ ОБРАЗОВАНИЯ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0433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66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377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выпускников муниципальных общеобразовательных организаций Александровского округа,  получивших аттестат о среднем общем образовании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711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детей в возрасте 1 - 7 лет, получающих дошкольную образовательную услугу и (или) услугу по их содержанию в муниципальных образовательных учреждениях в общей численности детей в возрасте 1 - 7 лет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48,9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48,9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48,9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48,9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48,9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3072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детей, получающих дополнительные образовательные услуги,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общем количестве детей в возрасте от 5 до 18 лет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84,4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84,7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84,9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85,4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3711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детей-сирот и детей, оставшихся без попечения родителей, своевременно воспользовавшихся мерами социальной поддержки в общей численности детей- сирот и детей, оставшихся без попечения родителей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73072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мероприятий для подростков и молодёжи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4725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991083" y="381374"/>
            <a:ext cx="10607948" cy="928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 АЛЕКСАНДРОВСКОГО </a:t>
            </a:r>
            <a:r>
              <a:rPr lang="en-US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МУНИЦИПАЛЬНОГО ОКРУГА СТАВРОПОЛЬСКОГО КРАЯ </a:t>
            </a:r>
            <a:endParaRPr lang="en-US" altLang="ru-RU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«СОХРАНЕНИЕ И РАЗВИТИЕ КУЛЬТУРЫ»                  </a:t>
            </a:r>
          </a:p>
        </p:txBody>
      </p:sp>
      <p:graphicFrame>
        <p:nvGraphicFramePr>
          <p:cNvPr id="63532" name="Group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2715950"/>
              </p:ext>
            </p:extLst>
          </p:nvPr>
        </p:nvGraphicFramePr>
        <p:xfrm>
          <a:off x="685359" y="2217678"/>
          <a:ext cx="10784327" cy="4441844"/>
        </p:xfrm>
        <a:graphic>
          <a:graphicData uri="http://schemas.openxmlformats.org/drawingml/2006/table">
            <a:tbl>
              <a:tblPr/>
              <a:tblGrid>
                <a:gridCol w="5886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50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193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38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823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57" marR="96757" marT="48402" marB="484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2021 г.</a:t>
                      </a:r>
                    </a:p>
                  </a:txBody>
                  <a:tcPr marL="96757" marR="96757" marT="48402" marB="484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2022 г.</a:t>
                      </a:r>
                    </a:p>
                  </a:txBody>
                  <a:tcPr marL="96757" marR="96757" marT="48402" marB="484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57" marR="96757" marT="48402" marB="484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13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07.1. Организация культурно-досуговой деятельности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43 836,60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49 376,61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5 540,01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461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07.2. Развитие системы библиотечного обслуживания населения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19 401,43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19 769,28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367,85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461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07.3. Развитие дополнительного образования в сфере культуры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15 379,77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22 995,68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7 615,91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2662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07.4. Обеспечение реализации муниципальной программы Александровского муниципального округа Ставропольского края "Сохранение и развитие культуры" и общепрограммные мероприятия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1 427,90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1 477,45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49,55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4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57" marR="96757" marT="48402" marB="484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80 045,70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93 619,02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13 573,32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2024" name="Text Box 70"/>
          <p:cNvSpPr txBox="1">
            <a:spLocks noChangeArrowheads="1"/>
          </p:cNvSpPr>
          <p:nvPr/>
        </p:nvSpPr>
        <p:spPr bwMode="auto">
          <a:xfrm>
            <a:off x="9905791" y="1827904"/>
            <a:ext cx="1666363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500">
                <a:latin typeface="Times New Roman" pitchFamily="18" charset="0"/>
              </a:rPr>
              <a:t>тыс.рублей</a:t>
            </a:r>
          </a:p>
        </p:txBody>
      </p:sp>
    </p:spTree>
    <p:extLst>
      <p:ext uri="{BB962C8B-B14F-4D97-AF65-F5344CB8AC3E}">
        <p14:creationId xmlns:p14="http://schemas.microsoft.com/office/powerpoint/2010/main" val="27091593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7681" y="1"/>
            <a:ext cx="12104319" cy="1741117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достигнутых и планируемых целевых показателях программы</a:t>
            </a:r>
            <a:endParaRPr lang="ru-RU" altLang="ru-RU" sz="2400" dirty="0" smtClean="0"/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5236281"/>
              </p:ext>
            </p:extLst>
          </p:nvPr>
        </p:nvGraphicFramePr>
        <p:xfrm>
          <a:off x="0" y="2165198"/>
          <a:ext cx="12191999" cy="3584042"/>
        </p:xfrm>
        <a:graphic>
          <a:graphicData uri="http://schemas.openxmlformats.org/drawingml/2006/table">
            <a:tbl>
              <a:tblPr/>
              <a:tblGrid>
                <a:gridCol w="66715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77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1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81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7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674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827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96181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СОХРАНЕНИЕ И РАЗВИТИЕ КУЛЬТУРЫ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747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6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0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культурно-досуговых мероприятий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2470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2472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2474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2476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8094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книговыдачи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экз.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425337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511750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511800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511850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511900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343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Процент призеров конкурсов, фестивалей к общему количеству участников конкурсов, фестивалей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70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клубных формирований различной направленности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343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Число участников клубных формирований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1610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2034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2035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2753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915492" y="304092"/>
            <a:ext cx="10607947" cy="928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 АЛЕКСАНДРОВСКОГО </a:t>
            </a:r>
            <a:r>
              <a:rPr lang="en-US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МУНИЦИПАЛЬНОГО ОКРУГА СТАВРОПОЛЬСКОГО КРАЯ </a:t>
            </a:r>
            <a:endParaRPr lang="en-US" altLang="ru-RU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«ПРОФИЛАКТИКА ПРАВОНАРУШЕНИЙ»                   </a:t>
            </a:r>
            <a:endParaRPr lang="ru-RU" sz="2100" b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graphicFrame>
        <p:nvGraphicFramePr>
          <p:cNvPr id="62520" name="Group 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258005"/>
              </p:ext>
            </p:extLst>
          </p:nvPr>
        </p:nvGraphicFramePr>
        <p:xfrm>
          <a:off x="915492" y="1827904"/>
          <a:ext cx="10607948" cy="4405116"/>
        </p:xfrm>
        <a:graphic>
          <a:graphicData uri="http://schemas.openxmlformats.org/drawingml/2006/table">
            <a:tbl>
              <a:tblPr/>
              <a:tblGrid>
                <a:gridCol w="57969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48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907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53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81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59" marR="96759" marT="48386" marB="4838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2021 г.</a:t>
                      </a:r>
                    </a:p>
                  </a:txBody>
                  <a:tcPr marL="96759" marR="96759" marT="48386" marB="483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2022 г.</a:t>
                      </a:r>
                    </a:p>
                  </a:txBody>
                  <a:tcPr marL="96759" marR="96759" marT="48386" marB="483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59" marR="96759" marT="48386" marB="483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11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06.1. Муниципальная поддержка казачьих обществ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500,00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500,00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15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06.2. Профилактика алкоголизма, наркомании и токсикомании в Александровском муниципальном округе Ставропольского края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50,00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50,00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15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06.3. Межнациональные отношения, противодействие экстремизму и профилактика антитеррористической направленности  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105,26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437,26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332,00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524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06.4. Обеспечение реализации муниципальной программы Александровского муниципального округа Ставропольского края "Профилактика правонарушений" и </a:t>
                      </a:r>
                      <a:r>
                        <a:rPr kumimoji="0" lang="ru-RU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общепрограммные</a:t>
                      </a: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мероприятия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236,00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242,88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6,88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02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59" marR="96759" marT="48386" marB="4838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841,26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1 230,14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388,88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6899" name="Text Box 70"/>
          <p:cNvSpPr txBox="1">
            <a:spLocks noChangeArrowheads="1"/>
          </p:cNvSpPr>
          <p:nvPr/>
        </p:nvSpPr>
        <p:spPr bwMode="auto">
          <a:xfrm>
            <a:off x="9905791" y="1523814"/>
            <a:ext cx="1666363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500">
                <a:latin typeface="Times New Roman" pitchFamily="18" charset="0"/>
              </a:rPr>
              <a:t>тыс.рублей</a:t>
            </a:r>
          </a:p>
        </p:txBody>
      </p:sp>
    </p:spTree>
    <p:extLst>
      <p:ext uri="{BB962C8B-B14F-4D97-AF65-F5344CB8AC3E}">
        <p14:creationId xmlns:p14="http://schemas.microsoft.com/office/powerpoint/2010/main" val="13977175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7681" y="1"/>
            <a:ext cx="12104319" cy="1741117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достигнутых и планируемых целевых показателях программы</a:t>
            </a:r>
            <a:endParaRPr lang="ru-RU" altLang="ru-RU" sz="2400" dirty="0" smtClean="0"/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6964107"/>
              </p:ext>
            </p:extLst>
          </p:nvPr>
        </p:nvGraphicFramePr>
        <p:xfrm>
          <a:off x="1" y="1816274"/>
          <a:ext cx="12191999" cy="4530517"/>
        </p:xfrm>
        <a:graphic>
          <a:graphicData uri="http://schemas.openxmlformats.org/drawingml/2006/table">
            <a:tbl>
              <a:tblPr/>
              <a:tblGrid>
                <a:gridCol w="66715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77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1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81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7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674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827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023390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ПРОФИЛАКТИКА ПРАВОНАРУШЕНИЙ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088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41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115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Снижение количества совершаемых правонарушений на территории округа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7156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заседаний межведомственной комиссии по профилактике правонарушений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3988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казаков в казачьих обществах Александровского муниципального округа, участвующих в охране общественного порядка на постоянной основе 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115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образовательных учреждений округа, обеспеченных системами видеонаблюдения, в общем количестве образовательных учреждений округа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398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трудоустроенных в свободное от учебы время несовершеннолетних граждан  в возрасте от 14 до 18 лет, находящихся в трудной жизненной ситуации</a:t>
                      </a:r>
                    </a:p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4482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1066674" y="228489"/>
            <a:ext cx="10609627" cy="651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ПРОГРАММА АЛЕКСАНДРОВСКОГО МУНИЦИПАЛЬНОГО ОКРУГА СТАВРОПОЛЬСКОГО </a:t>
            </a:r>
            <a:r>
              <a:rPr lang="ru-RU" altLang="ru-RU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КРАЯ «УПРАВЛЕНИЕ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ФИНАНСАМИ»</a:t>
            </a:r>
            <a:r>
              <a:rPr lang="en-US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               </a:t>
            </a:r>
            <a:endParaRPr lang="ru-RU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graphicFrame>
        <p:nvGraphicFramePr>
          <p:cNvPr id="17445" name="Group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0217552"/>
              </p:ext>
            </p:extLst>
          </p:nvPr>
        </p:nvGraphicFramePr>
        <p:xfrm>
          <a:off x="961685" y="1543564"/>
          <a:ext cx="10819603" cy="4590520"/>
        </p:xfrm>
        <a:graphic>
          <a:graphicData uri="http://schemas.openxmlformats.org/drawingml/2006/table">
            <a:tbl>
              <a:tblPr/>
              <a:tblGrid>
                <a:gridCol w="61984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50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25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35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114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52" marR="96752" marT="48374" marB="4837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2021 г.</a:t>
                      </a:r>
                    </a:p>
                  </a:txBody>
                  <a:tcPr marL="96752" marR="96752" marT="48374" marB="4837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2022 г.</a:t>
                      </a:r>
                    </a:p>
                  </a:txBody>
                  <a:tcPr marL="96752" marR="96752" marT="48374" marB="4837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52" marR="96752" marT="48374" marB="4837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901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01.1. Повышение сбалансированности и устойчивости бюджетной системы Александровского муниципального округа Ставропольского края 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(не требует финансового обеспечения)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644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01.2. Организация централизованного учета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15 346,81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16 268,37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921,56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3224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01.3. Обеспечение реализации муниципальной программы Александровского муниципального округа Ставропольского края "Управление финансами" и </a:t>
                      </a:r>
                      <a:r>
                        <a:rPr kumimoji="0" lang="ru-RU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общепрограммные</a:t>
                      </a: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мероприятия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13 083,80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13 294,18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210,38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48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52" marR="96752" marT="48374" marB="4837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28 430,61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29 562,55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1 131,94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3827" name="Text Box 70"/>
          <p:cNvSpPr txBox="1">
            <a:spLocks noChangeArrowheads="1"/>
          </p:cNvSpPr>
          <p:nvPr/>
        </p:nvSpPr>
        <p:spPr bwMode="auto">
          <a:xfrm>
            <a:off x="9981420" y="1215025"/>
            <a:ext cx="1694881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500" dirty="0" err="1">
                <a:latin typeface="Times New Roman" pitchFamily="18" charset="0"/>
              </a:rPr>
              <a:t>тыс.рублей</a:t>
            </a:r>
            <a:endParaRPr lang="ru-RU" altLang="ru-RU" sz="15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4515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5259" y="0"/>
            <a:ext cx="12104319" cy="1741117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достигнутых и планируемых целевых показателях </a:t>
            </a:r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endParaRPr lang="ru-RU" altLang="ru-RU" sz="2400" dirty="0" smtClean="0"/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9621451"/>
              </p:ext>
            </p:extLst>
          </p:nvPr>
        </p:nvGraphicFramePr>
        <p:xfrm>
          <a:off x="0" y="1524861"/>
          <a:ext cx="12041686" cy="4569472"/>
        </p:xfrm>
        <a:graphic>
          <a:graphicData uri="http://schemas.openxmlformats.org/drawingml/2006/table">
            <a:tbl>
              <a:tblPr/>
              <a:tblGrid>
                <a:gridCol w="65892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97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57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57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251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519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067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54251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УПРАВЛЕНИЕ ФИНАНСАМИ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3249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30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8934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Снижение недоимки по налоговым и неналоговым доходам, зачисляемым в бюджет Александровского муниципального округа Ставропольского края (далее – местный бюджет)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да/</a:t>
                      </a:r>
                    </a:p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54469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Значение оценки качества управления бюджетным процессом и стратегического планирования в муниципальных и городских округах Ставропольского края, достигнутой Александровским муниципальным округом Ставропольского края (далее – муниципальный округ) в отчетном финансовом году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21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просроченной кредиторской задолженности местного бюджета в общем объеме расходов местного бюджета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54469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Темп роста поступлений налоговых и неналоговых доходов местного бюджета к уровню предыдущего года (в сопоставимом виде (с учетом изменений федерального и регионального законодательства в части налоговых и неналоговых доходов и решений принятых органами местного самоуправления муниципального округа))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 rot="10800000" flipV="1">
            <a:off x="87682" y="6186069"/>
            <a:ext cx="119748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Фактические значения за 2020 год не проставлены ввиду несопоставимости данных бюджета муниципального района (районный бюджет) и прогнозных данных бюджета муниципального округа (местный бюджет)  </a:t>
            </a:r>
            <a:endParaRPr lang="ru-RU" sz="14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683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838222" y="75604"/>
            <a:ext cx="10572671" cy="175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 АЛЕКСАНДРОВСКОГО МУНИЦИПАЛЬНОГО РАЙОНА СТАВРОПОЛЬСКОГО КРАЯ «СНИЖЕНИЕ АДМИНИСТРАТИВНЫХ БАРЬЕРОВ, ОПТИМИЗАЦИЯ И ПОВЫШЕНИЕ КАЧЕСТВА ПРЕДОСТАВЛЕНИЯ МУНИЦИПАЛЬНЫХ УСЛУГ, ИНФОРМАЦИОННАЯ ПОДДЕРЖКА СУБЪЕКТОВ МАЛОГО И СРЕДНЕГО ПРЕДПРИНИМАТЕЛЬСТВА И ЗАЩИТА ПРАВ ПОТРЕБИТЕЛЕЙ В АЛЕКСАНДРОВСКОМ МУНИЦИПАЛЬНОМ ОКРУГЕ»                  </a:t>
            </a:r>
            <a:endParaRPr lang="ru-RU" sz="1700" b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graphicFrame>
        <p:nvGraphicFramePr>
          <p:cNvPr id="64543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2190262"/>
              </p:ext>
            </p:extLst>
          </p:nvPr>
        </p:nvGraphicFramePr>
        <p:xfrm>
          <a:off x="685360" y="2133675"/>
          <a:ext cx="10821283" cy="4495837"/>
        </p:xfrm>
        <a:graphic>
          <a:graphicData uri="http://schemas.openxmlformats.org/drawingml/2006/table">
            <a:tbl>
              <a:tblPr/>
              <a:tblGrid>
                <a:gridCol w="59158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65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18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70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043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74" marR="96774" marT="48386" marB="4838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2021 г.</a:t>
                      </a:r>
                    </a:p>
                  </a:txBody>
                  <a:tcPr marL="96774" marR="96774" marT="48386" marB="483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2022 г.</a:t>
                      </a:r>
                    </a:p>
                  </a:txBody>
                  <a:tcPr marL="96774" marR="96774" marT="48386" marB="483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74" marR="96774" marT="48386" marB="483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0558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08.1. </a:t>
                      </a:r>
                      <a:r>
                        <a:rPr lang="ru-RU" sz="17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Создание условий для оптимизации и повышения качества предоставления государственных и муниципальных услуг</a:t>
                      </a:r>
                    </a:p>
                  </a:txBody>
                  <a:tcPr marL="96774" marR="96774" marT="48386" marB="4838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-68580" algn="ctr"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effectLst/>
                          <a:latin typeface="Times New Roman"/>
                          <a:ea typeface="Times New Roman"/>
                        </a:rPr>
                        <a:t>10 857,93</a:t>
                      </a:r>
                      <a:endParaRPr lang="ru-RU" sz="17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2573" marR="7257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effectLst/>
                          <a:latin typeface="Times New Roman"/>
                          <a:ea typeface="Times New Roman"/>
                        </a:rPr>
                        <a:t>11 430,20</a:t>
                      </a:r>
                      <a:endParaRPr lang="ru-RU" sz="17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2573" marR="7257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572,27</a:t>
                      </a:r>
                      <a:endParaRPr lang="ru-RU" sz="17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2573" marR="7257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8499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08.2. Поддержка малого и среднего предпринимательства  (включает организационные мероприятия, не требующие финансового обеспечения)</a:t>
                      </a:r>
                      <a:endParaRPr kumimoji="0" lang="en-US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74" marR="96774" marT="48386" marB="4838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</a:p>
                  </a:txBody>
                  <a:tcPr marL="96774" marR="96774" marT="48386" marB="483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</a:p>
                  </a:txBody>
                  <a:tcPr marL="96774" marR="96774" marT="48386" marB="483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</a:p>
                  </a:txBody>
                  <a:tcPr marL="96774" marR="96774" marT="48386" marB="483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482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74" marR="96774" marT="48386" marB="4838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-68580" algn="ctr"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effectLst/>
                          <a:latin typeface="Times New Roman"/>
                          <a:ea typeface="Times New Roman"/>
                        </a:rPr>
                        <a:t>10 857,93</a:t>
                      </a:r>
                      <a:endParaRPr lang="ru-RU" sz="17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2573" marR="7257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effectLst/>
                          <a:latin typeface="Times New Roman"/>
                          <a:ea typeface="Times New Roman"/>
                        </a:rPr>
                        <a:t>11 430,20</a:t>
                      </a:r>
                      <a:endParaRPr lang="ru-RU" sz="17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2573" marR="7257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572,27</a:t>
                      </a:r>
                      <a:endParaRPr lang="ru-RU" sz="17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2573" marR="7257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9966" name="Text Box 70"/>
          <p:cNvSpPr txBox="1">
            <a:spLocks noChangeArrowheads="1"/>
          </p:cNvSpPr>
          <p:nvPr/>
        </p:nvSpPr>
        <p:spPr bwMode="auto">
          <a:xfrm>
            <a:off x="9981381" y="1523814"/>
            <a:ext cx="1666363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500">
                <a:latin typeface="Times New Roman" pitchFamily="18" charset="0"/>
              </a:rPr>
              <a:t>тыс.рублей</a:t>
            </a:r>
          </a:p>
        </p:txBody>
      </p:sp>
    </p:spTree>
    <p:extLst>
      <p:ext uri="{BB962C8B-B14F-4D97-AF65-F5344CB8AC3E}">
        <p14:creationId xmlns:p14="http://schemas.microsoft.com/office/powerpoint/2010/main" val="9519182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0565" y="0"/>
            <a:ext cx="1132449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Описание административно-территориального</a:t>
            </a:r>
          </a:p>
          <a:p>
            <a:pPr algn="ctr"/>
            <a:r>
              <a:rPr lang="ru-RU" sz="2800" b="1" dirty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деления </a:t>
            </a:r>
            <a:r>
              <a:rPr lang="ru-RU" sz="2800" b="1" dirty="0" smtClean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Александровского муниципального округа </a:t>
            </a:r>
            <a:r>
              <a:rPr lang="ru-RU" sz="2800" b="1" dirty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Ставропольского края</a:t>
            </a:r>
            <a:endParaRPr lang="ru-RU" sz="2800" b="1" dirty="0">
              <a:ln/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753350" y="1617593"/>
            <a:ext cx="43009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Александровский муниципальный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округ Ставропольского края образован в 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2020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году путём преобразования из 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Александровского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района в соответствии с Законом Ставропольского края от 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31.01.2020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              № 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1-кз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«О преобразовании муниципальных образований, входящих в состав 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Александровского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района Ставропольского края, и об организации местного самоуправления на территории 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Александровского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Ставропольского края».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4080"/>
            <a:ext cx="3648808" cy="913920"/>
          </a:xfrm>
          <a:prstGeom prst="rect">
            <a:avLst/>
          </a:prstGeom>
        </p:spPr>
      </p:pic>
      <p:pic>
        <p:nvPicPr>
          <p:cNvPr id="6" name="Picture 9" descr="Администрация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613" y="1741119"/>
            <a:ext cx="6559867" cy="4079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4287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7681" y="1"/>
            <a:ext cx="12104319" cy="1741117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достигнутых и планируемых целевых показателях программы</a:t>
            </a:r>
            <a:endParaRPr lang="ru-RU" altLang="ru-RU" sz="2400" dirty="0" smtClean="0"/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9750127"/>
              </p:ext>
            </p:extLst>
          </p:nvPr>
        </p:nvGraphicFramePr>
        <p:xfrm>
          <a:off x="-1" y="1474297"/>
          <a:ext cx="12217053" cy="5134644"/>
        </p:xfrm>
        <a:graphic>
          <a:graphicData uri="http://schemas.openxmlformats.org/drawingml/2006/table">
            <a:tbl>
              <a:tblPr/>
              <a:tblGrid>
                <a:gridCol w="66852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02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95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98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86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867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848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310626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СНИЖЕНИЕ АДМИНИСТРАТИВНЫХ БАРЬЕРОВ, ОПТИМИЗАЦИЯ И ПОВЫШЕНИЕ КАЧЕСТВА ПРЕДОСТАВЛЕНИЯ МУНИЦИПАЛЬНЫХ УСЛУГ, ИНФОРМАЦИОННАЯ ПОДДЕРЖКА СУБЪЕКТОВ МАЛОГО И СРЕДНЕГО ПРЕДПРИНИМАТЕЛЬСТВА И ЗАЩИТА ПРАВ ПОТРЕБИТЕЛЕЙ В АЛЕКСАНДРОВСКОМ МУНИЦИПАЛЬНОМ ОКРУГЕ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222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3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1472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государственных и муниципальных услуг, предоставляемых органами местного самоуправления Александровского муниципального округа, по которым регулярно проводится мониторинг их качества и доступности, от общего числа предоставляемых государственных и муниципальных услуг в Александровском муниципальном округе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7177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регламентированных муниципальных услуг, предоставляемых администрацией  и ее структурными подразделениями, от общего количества муниципальных услуг, предоставляемых администрацией и ее структурными подразделениями 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0126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Время ожидания в очереди заявителей при обращении за предоставлением государственных и муниципальных услуг в Александровском муниципальном округе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минут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3404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Прирост количества субъектов малого и среднего бизнеса, осуществляющих деятельность на территории Александровского муниципального округа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044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1066674" y="304092"/>
            <a:ext cx="10607947" cy="928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 АЛЕКСАНДРОВСКОГО </a:t>
            </a:r>
            <a:r>
              <a:rPr lang="en-US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МУНИЦИПАЛЬНОГО ОКРУГА СТАВРОПОЛЬСКОГО КРАЯ </a:t>
            </a:r>
            <a:endParaRPr lang="en-US" altLang="ru-RU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«РАЗВИТИЕ СЕЛЬСКОГО ХОЗЯЙСТВА»</a:t>
            </a:r>
            <a:r>
              <a:rPr lang="en-US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2100" b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graphicFrame>
        <p:nvGraphicFramePr>
          <p:cNvPr id="59441" name="Group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4218377"/>
              </p:ext>
            </p:extLst>
          </p:nvPr>
        </p:nvGraphicFramePr>
        <p:xfrm>
          <a:off x="609769" y="2286561"/>
          <a:ext cx="10896872" cy="3354446"/>
        </p:xfrm>
        <a:graphic>
          <a:graphicData uri="http://schemas.openxmlformats.org/drawingml/2006/table">
            <a:tbl>
              <a:tblPr/>
              <a:tblGrid>
                <a:gridCol w="59565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0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27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773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481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61" marR="96761" marT="48377" marB="4837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2021 г.</a:t>
                      </a:r>
                    </a:p>
                  </a:txBody>
                  <a:tcPr marL="96761" marR="96761" marT="48377" marB="4837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2022 г.</a:t>
                      </a:r>
                    </a:p>
                  </a:txBody>
                  <a:tcPr marL="96761" marR="96761" marT="48377" marB="4837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61" marR="96761" marT="48377" marB="4837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922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03.1. Развитие растениеводства, животноводства, инвестиционной и технологической деятельности в сельскохозяйственном производстве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101,99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223,69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121,70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3551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03.2. Обеспечение реализации муниципальной программы Александровского муниципального округа Ставропольского края "Развитие сельского хозяйства" и </a:t>
                      </a:r>
                      <a:r>
                        <a:rPr kumimoji="0" lang="ru-RU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общепрограммные</a:t>
                      </a: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мероприятия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4 240,34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4 531,94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291,60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38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61" marR="96761" marT="48377" marB="4837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4 342,33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4 755,63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413,30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4846" name="Text Box 70"/>
          <p:cNvSpPr txBox="1">
            <a:spLocks noChangeArrowheads="1"/>
          </p:cNvSpPr>
          <p:nvPr/>
        </p:nvSpPr>
        <p:spPr bwMode="auto">
          <a:xfrm>
            <a:off x="9905791" y="1827904"/>
            <a:ext cx="1666363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500">
                <a:latin typeface="Times New Roman" pitchFamily="18" charset="0"/>
              </a:rPr>
              <a:t>тыс.рублей</a:t>
            </a:r>
          </a:p>
        </p:txBody>
      </p:sp>
    </p:spTree>
    <p:extLst>
      <p:ext uri="{BB962C8B-B14F-4D97-AF65-F5344CB8AC3E}">
        <p14:creationId xmlns:p14="http://schemas.microsoft.com/office/powerpoint/2010/main" val="3652726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7681" y="1"/>
            <a:ext cx="12104319" cy="1741117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достигнутых и планируемых целевых показателях программы</a:t>
            </a:r>
            <a:endParaRPr lang="ru-RU" altLang="ru-RU" sz="2400" dirty="0" smtClean="0"/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8742010"/>
              </p:ext>
            </p:extLst>
          </p:nvPr>
        </p:nvGraphicFramePr>
        <p:xfrm>
          <a:off x="1" y="1816274"/>
          <a:ext cx="12191999" cy="4413027"/>
        </p:xfrm>
        <a:graphic>
          <a:graphicData uri="http://schemas.openxmlformats.org/drawingml/2006/table">
            <a:tbl>
              <a:tblPr/>
              <a:tblGrid>
                <a:gridCol w="65511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82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1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81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7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674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827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023390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РАЗВИТИЕ СЕЛЬСКОГО ХОЗЯЙСТВА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088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41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115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Среднемесячная заработная плата работников сельского хозяйства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рублей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33339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30219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31427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32999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34319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7156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Рентабельность сельскохозяйственных организаций с учетом субсидий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23,2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3988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Валовой сбор зерновых и зернобобовых культур в хозяйствах всех категорий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тонн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216,2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379,1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379,9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381,8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384,5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115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Производство скота и птицы (на убой) в хозяйствах всех категорий (в живом весе)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тонн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9,03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7,49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7,51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7,52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3988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Производство молока в хозяйствах всех категорий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тонн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39,5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40,5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41,5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5852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762630" y="228488"/>
            <a:ext cx="10754090" cy="1205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 АЛЕКСАНДРОВСКОГО </a:t>
            </a:r>
            <a:r>
              <a:rPr lang="en-US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МУНИЦИПАЛЬНОГО ОКРУГА СТАВРОПОЛЬСКОГО КРАЯ </a:t>
            </a:r>
            <a:endParaRPr lang="en-US" altLang="ru-RU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«ЗАЩИТА НАСЕЛЕНИ И ТЕРРИТОРИИ ОТ ЧРЕЗВЫЧАЙНЫХ СИТУАЦИЙ, ПОСТРОЕНИЕ (РАЗВИТИЕ) АППАРАТНО-ПРОГРАММНОГО КОМПЛЕКСА      «БЕЗОПАСНЫЙ ГОРОД»                              </a:t>
            </a:r>
            <a:endParaRPr lang="ru-RU" sz="2100" b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graphicFrame>
        <p:nvGraphicFramePr>
          <p:cNvPr id="39963" name="Group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167204"/>
              </p:ext>
            </p:extLst>
          </p:nvPr>
        </p:nvGraphicFramePr>
        <p:xfrm>
          <a:off x="609769" y="2133675"/>
          <a:ext cx="10906952" cy="4037182"/>
        </p:xfrm>
        <a:graphic>
          <a:graphicData uri="http://schemas.openxmlformats.org/drawingml/2006/table">
            <a:tbl>
              <a:tblPr/>
              <a:tblGrid>
                <a:gridCol w="59632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0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27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06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97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61" marR="96761" marT="48385" marB="4838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2021 г.</a:t>
                      </a:r>
                    </a:p>
                  </a:txBody>
                  <a:tcPr marL="96761" marR="96761" marT="48385" marB="4838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2022 г.</a:t>
                      </a:r>
                    </a:p>
                  </a:txBody>
                  <a:tcPr marL="96761" marR="96761" marT="48385" marB="4838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61" marR="96761" marT="48385" marB="4838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000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11.1. Обеспечение реализации программы "Защита населения и территории от чрезвычайных ситуаций, построение (развитие) аппаратно - программного комплекса "Безопасный город" и общепрограммные мероприятия"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3 413,08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3 570,08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157,00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399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61" marR="96761" marT="48385" marB="4838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3 413,08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3 570,08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157,00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7913" name="Text Box 70"/>
          <p:cNvSpPr txBox="1">
            <a:spLocks noChangeArrowheads="1"/>
          </p:cNvSpPr>
          <p:nvPr/>
        </p:nvSpPr>
        <p:spPr bwMode="auto">
          <a:xfrm>
            <a:off x="9830199" y="1676699"/>
            <a:ext cx="1730196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latin typeface="Times New Roman" pitchFamily="18" charset="0"/>
              </a:rPr>
              <a:t>тыс.рублей</a:t>
            </a:r>
          </a:p>
        </p:txBody>
      </p:sp>
    </p:spTree>
    <p:extLst>
      <p:ext uri="{BB962C8B-B14F-4D97-AF65-F5344CB8AC3E}">
        <p14:creationId xmlns:p14="http://schemas.microsoft.com/office/powerpoint/2010/main" val="24825713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7681" y="1"/>
            <a:ext cx="12104319" cy="1741117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Информация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достигнутых и планируемых целевых показателях программы</a:t>
            </a:r>
            <a:endParaRPr lang="ru-RU" altLang="ru-RU" sz="2400" dirty="0" smtClean="0"/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176308"/>
              </p:ext>
            </p:extLst>
          </p:nvPr>
        </p:nvGraphicFramePr>
        <p:xfrm>
          <a:off x="1" y="1816274"/>
          <a:ext cx="12191999" cy="3853644"/>
        </p:xfrm>
        <a:graphic>
          <a:graphicData uri="http://schemas.openxmlformats.org/drawingml/2006/table">
            <a:tbl>
              <a:tblPr/>
              <a:tblGrid>
                <a:gridCol w="66715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77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1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81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7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674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827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023390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ЗАЩИТА НАСЕЛЕНИ И ТЕРРИТОРИИ ОТ ЧРЕЗВЫЧАЙНЫХ СИТУАЦИЙ, ПОСТРОЕНИЕ (РАЗВИТИЕ) АППАРАТНО-ПРОГРАММНОГО КОМПЛЕКСА      «БЕЗОПАСНЫЙ ГОРОД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088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41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115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населения Александровского муниципального округа, прошедшего подготовку в области защиты населения и территорий от чрезвычайных ситуаций природного и техногенного характера, обеспечения пожарной безопасности от общей численности населения, подлежащего обучению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77,7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78,2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78,5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78,8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7156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образовательных учреждений округа, обеспеченных системами видеонаблюдения, в общем количестве образовательных учреждений округа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398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Количество обработанных вызовов, поступивших на единый номер 112 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2957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1750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649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915492" y="381374"/>
            <a:ext cx="10607947" cy="928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 АЛЕКСАНДРОВСКОГО </a:t>
            </a:r>
            <a:r>
              <a:rPr lang="en-US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МУНИЦИПАЛЬНОГО ОКРУГА СТАВРОПОЛЬСКОГО КРАЯ </a:t>
            </a:r>
            <a:endParaRPr lang="en-US" altLang="ru-RU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«УПРАВЛЕНИЕ ИМУЩЕСТВОМ»                               </a:t>
            </a:r>
          </a:p>
        </p:txBody>
      </p:sp>
      <p:graphicFrame>
        <p:nvGraphicFramePr>
          <p:cNvPr id="66591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354920"/>
              </p:ext>
            </p:extLst>
          </p:nvPr>
        </p:nvGraphicFramePr>
        <p:xfrm>
          <a:off x="838221" y="1980790"/>
          <a:ext cx="10609626" cy="4574801"/>
        </p:xfrm>
        <a:graphic>
          <a:graphicData uri="http://schemas.openxmlformats.org/drawingml/2006/table">
            <a:tbl>
              <a:tblPr/>
              <a:tblGrid>
                <a:gridCol w="58003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31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90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70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686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57" marR="96757" marT="48393" marB="4839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2021 г.</a:t>
                      </a:r>
                    </a:p>
                  </a:txBody>
                  <a:tcPr marL="96757" marR="96757" marT="48393" marB="4839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2022 г.</a:t>
                      </a:r>
                    </a:p>
                  </a:txBody>
                  <a:tcPr marL="96757" marR="96757" marT="48393" marB="4839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57" marR="96757" marT="48393" marB="4839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9444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10.1. Управление муниципальной собственностью Александровского муниципального округа Ставропольского края в области имущественных и земельных отношений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667,70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677,16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9,46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5493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10.2. Обеспечение реализации муниципальной программы Александровского муниципального округа Ставропольского края "Управление имуществом" и общепрограммные мероприятия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4 789,38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4 905,74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116,36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567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57" marR="96757" marT="48393" marB="4839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5 457,08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5 582,90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125,82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7918" name="Text Box 70"/>
          <p:cNvSpPr txBox="1">
            <a:spLocks noChangeArrowheads="1"/>
          </p:cNvSpPr>
          <p:nvPr/>
        </p:nvSpPr>
        <p:spPr bwMode="auto">
          <a:xfrm>
            <a:off x="9830199" y="1522134"/>
            <a:ext cx="1730196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500">
                <a:latin typeface="Times New Roman" pitchFamily="18" charset="0"/>
              </a:rPr>
              <a:t>тыс.рублей</a:t>
            </a:r>
          </a:p>
        </p:txBody>
      </p:sp>
    </p:spTree>
    <p:extLst>
      <p:ext uri="{BB962C8B-B14F-4D97-AF65-F5344CB8AC3E}">
        <p14:creationId xmlns:p14="http://schemas.microsoft.com/office/powerpoint/2010/main" val="39724534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7681" y="1"/>
            <a:ext cx="12104319" cy="1741117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/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достигнутых и планируемых целевых показателях программы</a:t>
            </a:r>
            <a:endParaRPr lang="ru-RU" altLang="ru-RU" sz="2400" dirty="0" smtClean="0"/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751076"/>
              </p:ext>
            </p:extLst>
          </p:nvPr>
        </p:nvGraphicFramePr>
        <p:xfrm>
          <a:off x="0" y="2165198"/>
          <a:ext cx="12191999" cy="4480308"/>
        </p:xfrm>
        <a:graphic>
          <a:graphicData uri="http://schemas.openxmlformats.org/drawingml/2006/table">
            <a:tbl>
              <a:tblPr/>
              <a:tblGrid>
                <a:gridCol w="66715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77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1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81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7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674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827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96181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УПРАВЛЕНИЕ ИМУЩЕСТВОМ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747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6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0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Выполнение плановых показателей по доходам от использования объектов недвижимого имущества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8094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Выполнение плановых показателей по доходам от использования земельных участков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343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объектов недвижимого имущества, на которые зарегистрировано право муниципальной собственности Александровского муниципального округа Ставропольского края, в общем количестве объектов недвижимого имущества, подлежащих регистрации в муниципальную собственность Александровского муниципального округа Ставропольского края (с доведением до 100% в 2026 году)</a:t>
                      </a: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70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земельных участков, на которые зарегистрировано право муниципальной собственности Александровского муниципального округа Ставропольского края, в общем количестве земельных участков, подлежащих регистрации в муниципальную собственность Александровского муниципального округа Ставропольского края 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(с доведением до 100% в 2026 году)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537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838221" y="381374"/>
            <a:ext cx="10607947" cy="928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 АЛЕКСАНДРОВСКОГО </a:t>
            </a:r>
            <a:r>
              <a:rPr lang="en-US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МУНИЦИПАЛЬНОГО ОКРУГА СТАВРОПОЛЬСКОГО КРАЯ </a:t>
            </a:r>
            <a:endParaRPr lang="en-US" altLang="ru-RU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«РАЗВИТИЕ ФИЗИЧЕСКОЙ КУЛЬТУРЫ И СПОРТА»     </a:t>
            </a:r>
          </a:p>
        </p:txBody>
      </p:sp>
      <p:graphicFrame>
        <p:nvGraphicFramePr>
          <p:cNvPr id="61471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5274122"/>
              </p:ext>
            </p:extLst>
          </p:nvPr>
        </p:nvGraphicFramePr>
        <p:xfrm>
          <a:off x="838222" y="1980790"/>
          <a:ext cx="10438286" cy="3659942"/>
        </p:xfrm>
        <a:graphic>
          <a:graphicData uri="http://schemas.openxmlformats.org/drawingml/2006/table">
            <a:tbl>
              <a:tblPr/>
              <a:tblGrid>
                <a:gridCol w="57046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2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72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01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854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53" marR="96753" marT="48387" marB="4838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2021 г.</a:t>
                      </a:r>
                    </a:p>
                  </a:txBody>
                  <a:tcPr marL="96753" marR="96753" marT="48387" marB="4838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2022 г.</a:t>
                      </a:r>
                    </a:p>
                  </a:txBody>
                  <a:tcPr marL="96753" marR="96753" marT="48387" marB="4838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53" marR="96753" marT="48387" marB="4838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456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05.1. Развитие физической культуры и массового спорта, подготовка спортивного резерва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36 943,05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35 386,25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-1 556,80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4921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05.2. Обеспечение реализации муниципальной программы Александровского муниципального округа Ставропольского края "Развитие физической культуры и спорта" и общепрограммные мероприятия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1 941,32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2 003,97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62,65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99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53" marR="96753" marT="48387" marB="4838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38 884,37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37 390,22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-1 494,15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5870" name="Text Box 70"/>
          <p:cNvSpPr txBox="1">
            <a:spLocks noChangeArrowheads="1"/>
          </p:cNvSpPr>
          <p:nvPr/>
        </p:nvSpPr>
        <p:spPr bwMode="auto">
          <a:xfrm>
            <a:off x="9677338" y="1523814"/>
            <a:ext cx="1666363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500">
                <a:latin typeface="Times New Roman" pitchFamily="18" charset="0"/>
              </a:rPr>
              <a:t>тыс.рублей</a:t>
            </a:r>
          </a:p>
        </p:txBody>
      </p:sp>
    </p:spTree>
    <p:extLst>
      <p:ext uri="{BB962C8B-B14F-4D97-AF65-F5344CB8AC3E}">
        <p14:creationId xmlns:p14="http://schemas.microsoft.com/office/powerpoint/2010/main" val="7033419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7681" y="1"/>
            <a:ext cx="12104319" cy="1741117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достигнутых и планируемых целевых показателях программы</a:t>
            </a:r>
            <a:endParaRPr lang="ru-RU" altLang="ru-RU" sz="2400" dirty="0" smtClean="0"/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652155"/>
              </p:ext>
            </p:extLst>
          </p:nvPr>
        </p:nvGraphicFramePr>
        <p:xfrm>
          <a:off x="0" y="2165198"/>
          <a:ext cx="12191999" cy="3620785"/>
        </p:xfrm>
        <a:graphic>
          <a:graphicData uri="http://schemas.openxmlformats.org/drawingml/2006/table">
            <a:tbl>
              <a:tblPr/>
              <a:tblGrid>
                <a:gridCol w="66715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77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1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81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7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674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827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96181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РАЗВИТИЕ ФИЗИЧЕСКОЙ КУЛЬТУРЫ И СПОРТА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747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6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0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жителей Александровского округа, систематически занимающихся физкультурой и спортом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46,9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49,7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52,5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80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Уровень фактической обеспеченности учреждениями физической культуры и спорта в муниципальном округе от нормативной потребности. (спортивными залами, плоскостными спортивными сооружениями)</a:t>
                      </a:r>
                    </a:p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тыс. кв. м. на 10 тыс. населения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34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</a:rPr>
                        <a:t>Количество проведенных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</a:rPr>
                        <a:t>физкультурно-спортивных мероприятий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944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609768" y="304092"/>
            <a:ext cx="10992622" cy="928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 АЛЕКСАНДРОВСКОГО </a:t>
            </a:r>
            <a:r>
              <a:rPr lang="en-US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МУНИЦИПАЛЬНОГО ОКРУГА СТАВРОПОЛЬСКОГО КРАЯ </a:t>
            </a:r>
            <a:endParaRPr lang="en-US" altLang="ru-RU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«ПОВЫШЕНИЕ БЕЗОПАСНОСТИ ДОРОЖНОГО ДВИЖЕНИЯ»</a:t>
            </a:r>
            <a:endParaRPr lang="ru-RU" sz="2100" b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graphicFrame>
        <p:nvGraphicFramePr>
          <p:cNvPr id="35867" name="Group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069360"/>
              </p:ext>
            </p:extLst>
          </p:nvPr>
        </p:nvGraphicFramePr>
        <p:xfrm>
          <a:off x="798095" y="1468408"/>
          <a:ext cx="10917031" cy="1918315"/>
        </p:xfrm>
        <a:graphic>
          <a:graphicData uri="http://schemas.openxmlformats.org/drawingml/2006/table">
            <a:tbl>
              <a:tblPr/>
              <a:tblGrid>
                <a:gridCol w="59669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32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64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04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8491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62" marR="96762" marT="48361" marB="4836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2021 г.</a:t>
                      </a:r>
                    </a:p>
                  </a:txBody>
                  <a:tcPr marL="96762" marR="96762" marT="48361" marB="483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2022 г.</a:t>
                      </a:r>
                    </a:p>
                  </a:txBody>
                  <a:tcPr marL="96762" marR="96762" marT="48361" marB="483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62" marR="96762" marT="48361" marB="483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372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09.1. Строительство, ремонт и содержание дорог общего пользования местного значения</a:t>
                      </a:r>
                    </a:p>
                  </a:txBody>
                  <a:tcPr marL="96762" marR="96762" marT="48361" marB="4836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65 953,99</a:t>
                      </a:r>
                    </a:p>
                  </a:txBody>
                  <a:tcPr marL="96762" marR="96762" marT="48361" marB="483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40 122,18</a:t>
                      </a:r>
                    </a:p>
                  </a:txBody>
                  <a:tcPr marL="96762" marR="96762" marT="48361" marB="483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-25 831,81</a:t>
                      </a:r>
                    </a:p>
                  </a:txBody>
                  <a:tcPr marL="96762" marR="96762" marT="48361" marB="483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444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62" marR="96762" marT="48361" marB="4836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65 953,99</a:t>
                      </a:r>
                    </a:p>
                  </a:txBody>
                  <a:tcPr marL="96762" marR="96762" marT="48361" marB="483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40 122,18</a:t>
                      </a:r>
                    </a:p>
                  </a:txBody>
                  <a:tcPr marL="96762" marR="96762" marT="48361" marB="483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-25 831,81</a:t>
                      </a:r>
                    </a:p>
                  </a:txBody>
                  <a:tcPr marL="96762" marR="96762" marT="48361" marB="483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0985" name="Text Box 70"/>
          <p:cNvSpPr txBox="1">
            <a:spLocks noChangeArrowheads="1"/>
          </p:cNvSpPr>
          <p:nvPr/>
        </p:nvSpPr>
        <p:spPr bwMode="auto">
          <a:xfrm>
            <a:off x="9981381" y="1139869"/>
            <a:ext cx="1621009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500">
                <a:latin typeface="Times New Roman" pitchFamily="18" charset="0"/>
              </a:rPr>
              <a:t>тыс.рублей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1562" y="3457184"/>
            <a:ext cx="1103542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1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основным </a:t>
            </a:r>
            <a:r>
              <a:rPr lang="ru-RU" sz="1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мероприятиям 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на 2022 год</a:t>
            </a:r>
            <a:r>
              <a:rPr lang="ru-RU" sz="1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endParaRPr lang="ru-RU" sz="1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содержание </a:t>
            </a:r>
            <a:r>
              <a:rPr lang="ru-RU" sz="1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автомобильных дорог общего пользования местного значения Александровского муниципального округа планируется направить </a:t>
            </a:r>
            <a:r>
              <a:rPr lang="ru-RU" sz="1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13 101,80 тыс</a:t>
            </a:r>
            <a:r>
              <a:rPr lang="ru-RU" sz="1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рублей</a:t>
            </a:r>
            <a:r>
              <a:rPr lang="ru-RU" sz="1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 обустройство пешеходных переходов  планируется направить </a:t>
            </a:r>
            <a:r>
              <a:rPr lang="ru-RU" sz="1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00,00  </a:t>
            </a:r>
            <a:r>
              <a:rPr lang="ru-RU" sz="1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тыс. 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рублей</a:t>
            </a:r>
            <a:r>
              <a:rPr lang="ru-RU" sz="1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1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ru-RU" sz="1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 строительство и ремонт дорог общего пользования местного значения (включает так же расходы на подготовку сметной документации и на проведение контроля за строительством, ремонтом дорог) планируется направить </a:t>
            </a:r>
            <a:r>
              <a:rPr lang="ru-RU" sz="1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25 720,38  </a:t>
            </a:r>
            <a:r>
              <a:rPr lang="ru-RU" sz="1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тыс. 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рублей</a:t>
            </a:r>
            <a:r>
              <a:rPr lang="ru-RU" sz="1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(уменьшение от плана 2021 года  за счет изменения объема субсидий из краевого бюджета);</a:t>
            </a:r>
            <a:r>
              <a:rPr lang="ru-RU" sz="1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ru-RU" sz="1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разработка документации по организации и обеспечению безопасности дорожного движения планируется направить </a:t>
            </a:r>
            <a:r>
              <a:rPr lang="ru-RU" sz="1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400,00  </a:t>
            </a:r>
            <a:r>
              <a:rPr lang="ru-RU" sz="1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тыс. рублей </a:t>
            </a:r>
            <a:r>
              <a:rPr lang="ru-RU" sz="1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(принимаемые расходные обязательства единовременного характера: </a:t>
            </a:r>
            <a:r>
              <a:rPr lang="ru-RU" sz="1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200,00 </a:t>
            </a:r>
            <a:r>
              <a:rPr lang="ru-RU" sz="1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тыс. рублей на разработку комплексной системы организации дорожного движения (КСОДД) на автомобильных дорогах общего пользования местного значения Александровского муниципального округа  и </a:t>
            </a:r>
            <a:r>
              <a:rPr lang="ru-RU" sz="16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200,00 </a:t>
            </a:r>
            <a:r>
              <a:rPr lang="ru-RU" sz="1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тыс. рублей на разработку проектов организации дорожного движения на автомобильных дорогах общего пользования местного значения Александровского муниципального округа).</a:t>
            </a:r>
          </a:p>
        </p:txBody>
      </p:sp>
    </p:spTree>
    <p:extLst>
      <p:ext uri="{BB962C8B-B14F-4D97-AF65-F5344CB8AC3E}">
        <p14:creationId xmlns:p14="http://schemas.microsoft.com/office/powerpoint/2010/main" val="29012790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81090" y="717706"/>
            <a:ext cx="7099370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 fontAlgn="base">
              <a:spcAft>
                <a:spcPts val="0"/>
              </a:spcAft>
            </a:pPr>
            <a:endParaRPr lang="ru-RU" sz="1600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endParaRPr lang="ru-RU" sz="16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Александровский территориальный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отдел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территориальный отдел села Грушевского,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Калиновский территориальный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отдел,</a:t>
            </a: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Круглолесский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территориальный отдел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Новокавказский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территориальный отдел,</a:t>
            </a: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Саблинский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территориальный отдел,</a:t>
            </a: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территориальный отдел села Северного,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Средненский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территориальный отдел</a:t>
            </a:r>
            <a:r>
              <a:rPr lang="en-US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602" y="81260"/>
            <a:ext cx="1139311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indent="450215" algn="ctr" fontAlgn="base">
              <a:spcAft>
                <a:spcPts val="0"/>
              </a:spcAft>
            </a:pPr>
            <a:r>
              <a:rPr lang="ru-RU" sz="2400" dirty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Центром </a:t>
            </a:r>
            <a:r>
              <a:rPr lang="ru-RU" sz="2400" dirty="0" smtClean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муниципального округа </a:t>
            </a:r>
            <a:r>
              <a:rPr lang="ru-RU" sz="2400" dirty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является </a:t>
            </a:r>
            <a:r>
              <a:rPr lang="ru-RU" sz="2400" dirty="0" smtClean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село Александровское</a:t>
            </a:r>
            <a:endParaRPr lang="ru-RU" sz="2400" dirty="0">
              <a:ln w="0">
                <a:solidFill>
                  <a:srgbClr val="002060"/>
                </a:solidFill>
              </a:ln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ctr" fontAlgn="base">
              <a:spcAft>
                <a:spcPts val="0"/>
              </a:spcAft>
            </a:pPr>
            <a:r>
              <a:rPr lang="ru-RU" sz="2400" dirty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В состав </a:t>
            </a:r>
            <a:r>
              <a:rPr lang="ru-RU" sz="2400" dirty="0" smtClean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муниципального </a:t>
            </a:r>
            <a:r>
              <a:rPr lang="ru-RU" sz="2400" dirty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округа </a:t>
            </a:r>
            <a:r>
              <a:rPr lang="ru-RU" sz="2400" dirty="0" smtClean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войдут 8 </a:t>
            </a:r>
            <a:r>
              <a:rPr lang="ru-RU" sz="2400" dirty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территориальных </a:t>
            </a:r>
            <a:r>
              <a:rPr lang="ru-RU" sz="2400" dirty="0" smtClean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отделов со статусом </a:t>
            </a:r>
          </a:p>
          <a:p>
            <a:pPr indent="450215" algn="ctr" fontAlgn="base">
              <a:spcAft>
                <a:spcPts val="0"/>
              </a:spcAft>
            </a:pPr>
            <a:r>
              <a:rPr lang="ru-RU" sz="2400" dirty="0" smtClean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юридических лиц и бюджетными полномочиями </a:t>
            </a:r>
          </a:p>
          <a:p>
            <a:pPr indent="450215" algn="ctr" fontAlgn="base">
              <a:spcAft>
                <a:spcPts val="0"/>
              </a:spcAft>
            </a:pPr>
            <a:r>
              <a:rPr lang="ru-RU" sz="2400" dirty="0" smtClean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главных распорядителей бюджетных средств:</a:t>
            </a:r>
            <a:endParaRPr lang="ru-RU" sz="2400" dirty="0">
              <a:ln w="0">
                <a:solidFill>
                  <a:srgbClr val="002060"/>
                </a:solidFill>
              </a:ln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157437"/>
            <a:ext cx="2796988" cy="700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186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7681" y="1"/>
            <a:ext cx="12104319" cy="1741117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достигнутых и планируемых целевых показателях программы</a:t>
            </a:r>
            <a:endParaRPr lang="ru-RU" altLang="ru-RU" sz="2400" dirty="0" smtClean="0"/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29327"/>
              </p:ext>
            </p:extLst>
          </p:nvPr>
        </p:nvGraphicFramePr>
        <p:xfrm>
          <a:off x="0" y="2165198"/>
          <a:ext cx="12191999" cy="3535470"/>
        </p:xfrm>
        <a:graphic>
          <a:graphicData uri="http://schemas.openxmlformats.org/drawingml/2006/table">
            <a:tbl>
              <a:tblPr/>
              <a:tblGrid>
                <a:gridCol w="66715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77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1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81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7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674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827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96181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ПОВЫШЕНИЕ БЕЗОПАСНОСТИ ДОРОЖНОГО ДВИЖЕНИЯ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747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6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0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Число погибших в дорожно-транспортных происшествиях на автомобильных дорогах общего пользования местного значения Александровского муниципального округа Ставропольского края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8094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Протяженность отремонтированных автомобильных дорог общего пользования местного значения Александровского муниципального округа Ставропольского края, имеющих асфальтобетонное покрытие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км.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11,49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343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автомобильных дорог общего пользования местного значения Александровского муниципального округа Ставропольского края,  не отвечающих нормативным требованиям, в общей протяженности автомобильных дорог общего пользования местного значения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61,34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72,5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67,5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64,9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6101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991083" y="381374"/>
            <a:ext cx="10607948" cy="928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 АЛЕКСАНДРОВСКОГО МУНИЦИПАЛЬНОГО ОКРУГА СТАВРОПОЛЬСКОГО КРАЯ </a:t>
            </a:r>
            <a:endParaRPr lang="en-US" altLang="ru-RU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«СОЗДАНИЕ КОМФОРТНЫХ УСЛОВИЙ ПРОЖИВАНИЯ НАСЕЛЕНИЯ»                  </a:t>
            </a:r>
          </a:p>
        </p:txBody>
      </p:sp>
      <p:graphicFrame>
        <p:nvGraphicFramePr>
          <p:cNvPr id="63532" name="Group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0822510"/>
              </p:ext>
            </p:extLst>
          </p:nvPr>
        </p:nvGraphicFramePr>
        <p:xfrm>
          <a:off x="826718" y="1310077"/>
          <a:ext cx="10647124" cy="5129737"/>
        </p:xfrm>
        <a:graphic>
          <a:graphicData uri="http://schemas.openxmlformats.org/drawingml/2006/table">
            <a:tbl>
              <a:tblPr/>
              <a:tblGrid>
                <a:gridCol w="59373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70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987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39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85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57" marR="96757" marT="48394" marB="4839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2021 г.</a:t>
                      </a:r>
                    </a:p>
                  </a:txBody>
                  <a:tcPr marL="96757" marR="96757" marT="48394" marB="483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2022 г.</a:t>
                      </a:r>
                    </a:p>
                  </a:txBody>
                  <a:tcPr marL="96757" marR="96757" marT="48394" marB="483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57" marR="96757" marT="48394" marB="483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09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12.1. Комплексное развитие сельских территорий Александровского муниципального округа 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(общее уменьшение по подпрограмме обусловлено изменением объема субсидий из краевого бюджета планируемых на 2022г.)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57 106,05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38 966,97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-18 139,08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794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12.2. Развитие жилищно-коммунального хозяйства 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(увеличение за счет средств местного бюджета на содержание и оборку общественных территорий)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9 387,92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14 584,90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5 196,98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114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12.3. Развитие градостроительства и территориального планирования Александровского муниципального округа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1 510,00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1 866,50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356,50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5672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12.4. Обеспечение реализации  муниципальной программы Александровского муниципального округа Ставропольского края "Создание комфортных условий проживания населения" и </a:t>
                      </a:r>
                      <a:r>
                        <a:rPr kumimoji="0" lang="ru-RU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общепрограммные</a:t>
                      </a: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мероприятия 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(включает расходы на содержание аппарата администрации округа и расходы на территориальные отделы</a:t>
                      </a:r>
                      <a:r>
                        <a:rPr kumimoji="0" 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обеспечивающие реализацию программы)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88 062,70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94 046,05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5 983,35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43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57" marR="96757" marT="48394" marB="4839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156 066,67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149 464,42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-6 602,25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3048" name="Text Box 70"/>
          <p:cNvSpPr txBox="1">
            <a:spLocks noChangeArrowheads="1"/>
          </p:cNvSpPr>
          <p:nvPr/>
        </p:nvSpPr>
        <p:spPr bwMode="auto">
          <a:xfrm>
            <a:off x="9905792" y="1014608"/>
            <a:ext cx="1568050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500" dirty="0" smtClean="0">
                <a:latin typeface="Times New Roman" pitchFamily="18" charset="0"/>
              </a:rPr>
              <a:t>        тыс. рублей</a:t>
            </a:r>
            <a:endParaRPr lang="ru-RU" altLang="ru-RU" sz="15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5085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5260" y="150312"/>
            <a:ext cx="12066740" cy="901874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достигнутых и планируемых целевых показателях программы</a:t>
            </a:r>
            <a:endParaRPr lang="ru-RU" altLang="ru-RU" sz="2400" dirty="0" smtClean="0"/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1174362"/>
              </p:ext>
            </p:extLst>
          </p:nvPr>
        </p:nvGraphicFramePr>
        <p:xfrm>
          <a:off x="0" y="1040872"/>
          <a:ext cx="12191999" cy="5566103"/>
        </p:xfrm>
        <a:graphic>
          <a:graphicData uri="http://schemas.openxmlformats.org/drawingml/2006/table">
            <a:tbl>
              <a:tblPr/>
              <a:tblGrid>
                <a:gridCol w="66715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77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1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81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7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674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827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55030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СОЗДАНИЕ КОМФОРТНЫХ УСЛОВИЙ ПРОЖИВАНИЯ НАСЕЛЕНИЯ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0012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59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2979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благоустроенных объектов на территории Александровского муниципального округа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2979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граждан Александровского муниципального округа, улучшивших жилищные условия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5987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отловленных безнадзорных животных с целью предупреждения и ликвидации болезней животных, их лечения, защиты населения от болезней, общих для человека и животных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9971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реализованных проектов, основанных на местных инициативах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2979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реализованных проектов в рамках комплексного развития сельских территорий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6801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мероприятий, направленных на благоустройство территорий Александровского округа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06801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мест (площадок) ТКО, соответствующих требованиям нормативных документов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06801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разработанных документов территориального планирования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 rot="10800000" flipV="1">
            <a:off x="87681" y="6363577"/>
            <a:ext cx="119748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за 2020 отсутствуют, так как программа новая, отчетные данные будут сформированы  по результатам работы за 2021 год.  </a:t>
            </a:r>
            <a:endParaRPr lang="ru-RU" sz="14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5318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59282" y="500261"/>
            <a:ext cx="10360882" cy="642352"/>
          </a:xfrm>
          <a:blipFill>
            <a:blip r:embed="rId2" cstate="print">
              <a:duotone>
                <a:schemeClr val="lt2">
                  <a:shade val="6000"/>
                  <a:satMod val="120000"/>
                </a:schemeClr>
                <a:schemeClr val="lt2">
                  <a:tint val="90000"/>
                </a:schemeClr>
              </a:duotone>
            </a:blip>
            <a:tile tx="0" ty="0" sx="35000" sy="40000" flip="x" algn="tl"/>
          </a:blipFill>
          <a:ln>
            <a:miter lim="800000"/>
            <a:headEnd/>
            <a:tailEnd/>
          </a:ln>
          <a:extLst/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anchor="t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3400" dirty="0">
                <a:solidFill>
                  <a:srgbClr val="FF0000"/>
                </a:solidFill>
                <a:latin typeface="Verdana" pitchFamily="34" charset="0"/>
              </a:rPr>
              <a:t>Информация для контактов      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815276" y="1773494"/>
            <a:ext cx="10752142" cy="3742881"/>
          </a:xfrm>
          <a:ln>
            <a:solidFill>
              <a:schemeClr val="tx1"/>
            </a:solidFill>
            <a:miter lim="800000"/>
            <a:headEnd/>
            <a:tailEnd/>
          </a:ln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marL="0" indent="0" algn="ctr" eaLnBrk="1" hangingPunct="1">
              <a:buClr>
                <a:schemeClr val="accent2"/>
              </a:buClr>
              <a:buNone/>
              <a:defRPr/>
            </a:pPr>
            <a:r>
              <a:rPr lang="ru-RU" altLang="ru-RU" sz="2300" dirty="0">
                <a:latin typeface="Cambria" pitchFamily="18" charset="0"/>
              </a:rPr>
              <a:t>Финансовое управление администрации  Александровского муниципального </a:t>
            </a:r>
            <a:r>
              <a:rPr lang="ru-RU" altLang="ru-RU" sz="2300" dirty="0" smtClean="0">
                <a:latin typeface="Cambria" pitchFamily="18" charset="0"/>
              </a:rPr>
              <a:t>округа </a:t>
            </a:r>
            <a:r>
              <a:rPr lang="ru-RU" altLang="ru-RU" sz="2300" dirty="0">
                <a:latin typeface="Cambria" pitchFamily="18" charset="0"/>
              </a:rPr>
              <a:t>Ставропольского края</a:t>
            </a:r>
          </a:p>
          <a:p>
            <a:pPr marL="0" indent="0" algn="r" eaLnBrk="1" hangingPunct="1">
              <a:buClr>
                <a:schemeClr val="accent2"/>
              </a:buClr>
              <a:buNone/>
              <a:defRPr/>
            </a:pPr>
            <a:endParaRPr lang="ru-RU" altLang="ru-RU" sz="2300" dirty="0">
              <a:latin typeface="Cambria" pitchFamily="18" charset="0"/>
            </a:endParaRPr>
          </a:p>
          <a:p>
            <a:pPr marL="0" indent="0" eaLnBrk="1" hangingPunct="1">
              <a:buClr>
                <a:schemeClr val="accent2"/>
              </a:buClr>
              <a:buNone/>
              <a:defRPr/>
            </a:pPr>
            <a:r>
              <a:rPr lang="ru-RU" altLang="ru-RU" sz="2300" dirty="0">
                <a:latin typeface="Cambria" pitchFamily="18" charset="0"/>
              </a:rPr>
              <a:t>Местонахождение: 356 300  Ставропольский край, </a:t>
            </a:r>
          </a:p>
          <a:p>
            <a:pPr marL="0" indent="0" eaLnBrk="1" hangingPunct="1">
              <a:buClr>
                <a:schemeClr val="accent2"/>
              </a:buClr>
              <a:buNone/>
              <a:defRPr/>
            </a:pPr>
            <a:r>
              <a:rPr lang="ru-RU" altLang="ru-RU" sz="2300" dirty="0">
                <a:latin typeface="Cambria" pitchFamily="18" charset="0"/>
              </a:rPr>
              <a:t>с. Александровское, ул. Карла Маркса, 33</a:t>
            </a:r>
          </a:p>
          <a:p>
            <a:pPr marL="0" indent="0" eaLnBrk="1" hangingPunct="1">
              <a:buClr>
                <a:schemeClr val="accent2"/>
              </a:buClr>
              <a:buNone/>
              <a:defRPr/>
            </a:pPr>
            <a:r>
              <a:rPr lang="ru-RU" altLang="ru-RU" sz="2300" dirty="0">
                <a:latin typeface="Cambria" pitchFamily="18" charset="0"/>
              </a:rPr>
              <a:t>Телефон (факс): 8(86557)2–67-97 (2-77-14)</a:t>
            </a:r>
          </a:p>
          <a:p>
            <a:pPr marL="0" indent="0" eaLnBrk="1" hangingPunct="1">
              <a:buClr>
                <a:schemeClr val="accent2"/>
              </a:buClr>
              <a:buNone/>
              <a:defRPr/>
            </a:pPr>
            <a:r>
              <a:rPr lang="ru-RU" altLang="ru-RU" sz="2300" dirty="0">
                <a:latin typeface="Cambria" pitchFamily="18" charset="0"/>
              </a:rPr>
              <a:t>Адрес электронной почты: </a:t>
            </a:r>
            <a:r>
              <a:rPr lang="en-US" altLang="ru-RU" sz="2300" dirty="0">
                <a:latin typeface="Bookman Old Style" pitchFamily="18" charset="0"/>
                <a:hlinkClick r:id="rId3"/>
              </a:rPr>
              <a:t>fumfskal@mail.ru</a:t>
            </a:r>
            <a:endParaRPr lang="en-US" altLang="ru-RU" sz="2300" dirty="0">
              <a:latin typeface="Bookman Old Style" pitchFamily="18" charset="0"/>
            </a:endParaRPr>
          </a:p>
          <a:p>
            <a:pPr marL="0" indent="0" eaLnBrk="1" hangingPunct="1">
              <a:buClr>
                <a:schemeClr val="accent2"/>
              </a:buClr>
              <a:buNone/>
              <a:defRPr/>
            </a:pPr>
            <a:r>
              <a:rPr lang="ru-RU" altLang="ru-RU" sz="2300" dirty="0">
                <a:latin typeface="Cambria" pitchFamily="18" charset="0"/>
              </a:rPr>
              <a:t>График работы: с 8:00 до 17:00 понедельник-пятница</a:t>
            </a:r>
          </a:p>
          <a:p>
            <a:pPr marL="0" indent="0" algn="r" eaLnBrk="1" hangingPunct="1">
              <a:buClr>
                <a:schemeClr val="accent2"/>
              </a:buClr>
              <a:buNone/>
              <a:defRPr/>
            </a:pPr>
            <a:endParaRPr lang="ru-RU" altLang="ru-RU" sz="2300" dirty="0">
              <a:solidFill>
                <a:schemeClr val="bg1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349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24829"/>
          </a:xfrm>
          <a:effectLst/>
        </p:spPr>
        <p:txBody>
          <a:bodyPr>
            <a:normAutofit/>
          </a:bodyPr>
          <a:lstStyle/>
          <a:p>
            <a:pPr algn="ctr"/>
            <a:r>
              <a:rPr lang="ru-RU" altLang="ru-RU" sz="2000" dirty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макроэкономические показатели социально-экономического развития </a:t>
            </a:r>
            <a:r>
              <a:rPr lang="ru-RU" altLang="ru-RU" sz="2000" dirty="0" smtClean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Александровского муниципального </a:t>
            </a:r>
            <a:r>
              <a:rPr lang="ru-RU" altLang="ru-RU" sz="2000" dirty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округа Ставропольского </a:t>
            </a:r>
            <a:r>
              <a:rPr lang="ru-RU" altLang="ru-RU" sz="2000" dirty="0" smtClean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края на 2022 </a:t>
            </a:r>
            <a:r>
              <a:rPr lang="ru-RU" altLang="ru-RU" sz="2000" dirty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altLang="ru-RU" sz="2000" dirty="0" smtClean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altLang="ru-RU" sz="2000" dirty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altLang="ru-RU" sz="2000" dirty="0" smtClean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altLang="ru-RU" sz="2000" dirty="0" err="1" smtClean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гг</a:t>
            </a:r>
            <a:endParaRPr lang="ru-RU" sz="2000" dirty="0">
              <a:solidFill>
                <a:srgbClr val="000099"/>
              </a:solidFill>
              <a:effectLst>
                <a:reflection blurRad="6350" stA="53000" endPos="36000" dir="5400000" sy="-100000" algn="bl" rotWithShape="0"/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5465232"/>
              </p:ext>
            </p:extLst>
          </p:nvPr>
        </p:nvGraphicFramePr>
        <p:xfrm>
          <a:off x="400832" y="724829"/>
          <a:ext cx="11519821" cy="5399982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2601615">
                  <a:extLst>
                    <a:ext uri="{9D8B030D-6E8A-4147-A177-3AD203B41FA5}">
                      <a16:colId xmlns:a16="http://schemas.microsoft.com/office/drawing/2014/main" val="1073058336"/>
                    </a:ext>
                  </a:extLst>
                </a:gridCol>
                <a:gridCol w="1356610">
                  <a:extLst>
                    <a:ext uri="{9D8B030D-6E8A-4147-A177-3AD203B41FA5}">
                      <a16:colId xmlns:a16="http://schemas.microsoft.com/office/drawing/2014/main" val="1220337540"/>
                    </a:ext>
                  </a:extLst>
                </a:gridCol>
                <a:gridCol w="1339544">
                  <a:extLst>
                    <a:ext uri="{9D8B030D-6E8A-4147-A177-3AD203B41FA5}">
                      <a16:colId xmlns:a16="http://schemas.microsoft.com/office/drawing/2014/main" val="2525617806"/>
                    </a:ext>
                  </a:extLst>
                </a:gridCol>
                <a:gridCol w="1114520">
                  <a:extLst>
                    <a:ext uri="{9D8B030D-6E8A-4147-A177-3AD203B41FA5}">
                      <a16:colId xmlns:a16="http://schemas.microsoft.com/office/drawing/2014/main" val="549231770"/>
                    </a:ext>
                  </a:extLst>
                </a:gridCol>
                <a:gridCol w="1395198">
                  <a:extLst>
                    <a:ext uri="{9D8B030D-6E8A-4147-A177-3AD203B41FA5}">
                      <a16:colId xmlns:a16="http://schemas.microsoft.com/office/drawing/2014/main" val="1801300980"/>
                    </a:ext>
                  </a:extLst>
                </a:gridCol>
                <a:gridCol w="1303004">
                  <a:extLst>
                    <a:ext uri="{9D8B030D-6E8A-4147-A177-3AD203B41FA5}">
                      <a16:colId xmlns:a16="http://schemas.microsoft.com/office/drawing/2014/main" val="1449638090"/>
                    </a:ext>
                  </a:extLst>
                </a:gridCol>
                <a:gridCol w="1300957">
                  <a:extLst>
                    <a:ext uri="{9D8B030D-6E8A-4147-A177-3AD203B41FA5}">
                      <a16:colId xmlns:a16="http://schemas.microsoft.com/office/drawing/2014/main" val="816649548"/>
                    </a:ext>
                  </a:extLst>
                </a:gridCol>
                <a:gridCol w="1108373">
                  <a:extLst>
                    <a:ext uri="{9D8B030D-6E8A-4147-A177-3AD203B41FA5}">
                      <a16:colId xmlns:a16="http://schemas.microsoft.com/office/drawing/2014/main" val="3207419858"/>
                    </a:ext>
                  </a:extLst>
                </a:gridCol>
              </a:tblGrid>
              <a:tr h="293467">
                <a:tc rowSpan="3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Показатель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rowSpan="3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2021 г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gridSpan="6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567614"/>
                  </a:ext>
                </a:extLst>
              </a:tr>
              <a:tr h="3246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rowSpan="2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rowSpan="2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horzOverflow="overflow"/>
                </a:tc>
                <a:tc gridSpan="3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Отклонение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horzOverflow="overflow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3818798"/>
                  </a:ext>
                </a:extLst>
              </a:tr>
              <a:tr h="5869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г. к 2021 г.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г. к 2022 г.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г. к 2023 г.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3813209555"/>
                  </a:ext>
                </a:extLst>
              </a:tr>
              <a:tr h="293467"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2657686233"/>
                  </a:ext>
                </a:extLst>
              </a:tr>
              <a:tr h="880401"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Индекс производства продукции сельского хозяйства, % к предыдущему году в сопоставимых ценах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117,6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101,2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101,6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101,7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-16,4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310616568"/>
                  </a:ext>
                </a:extLst>
              </a:tr>
              <a:tr h="58693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Инвестиции в основной капитал, млн. руб., в ценах соответствующих лет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1760,76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1805,10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1906,10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2057,90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44,37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101,0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151,8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7107316"/>
                  </a:ext>
                </a:extLst>
              </a:tr>
              <a:tr h="58693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Индекс физического объема инвестиций в основной капитал, % к предыдущему году в сопоставимых ценах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104,98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97,36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100,09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102,24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-7,61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2,73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2,15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3690972588"/>
                  </a:ext>
                </a:extLst>
              </a:tr>
              <a:tr h="8804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Темп роста прибыли прибыльных организаций для целей бухгалтерского учета, 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 г/г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100,5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102,3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102,3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102,3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1,8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25254124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739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24829"/>
          </a:xfrm>
          <a:effectLst/>
        </p:spPr>
        <p:txBody>
          <a:bodyPr>
            <a:normAutofit/>
          </a:bodyPr>
          <a:lstStyle/>
          <a:p>
            <a:pPr algn="ctr"/>
            <a:r>
              <a:rPr lang="ru-RU" altLang="ru-RU" sz="2000" dirty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макроэкономические показатели социально-экономического развития </a:t>
            </a:r>
            <a:r>
              <a:rPr lang="ru-RU" altLang="ru-RU" sz="2000" dirty="0" smtClean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Александровского муниципального </a:t>
            </a:r>
            <a:r>
              <a:rPr lang="ru-RU" altLang="ru-RU" sz="2000" dirty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округа Ставропольского </a:t>
            </a:r>
            <a:r>
              <a:rPr lang="ru-RU" altLang="ru-RU" sz="2000" dirty="0" smtClean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края на 2022 </a:t>
            </a:r>
            <a:r>
              <a:rPr lang="ru-RU" altLang="ru-RU" sz="2000" dirty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altLang="ru-RU" sz="2000" dirty="0" smtClean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altLang="ru-RU" sz="2000" dirty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altLang="ru-RU" sz="2000" dirty="0" smtClean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altLang="ru-RU" sz="2000" dirty="0" err="1" smtClean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гг</a:t>
            </a:r>
            <a:endParaRPr lang="ru-RU" sz="2000" dirty="0">
              <a:solidFill>
                <a:srgbClr val="000099"/>
              </a:solidFill>
              <a:effectLst>
                <a:reflection blurRad="6350" stA="53000" endPos="36000" dir="5400000" sy="-100000" algn="bl" rotWithShape="0"/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6978354"/>
              </p:ext>
            </p:extLst>
          </p:nvPr>
        </p:nvGraphicFramePr>
        <p:xfrm>
          <a:off x="390292" y="724829"/>
          <a:ext cx="11530362" cy="5966196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2612156">
                  <a:extLst>
                    <a:ext uri="{9D8B030D-6E8A-4147-A177-3AD203B41FA5}">
                      <a16:colId xmlns:a16="http://schemas.microsoft.com/office/drawing/2014/main" val="1073058336"/>
                    </a:ext>
                  </a:extLst>
                </a:gridCol>
                <a:gridCol w="1356610">
                  <a:extLst>
                    <a:ext uri="{9D8B030D-6E8A-4147-A177-3AD203B41FA5}">
                      <a16:colId xmlns:a16="http://schemas.microsoft.com/office/drawing/2014/main" val="1220337540"/>
                    </a:ext>
                  </a:extLst>
                </a:gridCol>
                <a:gridCol w="1339544">
                  <a:extLst>
                    <a:ext uri="{9D8B030D-6E8A-4147-A177-3AD203B41FA5}">
                      <a16:colId xmlns:a16="http://schemas.microsoft.com/office/drawing/2014/main" val="2525617806"/>
                    </a:ext>
                  </a:extLst>
                </a:gridCol>
                <a:gridCol w="1114520">
                  <a:extLst>
                    <a:ext uri="{9D8B030D-6E8A-4147-A177-3AD203B41FA5}">
                      <a16:colId xmlns:a16="http://schemas.microsoft.com/office/drawing/2014/main" val="549231770"/>
                    </a:ext>
                  </a:extLst>
                </a:gridCol>
                <a:gridCol w="1395198">
                  <a:extLst>
                    <a:ext uri="{9D8B030D-6E8A-4147-A177-3AD203B41FA5}">
                      <a16:colId xmlns:a16="http://schemas.microsoft.com/office/drawing/2014/main" val="1801300980"/>
                    </a:ext>
                  </a:extLst>
                </a:gridCol>
                <a:gridCol w="1303004">
                  <a:extLst>
                    <a:ext uri="{9D8B030D-6E8A-4147-A177-3AD203B41FA5}">
                      <a16:colId xmlns:a16="http://schemas.microsoft.com/office/drawing/2014/main" val="1449638090"/>
                    </a:ext>
                  </a:extLst>
                </a:gridCol>
                <a:gridCol w="1300957">
                  <a:extLst>
                    <a:ext uri="{9D8B030D-6E8A-4147-A177-3AD203B41FA5}">
                      <a16:colId xmlns:a16="http://schemas.microsoft.com/office/drawing/2014/main" val="816649548"/>
                    </a:ext>
                  </a:extLst>
                </a:gridCol>
                <a:gridCol w="1108373">
                  <a:extLst>
                    <a:ext uri="{9D8B030D-6E8A-4147-A177-3AD203B41FA5}">
                      <a16:colId xmlns:a16="http://schemas.microsoft.com/office/drawing/2014/main" val="3207419858"/>
                    </a:ext>
                  </a:extLst>
                </a:gridCol>
              </a:tblGrid>
              <a:tr h="293467">
                <a:tc rowSpan="3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Показатель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rowSpan="3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2021 г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gridSpan="6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567614"/>
                  </a:ext>
                </a:extLst>
              </a:tr>
              <a:tr h="3246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rowSpan="2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rowSpan="2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horzOverflow="overflow"/>
                </a:tc>
                <a:tc gridSpan="3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Отклонение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horzOverflow="overflow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3818798"/>
                  </a:ext>
                </a:extLst>
              </a:tr>
              <a:tr h="5869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г. к 2021 г.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г. к 2022 г.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г. к 2023 г.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3813209555"/>
                  </a:ext>
                </a:extLst>
              </a:tr>
              <a:tr h="293467"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2657686233"/>
                  </a:ext>
                </a:extLst>
              </a:tr>
              <a:tr h="880401"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населения </a:t>
                      </a:r>
                    </a:p>
                    <a:p>
                      <a:pPr marL="0" marR="0" lvl="0" indent="0" algn="l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(в среднегодовом исчислении), тыс. чел. 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45,1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45,2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44,9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44,6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-0,3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-0,3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310616568"/>
                  </a:ext>
                </a:extLst>
              </a:tr>
              <a:tr h="586934"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Фонд заработной платы работников организаций, (млн. руб.)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1484,68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1536,64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1590,43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1646,09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51,96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53,79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55,66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7107316"/>
                  </a:ext>
                </a:extLst>
              </a:tr>
              <a:tr h="586934"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Темп роста фонда оплаты труда, %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101,15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103,5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103,5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103,5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2,35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3690972588"/>
                  </a:ext>
                </a:extLst>
              </a:tr>
              <a:tr h="880401"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Номинальная начисленная среднемесячная заработная плата работников организаций, (руб.)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29054,60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30071,51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31124,01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32213,35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1016,91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1052,50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1089,34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2525412440"/>
                  </a:ext>
                </a:extLst>
              </a:tr>
              <a:tr h="1173868"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Темп роста номинальной начисленной среднемесячной заработной платы работников организаций, %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103,12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103,5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103,5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103,5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0,38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39757784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0"/>
          <p:cNvSpPr txBox="1">
            <a:spLocks noChangeArrowheads="1"/>
          </p:cNvSpPr>
          <p:nvPr/>
        </p:nvSpPr>
        <p:spPr bwMode="auto">
          <a:xfrm rot="10800000" flipH="1" flipV="1">
            <a:off x="889346" y="-424986"/>
            <a:ext cx="11045647" cy="7438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Применение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"базового" варианта прогноза социально-экономического развития муниципального округа на 2022 год и на период до 2024 года позволит минимизировать риски неисполнения расходных обязательств при снижении поступления доходов в местный бюджет по сравнению с планом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.	</a:t>
            </a: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	В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2022-2023 годах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ожидается увеличение доходов и расходов местного бюджета по сравнению с показателями, установленными решением Совета депутатов муниципального округа от 11 декабря 2020 г. № 83/83 "О бюджете Александровского муниципального округа Ставропольского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края на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2021 год и плановый период 2022 и 2023 годов" (далее – решение №83/83).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Общий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объем доходов и расходов местного бюджета на 2022 год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прогнозировался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в объеме 1 577 987,26 тыс. рублей, на 2023 год – 1 511 905,58 тыс. рублей, на 2024 год – 1 537 164,42 тыс. рублей.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Прогнозируемый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объем доходов и расходов местного бюджета на 2022 год по сравнению с показателями на 2021 год, установленными решением №83/83, увеличивается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38 668,38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 рублей или на 2,5 процента, 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172 900,00 тыс. рублей или на 12,3 процента по сравнению с показателями на 2022 год, установленными решением №83/83.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Прогнозируемый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объем доходов и расходов местного бюджета на 2023 год по сравнению с показателями, установленными решением №83/83, увеличивается на 100 849,05 тыс. рублей или на 7,1 процента.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Прогнозируемый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объем доходов и расходов местного бюджета на 2024 год по сравнению с показателями предыдущего года увеличивается на 25 258,84 тыс. рублей или на 1,7 процента.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Прогнозируемый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объем поступлений налоговых и неналоговых доходов местного бюджета определен: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на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2022 год в сумме 333 016,67 тыс. рублей, что по сравнению с показателями на 2021 год, установленными решением №83/83, увеличивается на 34 011,04 тыс. рублей или на 11,4 процента и на 27 510,47 тыс. рублей или на 9,0 процента по сравнению с показателями на 2022 год, установленными решением №83/83;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на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2023 год в сумме 337 322,17 тыс. рублей, что по сравнению с показателями, установленными решением №83/83, увеличивается на 27 679,60 тыс. рублей или на 8,9 процента;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на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2024 год в сумме 364 378,73 тыс. рублей, что по сравнению с показателями предыдущего года увеличивается на 27 056,56 тыс. рублей или на 8,0 процента.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Прогнозируемый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объем поступлений дотаций из краевого бюджета: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на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2022 год в сумме 312 549,00 тыс. рублей, что по сравнению с показателями на 2021 год, установленными решением №83/83, уменьшается на 12 947,00 тыс. рублей или на 4,0 процента и увеличивается на 26 643,60 тыс. рублей или на 9,3 процента по сравнению с показателями на 2022 год, установленными решением №83/83;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на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2023 год в сумме 282 398,00 тыс. рублей, по сравнению с показателями, установленными решением №83/83, уменьшается на 1 455,28 тыс. рублей или на 0,5 процента;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на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2024 год в сумме 255 232,00 тыс. рублей, что по сравнению с показателями предыдущего года уменьшается на 27 166,00 тыс. рублей или на 9,6 процента.</a:t>
            </a: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ru-RU" altLang="ru-RU" sz="1500" b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472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F3vuTSfCkOCt7RTS_gqS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F3vuTSfCkOCt7RTS_gqSQ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6308</TotalTime>
  <Words>6910</Words>
  <Application>Microsoft Office PowerPoint</Application>
  <PresentationFormat>Широкоэкранный</PresentationFormat>
  <Paragraphs>2057</Paragraphs>
  <Slides>63</Slides>
  <Notes>5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63</vt:i4>
      </vt:variant>
    </vt:vector>
  </HeadingPairs>
  <TitlesOfParts>
    <vt:vector size="78" baseType="lpstr">
      <vt:lpstr>Arial</vt:lpstr>
      <vt:lpstr>Bookman Old Style</vt:lpstr>
      <vt:lpstr>Calibri</vt:lpstr>
      <vt:lpstr>Calibri Light</vt:lpstr>
      <vt:lpstr>Cambria</vt:lpstr>
      <vt:lpstr>Century Schoolbook</vt:lpstr>
      <vt:lpstr>Corbel</vt:lpstr>
      <vt:lpstr>MS Mincho</vt:lpstr>
      <vt:lpstr>Tahoma</vt:lpstr>
      <vt:lpstr>Times New Roman</vt:lpstr>
      <vt:lpstr>Verdana</vt:lpstr>
      <vt:lpstr>Wingdings</vt:lpstr>
      <vt:lpstr>Тема Office</vt:lpstr>
      <vt:lpstr>Лист</vt:lpstr>
      <vt:lpstr>Диаграмма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Основные макроэкономические показатели социально-экономического развития Александровского муниципального округа Ставропольского края на 2022 год и плановый период 2023 и 2024 гг</vt:lpstr>
      <vt:lpstr>Основные макроэкономические показатели социально-экономического развития Александровского муниципального округа Ставропольского края на 2022 год и плановый период 2023 и 2024 гг</vt:lpstr>
      <vt:lpstr>Презентация PowerPoint</vt:lpstr>
      <vt:lpstr>Презентация PowerPoint</vt:lpstr>
      <vt:lpstr>Корректировки проекта местного бюджета на 2022 год на общую сумму 65 751,16 тыс. рублей обусловлены изменениями принятыми Законом Ставропольского края  «О бюджете Ставропольского края на 2022 год и плановый период 2023 и 2024 годов»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Сведения о расходах бюджета муниципального округа в разрезе программ на 2022 -2024 г.            </vt:lpstr>
      <vt:lpstr>Презентация PowerPoint</vt:lpstr>
      <vt:lpstr> Информация о достигнутых и планируемых целевых показателях программы</vt:lpstr>
      <vt:lpstr>Презентация PowerPoint</vt:lpstr>
      <vt:lpstr>Информация о достигнутых и планируемых целевых показателях программы</vt:lpstr>
      <vt:lpstr>Презентация PowerPoint</vt:lpstr>
      <vt:lpstr>Информация о достигнутых и планируемых целевых показателях программы</vt:lpstr>
      <vt:lpstr>Презентация PowerPoint</vt:lpstr>
      <vt:lpstr>Информация о достигнутых и планируемых целевых показателях программы</vt:lpstr>
      <vt:lpstr>Презентация PowerPoint</vt:lpstr>
      <vt:lpstr>Информация о достигнутых и планируемых целевых показателях программы</vt:lpstr>
      <vt:lpstr>Презентация PowerPoint</vt:lpstr>
      <vt:lpstr>Информация о достигнутых и планируемых целевых показателях программы</vt:lpstr>
      <vt:lpstr>Презентация PowerPoint</vt:lpstr>
      <vt:lpstr>Информация о достигнутых и планируемых целевых показателях программы</vt:lpstr>
      <vt:lpstr>Презентация PowerPoint</vt:lpstr>
      <vt:lpstr>       Информация о достигнутых и планируемых целевых показателях программы</vt:lpstr>
      <vt:lpstr>Презентация PowerPoint</vt:lpstr>
      <vt:lpstr>Информация о достигнутых и планируемых целевых показателях программы</vt:lpstr>
      <vt:lpstr>Презентация PowerPoint</vt:lpstr>
      <vt:lpstr>Информация о достигнутых и планируемых целевых показателях программы</vt:lpstr>
      <vt:lpstr>Презентация PowerPoint</vt:lpstr>
      <vt:lpstr>      Информация о достигнутых и планируемых целевых показателях программы</vt:lpstr>
      <vt:lpstr>Презентация PowerPoint</vt:lpstr>
      <vt:lpstr>Информация о достигнутых и планируемых целевых показателях программы</vt:lpstr>
      <vt:lpstr>Информация для контактов   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NOPRPR</dc:creator>
  <cp:lastModifiedBy>Localadmin</cp:lastModifiedBy>
  <cp:revision>580</cp:revision>
  <cp:lastPrinted>2022-01-11T10:55:30Z</cp:lastPrinted>
  <dcterms:created xsi:type="dcterms:W3CDTF">2019-10-22T06:23:51Z</dcterms:created>
  <dcterms:modified xsi:type="dcterms:W3CDTF">2022-01-12T06:00:46Z</dcterms:modified>
</cp:coreProperties>
</file>