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57" r:id="rId3"/>
    <p:sldId id="258" r:id="rId4"/>
    <p:sldId id="259" r:id="rId5"/>
    <p:sldId id="260" r:id="rId6"/>
    <p:sldId id="262" r:id="rId7"/>
    <p:sldId id="316" r:id="rId8"/>
    <p:sldId id="431" r:id="rId9"/>
    <p:sldId id="432" r:id="rId10"/>
    <p:sldId id="353" r:id="rId11"/>
    <p:sldId id="299" r:id="rId12"/>
    <p:sldId id="355" r:id="rId13"/>
    <p:sldId id="356" r:id="rId14"/>
    <p:sldId id="422" r:id="rId15"/>
    <p:sldId id="357" r:id="rId16"/>
    <p:sldId id="425" r:id="rId17"/>
    <p:sldId id="426" r:id="rId18"/>
    <p:sldId id="358" r:id="rId19"/>
    <p:sldId id="372" r:id="rId20"/>
    <p:sldId id="359" r:id="rId21"/>
    <p:sldId id="429" r:id="rId22"/>
    <p:sldId id="430" r:id="rId23"/>
    <p:sldId id="361" r:id="rId24"/>
    <p:sldId id="362" r:id="rId25"/>
    <p:sldId id="393" r:id="rId26"/>
    <p:sldId id="363" r:id="rId27"/>
    <p:sldId id="420" r:id="rId28"/>
    <p:sldId id="364" r:id="rId29"/>
    <p:sldId id="365" r:id="rId30"/>
    <p:sldId id="433" r:id="rId31"/>
    <p:sldId id="367" r:id="rId32"/>
    <p:sldId id="368" r:id="rId33"/>
    <p:sldId id="369" r:id="rId34"/>
    <p:sldId id="373" r:id="rId35"/>
    <p:sldId id="276" r:id="rId36"/>
    <p:sldId id="376" r:id="rId37"/>
    <p:sldId id="377" r:id="rId38"/>
    <p:sldId id="395" r:id="rId39"/>
    <p:sldId id="396" r:id="rId40"/>
    <p:sldId id="397" r:id="rId41"/>
    <p:sldId id="434" r:id="rId42"/>
    <p:sldId id="435" r:id="rId43"/>
    <p:sldId id="436" r:id="rId44"/>
    <p:sldId id="437" r:id="rId45"/>
    <p:sldId id="438" r:id="rId46"/>
    <p:sldId id="439" r:id="rId47"/>
    <p:sldId id="440" r:id="rId48"/>
    <p:sldId id="441" r:id="rId49"/>
    <p:sldId id="442" r:id="rId50"/>
    <p:sldId id="443" r:id="rId51"/>
    <p:sldId id="444" r:id="rId52"/>
    <p:sldId id="445" r:id="rId53"/>
    <p:sldId id="447" r:id="rId54"/>
    <p:sldId id="446" r:id="rId55"/>
    <p:sldId id="448" r:id="rId56"/>
    <p:sldId id="449" r:id="rId57"/>
    <p:sldId id="450" r:id="rId58"/>
    <p:sldId id="451" r:id="rId59"/>
    <p:sldId id="398" r:id="rId60"/>
    <p:sldId id="399" r:id="rId61"/>
    <p:sldId id="392" r:id="rId62"/>
    <p:sldId id="419" r:id="rId63"/>
    <p:sldId id="378" r:id="rId64"/>
    <p:sldId id="379" r:id="rId65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362AA6"/>
    <a:srgbClr val="000099"/>
    <a:srgbClr val="FFC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501" autoAdjust="0"/>
  </p:normalViewPr>
  <p:slideViewPr>
    <p:cSldViewPr snapToGrid="0">
      <p:cViewPr>
        <p:scale>
          <a:sx n="76" d="100"/>
          <a:sy n="76" d="100"/>
        </p:scale>
        <p:origin x="-1878" y="-9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1282222546170715"/>
          <c:y val="4.4444444444444446E-2"/>
        </c:manualLayout>
      </c:layout>
      <c:overlay val="0"/>
      <c:txPr>
        <a:bodyPr/>
        <a:lstStyle/>
        <a:p>
          <a:pPr>
            <a:defRPr sz="2400" b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8322917556401716E-2"/>
          <c:y val="0.24328696412948381"/>
          <c:w val="0.93888888888888911"/>
          <c:h val="0.5879553076698749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Лист1!$A$4</c:f>
              <c:strCache>
                <c:ptCount val="1"/>
                <c:pt idx="0">
                  <c:v>Минимальный размер оплаты труда, руб.</c:v>
                </c:pt>
              </c:strCache>
            </c:strRef>
          </c:tx>
          <c:marker>
            <c:symbol val="diamond"/>
            <c:size val="11"/>
          </c:marker>
          <c:dLbls>
            <c:dLbl>
              <c:idx val="0"/>
              <c:layout>
                <c:manualLayout>
                  <c:x val="8.3333333333333367E-3"/>
                  <c:y val="-6.4814814814814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888888888888889E-2"/>
                  <c:y val="-6.9444444444444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9088196555287785E-2"/>
                  <c:y val="-7.3148075240594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666666666666668E-2"/>
                  <c:y val="-4.6296296296296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Лист1!$B$3:$E$3</c:f>
              <c:strCache>
                <c:ptCount val="4"/>
                <c:pt idx="0">
                  <c:v>с 01.01.2019</c:v>
                </c:pt>
                <c:pt idx="1">
                  <c:v>с 01.01.2020</c:v>
                </c:pt>
                <c:pt idx="2">
                  <c:v>с 01.01.2021</c:v>
                </c:pt>
                <c:pt idx="3">
                  <c:v>с 01.01.2022</c:v>
                </c:pt>
              </c:strCache>
            </c:strRef>
          </c:cat>
          <c:val>
            <c:numRef>
              <c:f>Лист1!$B$4:$E$4</c:f>
              <c:numCache>
                <c:formatCode>General</c:formatCode>
                <c:ptCount val="4"/>
                <c:pt idx="0">
                  <c:v>11280</c:v>
                </c:pt>
                <c:pt idx="1">
                  <c:v>12130</c:v>
                </c:pt>
                <c:pt idx="2">
                  <c:v>12792</c:v>
                </c:pt>
                <c:pt idx="3">
                  <c:v>13617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154112"/>
        <c:axId val="90155648"/>
      </c:lineChart>
      <c:catAx>
        <c:axId val="901541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0155648"/>
        <c:crosses val="autoZero"/>
        <c:auto val="1"/>
        <c:lblAlgn val="ctr"/>
        <c:lblOffset val="100"/>
        <c:noMultiLvlLbl val="0"/>
      </c:catAx>
      <c:valAx>
        <c:axId val="901556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901541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Заработная плата (кроме Указных категорий)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+3,6% с 01.10.2021 года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Y="40377" custLinFactNeighborX="-5642" custLinFactNeighborY="-13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19FB265B-4849-4EDB-827D-0F48EC6A640A}" type="presOf" srcId="{FB8C3876-A774-4182-8D2F-80CECB3E58D0}" destId="{53D11D58-CD52-4E38-8070-BD841DB5CEDC}" srcOrd="0" destOrd="0" presId="urn:microsoft.com/office/officeart/2005/8/layout/hierarchy3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7C482060-C62E-4157-B167-FED32896D968}" type="presOf" srcId="{CFC80CC7-BE2A-4314-8CD4-B76E80F099D6}" destId="{E5CDC46D-C3D3-450F-99A4-4C4757239626}" srcOrd="1" destOrd="0" presId="urn:microsoft.com/office/officeart/2005/8/layout/hierarchy3"/>
    <dgm:cxn modelId="{3102D5C5-6977-406D-803D-6FAD21F8CA40}" type="presOf" srcId="{402D2314-D3E3-4460-8490-FCB4C903F3AA}" destId="{3C421BD0-CFC4-429D-941A-4E09AC52BE4E}" srcOrd="0" destOrd="0" presId="urn:microsoft.com/office/officeart/2005/8/layout/hierarchy3"/>
    <dgm:cxn modelId="{1D5C8F91-C5AB-4F8E-A947-027FEE1B84F7}" type="presOf" srcId="{CFC80CC7-BE2A-4314-8CD4-B76E80F099D6}" destId="{53169961-F0B9-4BE0-8BDD-8983E36162FA}" srcOrd="0" destOrd="0" presId="urn:microsoft.com/office/officeart/2005/8/layout/hierarchy3"/>
    <dgm:cxn modelId="{552405E6-3C4E-4D3C-8524-A94FBE305750}" type="presOf" srcId="{8CC31B70-F9F7-4C57-862F-988A3BB46E87}" destId="{469C5AFA-ADF6-45BE-B802-1253BA170E2A}" srcOrd="0" destOrd="0" presId="urn:microsoft.com/office/officeart/2005/8/layout/hierarchy3"/>
    <dgm:cxn modelId="{414E8DD6-8FF7-4304-9E64-E31C88EEEDFB}" type="presParOf" srcId="{53D11D58-CD52-4E38-8070-BD841DB5CEDC}" destId="{0C62ABE0-80B1-4CBA-A635-38030678A32D}" srcOrd="0" destOrd="0" presId="urn:microsoft.com/office/officeart/2005/8/layout/hierarchy3"/>
    <dgm:cxn modelId="{7C27CC43-8B2D-4200-9B48-EF344A8AE045}" type="presParOf" srcId="{0C62ABE0-80B1-4CBA-A635-38030678A32D}" destId="{F39E1F59-56FC-442E-9454-9AC31A6FDF44}" srcOrd="0" destOrd="0" presId="urn:microsoft.com/office/officeart/2005/8/layout/hierarchy3"/>
    <dgm:cxn modelId="{56A27AC3-F666-4D84-969A-F0E2F6113CF8}" type="presParOf" srcId="{F39E1F59-56FC-442E-9454-9AC31A6FDF44}" destId="{53169961-F0B9-4BE0-8BDD-8983E36162FA}" srcOrd="0" destOrd="0" presId="urn:microsoft.com/office/officeart/2005/8/layout/hierarchy3"/>
    <dgm:cxn modelId="{D69639E9-61CD-40C5-8A49-1BD170D6091D}" type="presParOf" srcId="{F39E1F59-56FC-442E-9454-9AC31A6FDF44}" destId="{E5CDC46D-C3D3-450F-99A4-4C4757239626}" srcOrd="1" destOrd="0" presId="urn:microsoft.com/office/officeart/2005/8/layout/hierarchy3"/>
    <dgm:cxn modelId="{B06166A8-5ABB-478C-B90D-9B64CF513C33}" type="presParOf" srcId="{0C62ABE0-80B1-4CBA-A635-38030678A32D}" destId="{AFE2C2D1-23B1-4AA4-B743-C7B83148170B}" srcOrd="1" destOrd="0" presId="urn:microsoft.com/office/officeart/2005/8/layout/hierarchy3"/>
    <dgm:cxn modelId="{6D19EE8C-7D61-4FBF-B899-B62864FF9EDD}" type="presParOf" srcId="{AFE2C2D1-23B1-4AA4-B743-C7B83148170B}" destId="{3C421BD0-CFC4-429D-941A-4E09AC52BE4E}" srcOrd="0" destOrd="0" presId="urn:microsoft.com/office/officeart/2005/8/layout/hierarchy3"/>
    <dgm:cxn modelId="{B4119253-C815-4A71-8D74-3D369C7E0B3F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и 2024 год в условиях 2022 года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B45A948-DC5B-41BD-A0F2-C9661E0382DA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+2,6%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81775A7-C1D2-4F7E-9C4C-EA9E6372AE69}" type="par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DF28C6F-E94D-48E8-B301-9CF7311D6CC7}" type="sib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2" custScaleY="40377" custLinFactNeighborX="-4743" custLinFactNeighborY="18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DC244-4E22-4E9E-ABE4-C17E22261703}" type="pres">
      <dgm:prSet presAssocID="{281775A7-C1D2-4F7E-9C4C-EA9E6372AE69}" presName="Name13" presStyleLbl="parChTrans1D2" presStyleIdx="1" presStyleCnt="2"/>
      <dgm:spPr/>
      <dgm:t>
        <a:bodyPr/>
        <a:lstStyle/>
        <a:p>
          <a:endParaRPr lang="ru-RU"/>
        </a:p>
      </dgm:t>
    </dgm:pt>
    <dgm:pt modelId="{C39C1E67-E716-4443-8B35-A89ABD3CE1B4}" type="pres">
      <dgm:prSet presAssocID="{4B45A948-DC5B-41BD-A0F2-C9661E0382DA}" presName="childText" presStyleLbl="bgAcc1" presStyleIdx="1" presStyleCnt="2" custScaleY="29967" custLinFactNeighborX="-10834" custLinFactNeighborY="-81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461A6C-E921-4501-959A-C45D3C89C023}" type="presOf" srcId="{4B45A948-DC5B-41BD-A0F2-C9661E0382DA}" destId="{C39C1E67-E716-4443-8B35-A89ABD3CE1B4}" srcOrd="0" destOrd="0" presId="urn:microsoft.com/office/officeart/2005/8/layout/hierarchy3"/>
    <dgm:cxn modelId="{A6C8331B-C499-4BC3-ADD6-28A84B4DDD91}" type="presOf" srcId="{8CC31B70-F9F7-4C57-862F-988A3BB46E87}" destId="{469C5AFA-ADF6-45BE-B802-1253BA170E2A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1E32976C-C5AA-4500-9B4A-5B5673E0986A}" srcId="{CFC80CC7-BE2A-4314-8CD4-B76E80F099D6}" destId="{4B45A948-DC5B-41BD-A0F2-C9661E0382DA}" srcOrd="1" destOrd="0" parTransId="{281775A7-C1D2-4F7E-9C4C-EA9E6372AE69}" sibTransId="{5DF28C6F-E94D-48E8-B301-9CF7311D6CC7}"/>
    <dgm:cxn modelId="{23A175FF-7DD8-4142-B426-234DA5F829FF}" type="presOf" srcId="{CFC80CC7-BE2A-4314-8CD4-B76E80F099D6}" destId="{53169961-F0B9-4BE0-8BDD-8983E36162FA}" srcOrd="0" destOrd="0" presId="urn:microsoft.com/office/officeart/2005/8/layout/hierarchy3"/>
    <dgm:cxn modelId="{62D09BF5-D400-4326-B0CA-B1AEBC77FA31}" type="presOf" srcId="{CFC80CC7-BE2A-4314-8CD4-B76E80F099D6}" destId="{E5CDC46D-C3D3-450F-99A4-4C4757239626}" srcOrd="1" destOrd="0" presId="urn:microsoft.com/office/officeart/2005/8/layout/hierarchy3"/>
    <dgm:cxn modelId="{2BA3F39E-D028-4F69-B6B2-99C273CCD526}" type="presOf" srcId="{402D2314-D3E3-4460-8490-FCB4C903F3AA}" destId="{3C421BD0-CFC4-429D-941A-4E09AC52BE4E}" srcOrd="0" destOrd="0" presId="urn:microsoft.com/office/officeart/2005/8/layout/hierarchy3"/>
    <dgm:cxn modelId="{9A0124E4-2C82-43FD-8348-A414E8EECE41}" type="presOf" srcId="{281775A7-C1D2-4F7E-9C4C-EA9E6372AE69}" destId="{FA4DC244-4E22-4E9E-ABE4-C17E22261703}" srcOrd="0" destOrd="0" presId="urn:microsoft.com/office/officeart/2005/8/layout/hierarchy3"/>
    <dgm:cxn modelId="{9DD5B2A5-5AFA-4901-8FB7-06AAA2C7B2B4}" type="presOf" srcId="{FB8C3876-A774-4182-8D2F-80CECB3E58D0}" destId="{53D11D58-CD52-4E38-8070-BD841DB5CEDC}" srcOrd="0" destOrd="0" presId="urn:microsoft.com/office/officeart/2005/8/layout/hierarchy3"/>
    <dgm:cxn modelId="{E8101571-190B-4805-B481-DBB45D14EE86}" type="presParOf" srcId="{53D11D58-CD52-4E38-8070-BD841DB5CEDC}" destId="{0C62ABE0-80B1-4CBA-A635-38030678A32D}" srcOrd="0" destOrd="0" presId="urn:microsoft.com/office/officeart/2005/8/layout/hierarchy3"/>
    <dgm:cxn modelId="{3E7CC5C3-AC42-461B-90D8-133C159838DE}" type="presParOf" srcId="{0C62ABE0-80B1-4CBA-A635-38030678A32D}" destId="{F39E1F59-56FC-442E-9454-9AC31A6FDF44}" srcOrd="0" destOrd="0" presId="urn:microsoft.com/office/officeart/2005/8/layout/hierarchy3"/>
    <dgm:cxn modelId="{4F43EB7B-33C0-4958-87FC-9EDFB34C941D}" type="presParOf" srcId="{F39E1F59-56FC-442E-9454-9AC31A6FDF44}" destId="{53169961-F0B9-4BE0-8BDD-8983E36162FA}" srcOrd="0" destOrd="0" presId="urn:microsoft.com/office/officeart/2005/8/layout/hierarchy3"/>
    <dgm:cxn modelId="{FA653BE5-D0E2-421B-8163-35EAEB97B1B3}" type="presParOf" srcId="{F39E1F59-56FC-442E-9454-9AC31A6FDF44}" destId="{E5CDC46D-C3D3-450F-99A4-4C4757239626}" srcOrd="1" destOrd="0" presId="urn:microsoft.com/office/officeart/2005/8/layout/hierarchy3"/>
    <dgm:cxn modelId="{22C8CD43-96F7-4944-950D-3706F306C642}" type="presParOf" srcId="{0C62ABE0-80B1-4CBA-A635-38030678A32D}" destId="{AFE2C2D1-23B1-4AA4-B743-C7B83148170B}" srcOrd="1" destOrd="0" presId="urn:microsoft.com/office/officeart/2005/8/layout/hierarchy3"/>
    <dgm:cxn modelId="{27D08BB0-01BC-4AFE-BABB-1C374CAB679E}" type="presParOf" srcId="{AFE2C2D1-23B1-4AA4-B743-C7B83148170B}" destId="{3C421BD0-CFC4-429D-941A-4E09AC52BE4E}" srcOrd="0" destOrd="0" presId="urn:microsoft.com/office/officeart/2005/8/layout/hierarchy3"/>
    <dgm:cxn modelId="{48800F6A-9009-41D0-B3F9-5585F4FBBE2B}" type="presParOf" srcId="{AFE2C2D1-23B1-4AA4-B743-C7B83148170B}" destId="{469C5AFA-ADF6-45BE-B802-1253BA170E2A}" srcOrd="1" destOrd="0" presId="urn:microsoft.com/office/officeart/2005/8/layout/hierarchy3"/>
    <dgm:cxn modelId="{D3A262DE-4F7F-4D0D-BB07-03F0FE95A46B}" type="presParOf" srcId="{AFE2C2D1-23B1-4AA4-B743-C7B83148170B}" destId="{FA4DC244-4E22-4E9E-ABE4-C17E22261703}" srcOrd="2" destOrd="0" presId="urn:microsoft.com/office/officeart/2005/8/layout/hierarchy3"/>
    <dgm:cxn modelId="{7AEDC330-7370-4078-956F-F5C4BF782EC6}" type="presParOf" srcId="{AFE2C2D1-23B1-4AA4-B743-C7B83148170B}" destId="{C39C1E67-E716-4443-8B35-A89ABD3CE1B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Питание детей в дошкольных организациях и льготных категорий в школах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9415E6-F89B-41BE-89C9-6CA158464438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B9152DF7-BE31-4A9B-BC44-853B88254A59}" type="presOf" srcId="{402D2314-D3E3-4460-8490-FCB4C903F3AA}" destId="{3C421BD0-CFC4-429D-941A-4E09AC52BE4E}" srcOrd="0" destOrd="0" presId="urn:microsoft.com/office/officeart/2005/8/layout/hierarchy3"/>
    <dgm:cxn modelId="{54DD2B83-39B6-41CC-AFF4-7639CD00BE77}" type="presOf" srcId="{8CC31B70-F9F7-4C57-862F-988A3BB46E87}" destId="{469C5AFA-ADF6-45BE-B802-1253BA170E2A}" srcOrd="0" destOrd="0" presId="urn:microsoft.com/office/officeart/2005/8/layout/hierarchy3"/>
    <dgm:cxn modelId="{FCF07628-5B8A-41AB-B591-B180886F03BB}" type="presOf" srcId="{CFC80CC7-BE2A-4314-8CD4-B76E80F099D6}" destId="{53169961-F0B9-4BE0-8BDD-8983E36162FA}" srcOrd="0" destOrd="0" presId="urn:microsoft.com/office/officeart/2005/8/layout/hierarchy3"/>
    <dgm:cxn modelId="{8777096A-3B13-48BA-930B-F5DEAE9F0B0E}" type="presOf" srcId="{CFC80CC7-BE2A-4314-8CD4-B76E80F099D6}" destId="{E5CDC46D-C3D3-450F-99A4-4C4757239626}" srcOrd="1" destOrd="0" presId="urn:microsoft.com/office/officeart/2005/8/layout/hierarchy3"/>
    <dgm:cxn modelId="{9450BAA5-801F-491E-8DC9-6A5D11918A9A}" type="presParOf" srcId="{53D11D58-CD52-4E38-8070-BD841DB5CEDC}" destId="{0C62ABE0-80B1-4CBA-A635-38030678A32D}" srcOrd="0" destOrd="0" presId="urn:microsoft.com/office/officeart/2005/8/layout/hierarchy3"/>
    <dgm:cxn modelId="{EDD06854-D5B6-4A4D-A410-CC99D4F0020A}" type="presParOf" srcId="{0C62ABE0-80B1-4CBA-A635-38030678A32D}" destId="{F39E1F59-56FC-442E-9454-9AC31A6FDF44}" srcOrd="0" destOrd="0" presId="urn:microsoft.com/office/officeart/2005/8/layout/hierarchy3"/>
    <dgm:cxn modelId="{15CBBD18-55C6-4CE4-9C50-267E7F7CE760}" type="presParOf" srcId="{F39E1F59-56FC-442E-9454-9AC31A6FDF44}" destId="{53169961-F0B9-4BE0-8BDD-8983E36162FA}" srcOrd="0" destOrd="0" presId="urn:microsoft.com/office/officeart/2005/8/layout/hierarchy3"/>
    <dgm:cxn modelId="{3B710426-A3C3-4023-8E7E-956F707E95B6}" type="presParOf" srcId="{F39E1F59-56FC-442E-9454-9AC31A6FDF44}" destId="{E5CDC46D-C3D3-450F-99A4-4C4757239626}" srcOrd="1" destOrd="0" presId="urn:microsoft.com/office/officeart/2005/8/layout/hierarchy3"/>
    <dgm:cxn modelId="{F9902329-BDE7-4695-91A0-7FBC8C0FF881}" type="presParOf" srcId="{0C62ABE0-80B1-4CBA-A635-38030678A32D}" destId="{AFE2C2D1-23B1-4AA4-B743-C7B83148170B}" srcOrd="1" destOrd="0" presId="urn:microsoft.com/office/officeart/2005/8/layout/hierarchy3"/>
    <dgm:cxn modelId="{D2E77277-CF2C-4825-86B7-03E70974D648}" type="presParOf" srcId="{AFE2C2D1-23B1-4AA4-B743-C7B83148170B}" destId="{3C421BD0-CFC4-429D-941A-4E09AC52BE4E}" srcOrd="0" destOrd="0" presId="urn:microsoft.com/office/officeart/2005/8/layout/hierarchy3"/>
    <dgm:cxn modelId="{277BE229-6C18-4A52-95F3-3D60DBCFDFF8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работников, проживающих в сельской местности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7023AB-670B-4FE1-A1C6-E009B47EF7A9}" type="presOf" srcId="{CFC80CC7-BE2A-4314-8CD4-B76E80F099D6}" destId="{E5CDC46D-C3D3-450F-99A4-4C4757239626}" srcOrd="1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0044142C-EA44-476B-ADEC-34695ACEA4EB}" type="presOf" srcId="{402D2314-D3E3-4460-8490-FCB4C903F3AA}" destId="{3C421BD0-CFC4-429D-941A-4E09AC52BE4E}" srcOrd="0" destOrd="0" presId="urn:microsoft.com/office/officeart/2005/8/layout/hierarchy3"/>
    <dgm:cxn modelId="{E6D2C907-3DF7-463A-96FD-CAC13B6D3581}" type="presOf" srcId="{FB8C3876-A774-4182-8D2F-80CECB3E58D0}" destId="{53D11D58-CD52-4E38-8070-BD841DB5CEDC}" srcOrd="0" destOrd="0" presId="urn:microsoft.com/office/officeart/2005/8/layout/hierarchy3"/>
    <dgm:cxn modelId="{7370DD79-9BA9-452D-B796-F0BE3A8310C3}" type="presOf" srcId="{8CC31B70-F9F7-4C57-862F-988A3BB46E87}" destId="{469C5AFA-ADF6-45BE-B802-1253BA170E2A}" srcOrd="0" destOrd="0" presId="urn:microsoft.com/office/officeart/2005/8/layout/hierarchy3"/>
    <dgm:cxn modelId="{C0ED79B8-9C4D-4A71-9570-6026074CDEA5}" type="presOf" srcId="{CFC80CC7-BE2A-4314-8CD4-B76E80F099D6}" destId="{53169961-F0B9-4BE0-8BDD-8983E36162FA}" srcOrd="0" destOrd="0" presId="urn:microsoft.com/office/officeart/2005/8/layout/hierarchy3"/>
    <dgm:cxn modelId="{81D22A9C-3053-488C-B38C-7451DBC00948}" type="presParOf" srcId="{53D11D58-CD52-4E38-8070-BD841DB5CEDC}" destId="{0C62ABE0-80B1-4CBA-A635-38030678A32D}" srcOrd="0" destOrd="0" presId="urn:microsoft.com/office/officeart/2005/8/layout/hierarchy3"/>
    <dgm:cxn modelId="{5536BC3B-33B5-4A53-B017-6A1A4361AF1C}" type="presParOf" srcId="{0C62ABE0-80B1-4CBA-A635-38030678A32D}" destId="{F39E1F59-56FC-442E-9454-9AC31A6FDF44}" srcOrd="0" destOrd="0" presId="urn:microsoft.com/office/officeart/2005/8/layout/hierarchy3"/>
    <dgm:cxn modelId="{241DF9AB-9DF0-4967-A688-609FE335E427}" type="presParOf" srcId="{F39E1F59-56FC-442E-9454-9AC31A6FDF44}" destId="{53169961-F0B9-4BE0-8BDD-8983E36162FA}" srcOrd="0" destOrd="0" presId="urn:microsoft.com/office/officeart/2005/8/layout/hierarchy3"/>
    <dgm:cxn modelId="{4842283D-45BE-4EFE-AF1D-04A6F404C16A}" type="presParOf" srcId="{F39E1F59-56FC-442E-9454-9AC31A6FDF44}" destId="{E5CDC46D-C3D3-450F-99A4-4C4757239626}" srcOrd="1" destOrd="0" presId="urn:microsoft.com/office/officeart/2005/8/layout/hierarchy3"/>
    <dgm:cxn modelId="{D233B60A-A3D5-47C1-A5F5-F78FECA915EE}" type="presParOf" srcId="{0C62ABE0-80B1-4CBA-A635-38030678A32D}" destId="{AFE2C2D1-23B1-4AA4-B743-C7B83148170B}" srcOrd="1" destOrd="0" presId="urn:microsoft.com/office/officeart/2005/8/layout/hierarchy3"/>
    <dgm:cxn modelId="{C400272B-FA19-42E4-BC79-0F980DDE1133}" type="presParOf" srcId="{AFE2C2D1-23B1-4AA4-B743-C7B83148170B}" destId="{3C421BD0-CFC4-429D-941A-4E09AC52BE4E}" srcOrd="0" destOrd="0" presId="urn:microsoft.com/office/officeart/2005/8/layout/hierarchy3"/>
    <dgm:cxn modelId="{A8F37B5B-A36A-4E14-83E0-969BB18941F5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0066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жителей за счет бюджета края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1A8DD8-AD81-4EB3-967C-CD5A81C53EE4}" type="presOf" srcId="{402D2314-D3E3-4460-8490-FCB4C903F3AA}" destId="{3C421BD0-CFC4-429D-941A-4E09AC52BE4E}" srcOrd="0" destOrd="0" presId="urn:microsoft.com/office/officeart/2005/8/layout/hierarchy3"/>
    <dgm:cxn modelId="{07E31B98-AA05-42A4-9132-999808003A2E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35B00BF4-5F07-4AF6-A31E-E25AF1C593FD}" type="presOf" srcId="{8CC31B70-F9F7-4C57-862F-988A3BB46E87}" destId="{469C5AFA-ADF6-45BE-B802-1253BA170E2A}" srcOrd="0" destOrd="0" presId="urn:microsoft.com/office/officeart/2005/8/layout/hierarchy3"/>
    <dgm:cxn modelId="{8EC15147-7D94-418E-BFDC-222161AF308C}" type="presOf" srcId="{CFC80CC7-BE2A-4314-8CD4-B76E80F099D6}" destId="{E5CDC46D-C3D3-450F-99A4-4C4757239626}" srcOrd="1" destOrd="0" presId="urn:microsoft.com/office/officeart/2005/8/layout/hierarchy3"/>
    <dgm:cxn modelId="{1C8C9FF0-7783-408F-9373-F88C26CBB143}" type="presOf" srcId="{CFC80CC7-BE2A-4314-8CD4-B76E80F099D6}" destId="{53169961-F0B9-4BE0-8BDD-8983E36162FA}" srcOrd="0" destOrd="0" presId="urn:microsoft.com/office/officeart/2005/8/layout/hierarchy3"/>
    <dgm:cxn modelId="{D99A3084-2A8B-4EF6-B54B-57C6C406F1BE}" type="presParOf" srcId="{53D11D58-CD52-4E38-8070-BD841DB5CEDC}" destId="{0C62ABE0-80B1-4CBA-A635-38030678A32D}" srcOrd="0" destOrd="0" presId="urn:microsoft.com/office/officeart/2005/8/layout/hierarchy3"/>
    <dgm:cxn modelId="{B7761BB2-0CBF-4FC9-804F-C3B7FF935CF2}" type="presParOf" srcId="{0C62ABE0-80B1-4CBA-A635-38030678A32D}" destId="{F39E1F59-56FC-442E-9454-9AC31A6FDF44}" srcOrd="0" destOrd="0" presId="urn:microsoft.com/office/officeart/2005/8/layout/hierarchy3"/>
    <dgm:cxn modelId="{27645638-FC38-4557-BA1F-3C2E05F44E8B}" type="presParOf" srcId="{F39E1F59-56FC-442E-9454-9AC31A6FDF44}" destId="{53169961-F0B9-4BE0-8BDD-8983E36162FA}" srcOrd="0" destOrd="0" presId="urn:microsoft.com/office/officeart/2005/8/layout/hierarchy3"/>
    <dgm:cxn modelId="{A96A7595-B17B-433D-8304-5135D76C3FE6}" type="presParOf" srcId="{F39E1F59-56FC-442E-9454-9AC31A6FDF44}" destId="{E5CDC46D-C3D3-450F-99A4-4C4757239626}" srcOrd="1" destOrd="0" presId="urn:microsoft.com/office/officeart/2005/8/layout/hierarchy3"/>
    <dgm:cxn modelId="{C26309C3-17E0-4141-9780-F6EF8BDF424B}" type="presParOf" srcId="{0C62ABE0-80B1-4CBA-A635-38030678A32D}" destId="{AFE2C2D1-23B1-4AA4-B743-C7B83148170B}" srcOrd="1" destOrd="0" presId="urn:microsoft.com/office/officeart/2005/8/layout/hierarchy3"/>
    <dgm:cxn modelId="{9F73CD8C-3091-4DBA-806F-1C942739C0AE}" type="presParOf" srcId="{AFE2C2D1-23B1-4AA4-B743-C7B83148170B}" destId="{3C421BD0-CFC4-429D-941A-4E09AC52BE4E}" srcOrd="0" destOrd="0" presId="urn:microsoft.com/office/officeart/2005/8/layout/hierarchy3"/>
    <dgm:cxn modelId="{6DF8B4FB-7EE0-462E-9BEF-A201488357B2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Демогра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фия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 </a:t>
          </a:r>
        </a:p>
        <a:p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79,5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E4A5801-E234-474A-8081-80BE9FB11A0F}">
      <dgm:prSet phldrT="[Текст]" custT="1"/>
      <dgm:spPr>
        <a:solidFill>
          <a:srgbClr val="FFFF00"/>
        </a:solidFill>
      </dgm:spPr>
      <dgm:t>
        <a:bodyPr/>
        <a:lstStyle/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12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,7</a:t>
          </a:r>
          <a:endParaRPr lang="ru-RU" sz="1600" dirty="0" smtClean="0">
            <a:latin typeface="Times New Roman" pitchFamily="18" charset="0"/>
            <a:cs typeface="Times New Roman" pitchFamily="18" charset="0"/>
          </a:endParaRPr>
        </a:p>
      </dgm:t>
    </dgm:pt>
    <dgm:pt modelId="{90CCB50E-DB03-4AA4-AF43-F81F78CF7272}" type="par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79FD24-67DD-43A5-880F-241E6507B2CA}" type="sib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6E28494-3629-44FC-AFB1-55307245311F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«Культу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4,8</a:t>
          </a:r>
          <a:endParaRPr lang="ru-RU" sz="1600" dirty="0" smtClean="0">
            <a:latin typeface="Times New Roman" pitchFamily="18" charset="0"/>
            <a:cs typeface="Times New Roman" pitchFamily="18" charset="0"/>
          </a:endParaRPr>
        </a:p>
      </dgm:t>
    </dgm:pt>
    <dgm:pt modelId="{C7418D2E-2057-4DBE-B6E6-17CCE4C950E9}" type="parTrans" cxnId="{A0AD49DC-5EB8-449D-8BE4-727333B4D8D7}">
      <dgm:prSet/>
      <dgm:spPr/>
      <dgm:t>
        <a:bodyPr/>
        <a:lstStyle/>
        <a:p>
          <a:endParaRPr lang="ru-RU" sz="1600"/>
        </a:p>
      </dgm:t>
    </dgm:pt>
    <dgm:pt modelId="{189E25AF-445E-489A-89ED-4B833538D01E}" type="sibTrans" cxnId="{A0AD49DC-5EB8-449D-8BE4-727333B4D8D7}">
      <dgm:prSet/>
      <dgm:spPr/>
      <dgm:t>
        <a:bodyPr/>
        <a:lstStyle/>
        <a:p>
          <a:endParaRPr lang="ru-RU" sz="1600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3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3"/>
      <dgm:spPr/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ED4F7-1089-4417-B67D-49C170FEABC4}" type="pres">
      <dgm:prSet presAssocID="{A646C399-8955-4324-968E-40BED6941021}" presName="comp3" presStyleCnt="0"/>
      <dgm:spPr/>
    </dgm:pt>
    <dgm:pt modelId="{7D20FBA1-8711-4ACF-83FA-752F8464142A}" type="pres">
      <dgm:prSet presAssocID="{A646C399-8955-4324-968E-40BED6941021}" presName="circle3" presStyleLbl="node1" presStyleIdx="2" presStyleCnt="3" custScaleX="80000" custScaleY="76000" custLinFactNeighborX="0" custLinFactNeighborY="12000"/>
      <dgm:spPr/>
      <dgm:t>
        <a:bodyPr/>
        <a:lstStyle/>
        <a:p>
          <a:endParaRPr lang="ru-RU"/>
        </a:p>
      </dgm:t>
    </dgm:pt>
    <dgm:pt modelId="{BB885B3C-51C8-4AFC-B25F-CFED26329ABE}" type="pres">
      <dgm:prSet presAssocID="{A646C399-8955-4324-968E-40BED694102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26B64-E888-46E6-AC89-F6E98AE05433}" type="presOf" srcId="{CC44EFEB-1102-4ED3-877A-4F45B2B7D819}" destId="{BE0A974C-1577-46C8-A44B-1835834041A1}" srcOrd="0" destOrd="0" presId="urn:microsoft.com/office/officeart/2005/8/layout/venn2"/>
    <dgm:cxn modelId="{A0AD49DC-5EB8-449D-8BE4-727333B4D8D7}" srcId="{A646C399-8955-4324-968E-40BED6941021}" destId="{56E28494-3629-44FC-AFB1-55307245311F}" srcOrd="2" destOrd="0" parTransId="{C7418D2E-2057-4DBE-B6E6-17CCE4C950E9}" sibTransId="{189E25AF-445E-489A-89ED-4B833538D01E}"/>
    <dgm:cxn modelId="{4E979FD8-C5C4-4387-9C2B-AF876E091C96}" type="presOf" srcId="{56E28494-3629-44FC-AFB1-55307245311F}" destId="{BB885B3C-51C8-4AFC-B25F-CFED26329ABE}" srcOrd="1" destOrd="0" presId="urn:microsoft.com/office/officeart/2005/8/layout/venn2"/>
    <dgm:cxn modelId="{FDBAF131-E96C-4B09-894D-6FF1C90ABE93}" type="presOf" srcId="{56E28494-3629-44FC-AFB1-55307245311F}" destId="{7D20FBA1-8711-4ACF-83FA-752F8464142A}" srcOrd="0" destOrd="0" presId="urn:microsoft.com/office/officeart/2005/8/layout/venn2"/>
    <dgm:cxn modelId="{D9417222-D60D-4EC8-A6A9-7AAE107A7FFE}" type="presOf" srcId="{CE4A5801-E234-474A-8081-80BE9FB11A0F}" destId="{76978DEC-F093-4BE6-AF32-303290C04054}" srcOrd="0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C5556573-5AA3-4E64-87ED-A6A107E9A807}" type="presOf" srcId="{CC44EFEB-1102-4ED3-877A-4F45B2B7D819}" destId="{C72B61D0-2FB1-45B8-9B77-FDC442A2444C}" srcOrd="1" destOrd="0" presId="urn:microsoft.com/office/officeart/2005/8/layout/venn2"/>
    <dgm:cxn modelId="{397DDABB-26D5-4302-B4FD-F716D9764A19}" srcId="{A646C399-8955-4324-968E-40BED6941021}" destId="{CE4A5801-E234-474A-8081-80BE9FB11A0F}" srcOrd="1" destOrd="0" parTransId="{90CCB50E-DB03-4AA4-AF43-F81F78CF7272}" sibTransId="{6C79FD24-67DD-43A5-880F-241E6507B2CA}"/>
    <dgm:cxn modelId="{89554E76-23C5-4768-B9D3-9DFC619EACF9}" type="presOf" srcId="{CE4A5801-E234-474A-8081-80BE9FB11A0F}" destId="{D5D4DDB8-451B-4E6C-96EB-232EDBF0A9CB}" srcOrd="1" destOrd="0" presId="urn:microsoft.com/office/officeart/2005/8/layout/venn2"/>
    <dgm:cxn modelId="{0A1673D0-75D1-4E28-B05C-2447AB6680E3}" type="presOf" srcId="{A646C399-8955-4324-968E-40BED6941021}" destId="{833529A7-C2EF-4FA1-8DD8-A725E650D129}" srcOrd="0" destOrd="0" presId="urn:microsoft.com/office/officeart/2005/8/layout/venn2"/>
    <dgm:cxn modelId="{5950ED35-3E96-411A-A3A4-2B2021E349D3}" type="presParOf" srcId="{833529A7-C2EF-4FA1-8DD8-A725E650D129}" destId="{4EAFFCA8-864F-4C18-AB74-C2421475706C}" srcOrd="0" destOrd="0" presId="urn:microsoft.com/office/officeart/2005/8/layout/venn2"/>
    <dgm:cxn modelId="{B0AC9F3A-0FF3-4DBD-9137-84F678B10E43}" type="presParOf" srcId="{4EAFFCA8-864F-4C18-AB74-C2421475706C}" destId="{BE0A974C-1577-46C8-A44B-1835834041A1}" srcOrd="0" destOrd="0" presId="urn:microsoft.com/office/officeart/2005/8/layout/venn2"/>
    <dgm:cxn modelId="{BC03F8DC-C904-4036-9B45-0F7B4EA95AFE}" type="presParOf" srcId="{4EAFFCA8-864F-4C18-AB74-C2421475706C}" destId="{C72B61D0-2FB1-45B8-9B77-FDC442A2444C}" srcOrd="1" destOrd="0" presId="urn:microsoft.com/office/officeart/2005/8/layout/venn2"/>
    <dgm:cxn modelId="{1935C220-0046-4CD8-AA1B-CB9CC21555AA}" type="presParOf" srcId="{833529A7-C2EF-4FA1-8DD8-A725E650D129}" destId="{57B5341E-2F3E-4E50-91CC-3F431C079481}" srcOrd="1" destOrd="0" presId="urn:microsoft.com/office/officeart/2005/8/layout/venn2"/>
    <dgm:cxn modelId="{DD3FFE62-CB75-4F50-A5F7-BB3E24B0469A}" type="presParOf" srcId="{57B5341E-2F3E-4E50-91CC-3F431C079481}" destId="{76978DEC-F093-4BE6-AF32-303290C04054}" srcOrd="0" destOrd="0" presId="urn:microsoft.com/office/officeart/2005/8/layout/venn2"/>
    <dgm:cxn modelId="{0B0B21EE-9B54-484D-AAA7-AD55BB8B38BC}" type="presParOf" srcId="{57B5341E-2F3E-4E50-91CC-3F431C079481}" destId="{D5D4DDB8-451B-4E6C-96EB-232EDBF0A9CB}" srcOrd="1" destOrd="0" presId="urn:microsoft.com/office/officeart/2005/8/layout/venn2"/>
    <dgm:cxn modelId="{F979F759-5E16-42C1-8CAA-59C74E5881DA}" type="presParOf" srcId="{833529A7-C2EF-4FA1-8DD8-A725E650D129}" destId="{B2BED4F7-1089-4417-B67D-49C170FEABC4}" srcOrd="2" destOrd="0" presId="urn:microsoft.com/office/officeart/2005/8/layout/venn2"/>
    <dgm:cxn modelId="{A7F3752F-E370-43B5-9B0C-1D70CC40177C}" type="presParOf" srcId="{B2BED4F7-1089-4417-B67D-49C170FEABC4}" destId="{7D20FBA1-8711-4ACF-83FA-752F8464142A}" srcOrd="0" destOrd="0" presId="urn:microsoft.com/office/officeart/2005/8/layout/venn2"/>
    <dgm:cxn modelId="{15B245A1-559B-4C1A-9863-945F62825093}" type="presParOf" srcId="{B2BED4F7-1089-4417-B67D-49C170FEABC4}" destId="{BB885B3C-51C8-4AFC-B25F-CFED26329AB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Демогра-фия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  <a:p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94,0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3F47035-7810-40E7-B80F-E0C4A740C6AA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3,9</a:t>
          </a:r>
          <a:endParaRPr lang="ru-RU" sz="1600" dirty="0" smtClean="0">
            <a:latin typeface="Times New Roman" pitchFamily="18" charset="0"/>
            <a:cs typeface="Times New Roman" pitchFamily="18" charset="0"/>
          </a:endParaRPr>
        </a:p>
      </dgm:t>
    </dgm:pt>
    <dgm:pt modelId="{7DC788DF-2224-4FE1-86EB-2939657F290A}" type="parTrans" cxnId="{F51383A9-45C3-4322-9B70-A0986F8970F7}">
      <dgm:prSet/>
      <dgm:spPr/>
      <dgm:t>
        <a:bodyPr/>
        <a:lstStyle/>
        <a:p>
          <a:endParaRPr lang="ru-RU"/>
        </a:p>
      </dgm:t>
    </dgm:pt>
    <dgm:pt modelId="{FA4A7E3F-80A1-44D4-A576-2E6044C79E31}" type="sibTrans" cxnId="{F51383A9-45C3-4322-9B70-A0986F8970F7}">
      <dgm:prSet/>
      <dgm:spPr/>
      <dgm:t>
        <a:bodyPr/>
        <a:lstStyle/>
        <a:p>
          <a:endParaRPr lang="ru-RU"/>
        </a:p>
      </dgm:t>
    </dgm:pt>
    <dgm:pt modelId="{1B3A2425-0035-4D40-988C-867EAB55D249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smtClean="0">
              <a:latin typeface="Times New Roman" pitchFamily="18" charset="0"/>
              <a:cs typeface="Times New Roman" pitchFamily="18" charset="0"/>
            </a:rPr>
            <a:t>«Образова-ние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  <a:endParaRPr lang="en-US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13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,9</a:t>
          </a:r>
          <a:endParaRPr lang="ru-RU" sz="1600" dirty="0" smtClean="0">
            <a:latin typeface="Times New Roman" pitchFamily="18" charset="0"/>
            <a:cs typeface="Times New Roman" pitchFamily="18" charset="0"/>
          </a:endParaRPr>
        </a:p>
      </dgm:t>
    </dgm:pt>
    <dgm:pt modelId="{B30A2939-B810-47FA-B90B-59B1F552ACC6}" type="parTrans" cxnId="{B722376F-0FAF-45AC-9BDD-F477C8DD2C13}">
      <dgm:prSet/>
      <dgm:spPr/>
      <dgm:t>
        <a:bodyPr/>
        <a:lstStyle/>
        <a:p>
          <a:endParaRPr lang="ru-RU"/>
        </a:p>
      </dgm:t>
    </dgm:pt>
    <dgm:pt modelId="{79D0EC41-9A31-4CFE-9826-4F4927E7E6AE}" type="sibTrans" cxnId="{B722376F-0FAF-45AC-9BDD-F477C8DD2C13}">
      <dgm:prSet/>
      <dgm:spPr/>
      <dgm:t>
        <a:bodyPr/>
        <a:lstStyle/>
        <a:p>
          <a:endParaRPr lang="ru-RU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3" custScaleY="104000" custLinFactNeighborX="-724" custLinFactNeighborY="1339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3" custScaleX="53304" custScaleY="52000" custLinFactNeighborY="24000"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A0B16D-A233-428D-B683-5F750A254CE2}" type="pres">
      <dgm:prSet presAssocID="{A646C399-8955-4324-968E-40BED6941021}" presName="comp3" presStyleCnt="0"/>
      <dgm:spPr/>
    </dgm:pt>
    <dgm:pt modelId="{26679F0D-BC09-4732-8C4D-596A5344052D}" type="pres">
      <dgm:prSet presAssocID="{A646C399-8955-4324-968E-40BED6941021}" presName="circle3" presStyleLbl="node1" presStyleIdx="2" presStyleCnt="3"/>
      <dgm:spPr/>
      <dgm:t>
        <a:bodyPr/>
        <a:lstStyle/>
        <a:p>
          <a:endParaRPr lang="ru-RU"/>
        </a:p>
      </dgm:t>
    </dgm:pt>
    <dgm:pt modelId="{01D03580-06F7-4DEF-8FD5-8756BFC4FA56}" type="pres">
      <dgm:prSet presAssocID="{A646C399-8955-4324-968E-40BED694102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1383A9-45C3-4322-9B70-A0986F8970F7}" srcId="{A646C399-8955-4324-968E-40BED6941021}" destId="{43F47035-7810-40E7-B80F-E0C4A740C6AA}" srcOrd="1" destOrd="0" parTransId="{7DC788DF-2224-4FE1-86EB-2939657F290A}" sibTransId="{FA4A7E3F-80A1-44D4-A576-2E6044C79E31}"/>
    <dgm:cxn modelId="{8B40FFA3-BA68-49B5-B6D1-E75003CCA4E5}" type="presOf" srcId="{CC44EFEB-1102-4ED3-877A-4F45B2B7D819}" destId="{C72B61D0-2FB1-45B8-9B77-FDC442A2444C}" srcOrd="1" destOrd="0" presId="urn:microsoft.com/office/officeart/2005/8/layout/venn2"/>
    <dgm:cxn modelId="{778BAA8A-B39A-481C-A820-139730FB48FB}" type="presOf" srcId="{1B3A2425-0035-4D40-988C-867EAB55D249}" destId="{01D03580-06F7-4DEF-8FD5-8756BFC4FA56}" srcOrd="1" destOrd="0" presId="urn:microsoft.com/office/officeart/2005/8/layout/venn2"/>
    <dgm:cxn modelId="{658C3B1B-F8E7-4782-9DFE-7BDF91A78F3C}" type="presOf" srcId="{43F47035-7810-40E7-B80F-E0C4A740C6AA}" destId="{D5D4DDB8-451B-4E6C-96EB-232EDBF0A9CB}" srcOrd="1" destOrd="0" presId="urn:microsoft.com/office/officeart/2005/8/layout/venn2"/>
    <dgm:cxn modelId="{B722376F-0FAF-45AC-9BDD-F477C8DD2C13}" srcId="{A646C399-8955-4324-968E-40BED6941021}" destId="{1B3A2425-0035-4D40-988C-867EAB55D249}" srcOrd="2" destOrd="0" parTransId="{B30A2939-B810-47FA-B90B-59B1F552ACC6}" sibTransId="{79D0EC41-9A31-4CFE-9826-4F4927E7E6AE}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5A58AF2C-0639-422C-AF91-7868B8DE33F9}" type="presOf" srcId="{A646C399-8955-4324-968E-40BED6941021}" destId="{833529A7-C2EF-4FA1-8DD8-A725E650D129}" srcOrd="0" destOrd="0" presId="urn:microsoft.com/office/officeart/2005/8/layout/venn2"/>
    <dgm:cxn modelId="{AAF1419E-2A94-42F1-9FA0-2B6B47101639}" type="presOf" srcId="{1B3A2425-0035-4D40-988C-867EAB55D249}" destId="{26679F0D-BC09-4732-8C4D-596A5344052D}" srcOrd="0" destOrd="0" presId="urn:microsoft.com/office/officeart/2005/8/layout/venn2"/>
    <dgm:cxn modelId="{2C3C2DE0-BEB0-4BD0-A5E5-E305222743DE}" type="presOf" srcId="{43F47035-7810-40E7-B80F-E0C4A740C6AA}" destId="{76978DEC-F093-4BE6-AF32-303290C04054}" srcOrd="0" destOrd="0" presId="urn:microsoft.com/office/officeart/2005/8/layout/venn2"/>
    <dgm:cxn modelId="{7179EA62-AF43-49DB-8E52-855C7DCE0126}" type="presOf" srcId="{CC44EFEB-1102-4ED3-877A-4F45B2B7D819}" destId="{BE0A974C-1577-46C8-A44B-1835834041A1}" srcOrd="0" destOrd="0" presId="urn:microsoft.com/office/officeart/2005/8/layout/venn2"/>
    <dgm:cxn modelId="{E31EBE97-73BA-4A21-9EDD-130E4322F1C3}" type="presParOf" srcId="{833529A7-C2EF-4FA1-8DD8-A725E650D129}" destId="{4EAFFCA8-864F-4C18-AB74-C2421475706C}" srcOrd="0" destOrd="0" presId="urn:microsoft.com/office/officeart/2005/8/layout/venn2"/>
    <dgm:cxn modelId="{7EA2E9B2-E2CB-48EF-9911-187C2DA883A0}" type="presParOf" srcId="{4EAFFCA8-864F-4C18-AB74-C2421475706C}" destId="{BE0A974C-1577-46C8-A44B-1835834041A1}" srcOrd="0" destOrd="0" presId="urn:microsoft.com/office/officeart/2005/8/layout/venn2"/>
    <dgm:cxn modelId="{FCA1D80D-A229-4DCC-8447-3D35035B763D}" type="presParOf" srcId="{4EAFFCA8-864F-4C18-AB74-C2421475706C}" destId="{C72B61D0-2FB1-45B8-9B77-FDC442A2444C}" srcOrd="1" destOrd="0" presId="urn:microsoft.com/office/officeart/2005/8/layout/venn2"/>
    <dgm:cxn modelId="{FDD85504-AFCA-49CE-90BB-4DDFC288DF3D}" type="presParOf" srcId="{833529A7-C2EF-4FA1-8DD8-A725E650D129}" destId="{57B5341E-2F3E-4E50-91CC-3F431C079481}" srcOrd="1" destOrd="0" presId="urn:microsoft.com/office/officeart/2005/8/layout/venn2"/>
    <dgm:cxn modelId="{10E8B357-05F1-4A1A-8775-0B2A5672910B}" type="presParOf" srcId="{57B5341E-2F3E-4E50-91CC-3F431C079481}" destId="{76978DEC-F093-4BE6-AF32-303290C04054}" srcOrd="0" destOrd="0" presId="urn:microsoft.com/office/officeart/2005/8/layout/venn2"/>
    <dgm:cxn modelId="{057EF72E-88D2-416B-8848-DFF5898ADEEE}" type="presParOf" srcId="{57B5341E-2F3E-4E50-91CC-3F431C079481}" destId="{D5D4DDB8-451B-4E6C-96EB-232EDBF0A9CB}" srcOrd="1" destOrd="0" presId="urn:microsoft.com/office/officeart/2005/8/layout/venn2"/>
    <dgm:cxn modelId="{C34C5486-A31A-42CB-A145-E7E00AFB1A5F}" type="presParOf" srcId="{833529A7-C2EF-4FA1-8DD8-A725E650D129}" destId="{EBA0B16D-A233-428D-B683-5F750A254CE2}" srcOrd="2" destOrd="0" presId="urn:microsoft.com/office/officeart/2005/8/layout/venn2"/>
    <dgm:cxn modelId="{5DE71177-117C-4754-995B-9C95E31028A0}" type="presParOf" srcId="{EBA0B16D-A233-428D-B683-5F750A254CE2}" destId="{26679F0D-BC09-4732-8C4D-596A5344052D}" srcOrd="0" destOrd="0" presId="urn:microsoft.com/office/officeart/2005/8/layout/venn2"/>
    <dgm:cxn modelId="{74378615-2AE3-4034-9FF9-014E3318B7E5}" type="presParOf" srcId="{EBA0B16D-A233-428D-B683-5F750A254CE2}" destId="{01D03580-06F7-4DEF-8FD5-8756BFC4FA5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355585"/>
          <a:ext cx="3487219" cy="7438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Заработная плата (кроме Указных категорий)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88" y="377373"/>
        <a:ext cx="3443643" cy="700317"/>
      </dsp:txXfrm>
    </dsp:sp>
    <dsp:sp modelId="{3C421BD0-CFC4-429D-941A-4E09AC52BE4E}">
      <dsp:nvSpPr>
        <dsp:cNvPr id="0" name=""/>
        <dsp:cNvSpPr/>
      </dsp:nvSpPr>
      <dsp:spPr>
        <a:xfrm>
          <a:off x="348721" y="1099478"/>
          <a:ext cx="191322" cy="451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1063"/>
              </a:lnTo>
              <a:lnTo>
                <a:pt x="191322" y="4510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540044" y="1198533"/>
          <a:ext cx="2789775" cy="7040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 +3,6% с 01.10.2021 года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0664" y="1219153"/>
        <a:ext cx="2748535" cy="6627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481909" y="75691"/>
          <a:ext cx="2708669" cy="577813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8833" y="92615"/>
        <a:ext cx="2674821" cy="543965"/>
      </dsp:txXfrm>
    </dsp:sp>
    <dsp:sp modelId="{3C421BD0-CFC4-429D-941A-4E09AC52BE4E}">
      <dsp:nvSpPr>
        <dsp:cNvPr id="0" name=""/>
        <dsp:cNvSpPr/>
      </dsp:nvSpPr>
      <dsp:spPr>
        <a:xfrm>
          <a:off x="752776" y="653504"/>
          <a:ext cx="290656" cy="78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9827"/>
              </a:lnTo>
              <a:lnTo>
                <a:pt x="290656" y="7898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1043433" y="1169912"/>
          <a:ext cx="2166935" cy="546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и 2024 год в условиях 2022 года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9449" y="1185928"/>
        <a:ext cx="2134903" cy="514807"/>
      </dsp:txXfrm>
    </dsp:sp>
    <dsp:sp modelId="{FA4DC244-4E22-4E9E-ABE4-C17E22261703}">
      <dsp:nvSpPr>
        <dsp:cNvPr id="0" name=""/>
        <dsp:cNvSpPr/>
      </dsp:nvSpPr>
      <dsp:spPr>
        <a:xfrm>
          <a:off x="752776" y="653504"/>
          <a:ext cx="158668" cy="246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807"/>
              </a:lnTo>
              <a:lnTo>
                <a:pt x="158668" y="2468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C1E67-E716-4443-8B35-A89ABD3CE1B4}">
      <dsp:nvSpPr>
        <dsp:cNvPr id="0" name=""/>
        <dsp:cNvSpPr/>
      </dsp:nvSpPr>
      <dsp:spPr>
        <a:xfrm>
          <a:off x="911445" y="697385"/>
          <a:ext cx="2166935" cy="405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2022 год +2,6%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23332" y="709272"/>
        <a:ext cx="2143161" cy="3820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200709"/>
          <a:ext cx="3483813" cy="743167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Питание детей в дошкольных организациях и льготных категорий в школах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67" y="222476"/>
        <a:ext cx="3440279" cy="699633"/>
      </dsp:txXfrm>
    </dsp:sp>
    <dsp:sp modelId="{3C421BD0-CFC4-429D-941A-4E09AC52BE4E}">
      <dsp:nvSpPr>
        <dsp:cNvPr id="0" name=""/>
        <dsp:cNvSpPr/>
      </dsp:nvSpPr>
      <dsp:spPr>
        <a:xfrm>
          <a:off x="302661" y="943877"/>
          <a:ext cx="91440" cy="5962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6272"/>
              </a:lnTo>
              <a:lnTo>
                <a:pt x="107929" y="5962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10590" y="1032783"/>
          <a:ext cx="2706337" cy="1014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310" y="1062503"/>
        <a:ext cx="2646897" cy="9552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200709"/>
          <a:ext cx="3483813" cy="743167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Меры социальной поддержки работников, проживающих в сельской местности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67" y="222476"/>
        <a:ext cx="3440279" cy="699633"/>
      </dsp:txXfrm>
    </dsp:sp>
    <dsp:sp modelId="{3C421BD0-CFC4-429D-941A-4E09AC52BE4E}">
      <dsp:nvSpPr>
        <dsp:cNvPr id="0" name=""/>
        <dsp:cNvSpPr/>
      </dsp:nvSpPr>
      <dsp:spPr>
        <a:xfrm>
          <a:off x="302661" y="943877"/>
          <a:ext cx="91440" cy="5962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6272"/>
              </a:lnTo>
              <a:lnTo>
                <a:pt x="107929" y="5962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10590" y="1032783"/>
          <a:ext cx="2706337" cy="1014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310" y="1062503"/>
        <a:ext cx="2646897" cy="9552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199732"/>
          <a:ext cx="3487219" cy="743893"/>
        </a:xfrm>
        <a:prstGeom prst="roundRect">
          <a:avLst>
            <a:gd name="adj" fmla="val 10000"/>
          </a:avLst>
        </a:prstGeom>
        <a:solidFill>
          <a:srgbClr val="FF006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Меры социальной поддержки жителей за счет бюджета края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88" y="221520"/>
        <a:ext cx="3443643" cy="700317"/>
      </dsp:txXfrm>
    </dsp:sp>
    <dsp:sp modelId="{3C421BD0-CFC4-429D-941A-4E09AC52BE4E}">
      <dsp:nvSpPr>
        <dsp:cNvPr id="0" name=""/>
        <dsp:cNvSpPr/>
      </dsp:nvSpPr>
      <dsp:spPr>
        <a:xfrm>
          <a:off x="303001" y="943626"/>
          <a:ext cx="91440" cy="596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6854"/>
              </a:lnTo>
              <a:lnTo>
                <a:pt x="106286" y="5968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09287" y="1032620"/>
          <a:ext cx="2708983" cy="10157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9036" y="1062369"/>
        <a:ext cx="2649485" cy="9562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974C-1577-46C8-A44B-1835834041A1}">
      <dsp:nvSpPr>
        <dsp:cNvPr id="0" name=""/>
        <dsp:cNvSpPr/>
      </dsp:nvSpPr>
      <dsp:spPr>
        <a:xfrm>
          <a:off x="0" y="303"/>
          <a:ext cx="3809737" cy="3962126"/>
        </a:xfrm>
        <a:prstGeom prst="ellipse">
          <a:avLst/>
        </a:prstGeom>
        <a:solidFill>
          <a:srgbClr val="0070C0">
            <a:alpha val="73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Демогра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фия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79,5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9116" y="198409"/>
        <a:ext cx="1331503" cy="594318"/>
      </dsp:txXfrm>
    </dsp:sp>
    <dsp:sp modelId="{76978DEC-F093-4BE6-AF32-303290C04054}">
      <dsp:nvSpPr>
        <dsp:cNvPr id="0" name=""/>
        <dsp:cNvSpPr/>
      </dsp:nvSpPr>
      <dsp:spPr>
        <a:xfrm>
          <a:off x="476217" y="1028932"/>
          <a:ext cx="2857302" cy="285730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12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,7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239116" y="1207513"/>
        <a:ext cx="1331503" cy="535744"/>
      </dsp:txXfrm>
    </dsp:sp>
    <dsp:sp modelId="{7D20FBA1-8711-4ACF-83FA-752F8464142A}">
      <dsp:nvSpPr>
        <dsp:cNvPr id="0" name=""/>
        <dsp:cNvSpPr/>
      </dsp:nvSpPr>
      <dsp:spPr>
        <a:xfrm>
          <a:off x="1142921" y="2438534"/>
          <a:ext cx="1523894" cy="1447700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«Культу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4,8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366090" y="2800459"/>
        <a:ext cx="1077556" cy="7238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974C-1577-46C8-A44B-1835834041A1}">
      <dsp:nvSpPr>
        <dsp:cNvPr id="0" name=""/>
        <dsp:cNvSpPr/>
      </dsp:nvSpPr>
      <dsp:spPr>
        <a:xfrm>
          <a:off x="365" y="-78349"/>
          <a:ext cx="3917470" cy="4074169"/>
        </a:xfrm>
        <a:prstGeom prst="ellipse">
          <a:avLst/>
        </a:prstGeom>
        <a:solidFill>
          <a:srgbClr val="0070C0">
            <a:alpha val="73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Демогра-фия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94,0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74522" y="125359"/>
        <a:ext cx="1369156" cy="611125"/>
      </dsp:txXfrm>
    </dsp:sp>
    <dsp:sp modelId="{76978DEC-F093-4BE6-AF32-303290C04054}">
      <dsp:nvSpPr>
        <dsp:cNvPr id="0" name=""/>
        <dsp:cNvSpPr/>
      </dsp:nvSpPr>
      <dsp:spPr>
        <a:xfrm>
          <a:off x="1204399" y="2389657"/>
          <a:ext cx="1566126" cy="1527813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3,9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622555" y="2485145"/>
        <a:ext cx="729814" cy="286465"/>
      </dsp:txXfrm>
    </dsp:sp>
    <dsp:sp modelId="{26679F0D-BC09-4732-8C4D-596A5344052D}">
      <dsp:nvSpPr>
        <dsp:cNvPr id="0" name=""/>
        <dsp:cNvSpPr/>
      </dsp:nvSpPr>
      <dsp:spPr>
        <a:xfrm>
          <a:off x="1008095" y="1958735"/>
          <a:ext cx="1958735" cy="1958735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itchFamily="18" charset="0"/>
              <a:cs typeface="Times New Roman" pitchFamily="18" charset="0"/>
            </a:rPr>
            <a:t>«Образова-ние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  <a:endParaRPr lang="en-US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13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,9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294945" y="2448419"/>
        <a:ext cx="1385035" cy="9793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48133-57F4-445D-A562-5684682E404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6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C50D8-4E88-44A7-A0A9-5028D3D5A2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0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A3A06A8-84E1-455E-8590-E2FD94425F33}" type="slidenum">
              <a:rPr lang="en-US" altLang="ru-RU" smtClean="0">
                <a:latin typeface="Arial" charset="0"/>
              </a:rPr>
              <a:pPr/>
              <a:t>23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DC412CCE-579F-4192-8445-9680D60461DD}" type="slidenum">
              <a:rPr lang="en-US" altLang="ru-RU" smtClean="0">
                <a:latin typeface="Arial" charset="0"/>
              </a:rPr>
              <a:pPr/>
              <a:t>26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1DDD476-43FD-4DCE-8D79-5F8CC36FE492}" type="slidenum">
              <a:rPr lang="en-US" altLang="ru-RU" smtClean="0">
                <a:latin typeface="Arial" charset="0"/>
              </a:rPr>
              <a:pPr/>
              <a:t>29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DC20418-EA63-4092-BD6B-50FFEC51B2E4}" type="slidenum">
              <a:rPr lang="ru-RU" altLang="ru-RU" smtClean="0">
                <a:latin typeface="Arial" charset="0"/>
              </a:rPr>
              <a:pPr/>
              <a:t>38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C50D8-4E88-44A7-A0A9-5028D3D5A2E1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3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B723-4795-4A51-8D9C-6ACCE51E8F24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9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14DD3-1E5C-4D37-BDFD-6CA38B6AC247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1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A4D1-631D-4EC0-9839-26165EA08B1F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5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5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7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73A3-B841-43BC-A241-009C5E8AB2B3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71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67643-06E7-4AAA-B6CE-E4B4CCAC79D5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1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6FF1F-3850-4A8E-83B2-1C04B94217E7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4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21C1-523C-4CAB-A1B5-0E59CCEE2BA8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6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C6C8-A6FF-482D-A613-1C6D4DA6F8A1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64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C8F7-06D9-4178-ADF9-1D4D9156FC13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9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7769-6647-45D1-BC17-F7984E124C92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7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2095-4AE1-44E3-80B7-1933C40E32E2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1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4BE7E-DBED-47B6-A06C-19EC3A32733D}" type="datetime1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F5E06529D60FEBD3DE1FD48F65446402DB6D2880BB49ACBFE6CD2D1003s6cDM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F5E06529D60FEBD3DE1FD48F65446402DB6B298AB645ACBFE6CD2D10036D53100C24C69392F2s7c7M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_____Microsoft_Excel_97-20032.xls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mailto:fumfskal@mail.ru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1041" y="146805"/>
            <a:ext cx="74546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000" b="1" cap="none" spc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endParaRPr lang="ru-RU" sz="6000" b="1" cap="none" spc="0" dirty="0">
              <a:ln w="9525">
                <a:solidFill>
                  <a:srgbClr val="002060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908"/>
            <a:ext cx="2938829" cy="7360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21042" y="1150150"/>
            <a:ext cx="72237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проекту решения  о бюджете</a:t>
            </a:r>
          </a:p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Александровского муниципального округа Ставропольского края на 2022 </a:t>
            </a:r>
            <a:r>
              <a:rPr lang="ru-RU" sz="40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и 2024 годов</a:t>
            </a:r>
            <a:endParaRPr lang="ru-RU" sz="40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7" descr="g_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15900"/>
            <a:ext cx="10382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19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9"/>
            <a:ext cx="9296022" cy="87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ХАРАКТЕРИСТИКИ ПРОЕКТА БЮДЖЕТА АЛЕКСАНДРОВСКОГО МУНИЦИПАЛЬНОГО ОКРУГА СТАВРОПОЛЬСКОГО КРАЯ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altLang="ru-RU" sz="1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 Box 70"/>
          <p:cNvSpPr txBox="1">
            <a:spLocks noChangeArrowheads="1"/>
          </p:cNvSpPr>
          <p:nvPr/>
        </p:nvSpPr>
        <p:spPr bwMode="auto">
          <a:xfrm rot="10800000" flipH="1" flipV="1">
            <a:off x="10668421" y="782908"/>
            <a:ext cx="1266570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 dirty="0" err="1">
                <a:latin typeface="Times New Roman" pitchFamily="18" charset="0"/>
              </a:rPr>
              <a:t>тыс.рублей</a:t>
            </a:r>
            <a:endParaRPr lang="ru-RU" altLang="ru-RU" sz="1500" b="1" dirty="0">
              <a:latin typeface="Times New Roman" pitchFamily="18" charset="0"/>
            </a:endParaRP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333075"/>
              </p:ext>
            </p:extLst>
          </p:nvPr>
        </p:nvGraphicFramePr>
        <p:xfrm>
          <a:off x="609768" y="1219723"/>
          <a:ext cx="11264906" cy="4813904"/>
        </p:xfrm>
        <a:graphic>
          <a:graphicData uri="http://schemas.openxmlformats.org/drawingml/2006/table">
            <a:tbl>
              <a:tblPr/>
              <a:tblGrid>
                <a:gridCol w="1294188">
                  <a:extLst>
                    <a:ext uri="{9D8B030D-6E8A-4147-A177-3AD203B41FA5}"/>
                  </a:extLst>
                </a:gridCol>
                <a:gridCol w="1129797"/>
                <a:gridCol w="1162466"/>
                <a:gridCol w="1139869">
                  <a:extLst>
                    <a:ext uri="{9D8B030D-6E8A-4147-A177-3AD203B41FA5}"/>
                  </a:extLst>
                </a:gridCol>
                <a:gridCol w="613775">
                  <a:extLst>
                    <a:ext uri="{9D8B030D-6E8A-4147-A177-3AD203B41FA5}"/>
                  </a:extLst>
                </a:gridCol>
                <a:gridCol w="864296"/>
                <a:gridCol w="1152394"/>
                <a:gridCol w="1189973">
                  <a:extLst>
                    <a:ext uri="{9D8B030D-6E8A-4147-A177-3AD203B41FA5}"/>
                  </a:extLst>
                </a:gridCol>
                <a:gridCol w="726510">
                  <a:extLst>
                    <a:ext uri="{9D8B030D-6E8A-4147-A177-3AD203B41FA5}"/>
                  </a:extLst>
                </a:gridCol>
                <a:gridCol w="1139868"/>
                <a:gridCol w="851770"/>
              </a:tblGrid>
              <a:tr h="28340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2021 год </a:t>
                      </a:r>
                      <a:endParaRPr lang="en-US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№83/83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№83/83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 решения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%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№83/83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 решения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решению №83/83, 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 решения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предыдущему году, 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0105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 2021 году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Решению №83/83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56095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– всего, </a:t>
                      </a:r>
                    </a:p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lang="en-US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1 539 318,88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1 405 087,26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577 987,26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1 411 056,53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1 511 905,58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107,1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1 537 164,42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1610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299 005,63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305 506,20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333 016,67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111,4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309 642,57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337 322,17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108,9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364 378,73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28323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Дотация из краевого бюджета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325 496,00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285 905,40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312 549,00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283 853,28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282 398,00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255 232,00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90,4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43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всего, в том числе</a:t>
                      </a:r>
                      <a:r>
                        <a:rPr lang="en-US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1 539 318,88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1 405 087,26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577 987,26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1 411 056,53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1 511 905,58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107,1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1 537 164,42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82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Дефицит\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профицит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5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0122" y="4279"/>
            <a:ext cx="12253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заимствований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747364" y="1247091"/>
            <a:ext cx="3607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долговой политики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042733"/>
              </p:ext>
            </p:extLst>
          </p:nvPr>
        </p:nvGraphicFramePr>
        <p:xfrm>
          <a:off x="295763" y="1773747"/>
          <a:ext cx="11720446" cy="1064713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11720446">
                  <a:extLst>
                    <a:ext uri="{9D8B030D-6E8A-4147-A177-3AD203B41FA5}">
                      <a16:colId xmlns:a16="http://schemas.microsoft.com/office/drawing/2014/main" xmlns="" val="3604162938"/>
                    </a:ext>
                  </a:extLst>
                </a:gridCol>
              </a:tblGrid>
              <a:tr h="1064713"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обеспечение размера дефицита местного бюджета в 2022-2024 годах на уровне не более 5,0 процентов; 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минимизация расходов на обслуживание муниципального долга муниципального округа.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8928571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852232"/>
              </p:ext>
            </p:extLst>
          </p:nvPr>
        </p:nvGraphicFramePr>
        <p:xfrm>
          <a:off x="171450" y="2859583"/>
          <a:ext cx="5248274" cy="277939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774796">
                  <a:extLst>
                    <a:ext uri="{9D8B030D-6E8A-4147-A177-3AD203B41FA5}">
                      <a16:colId xmlns:a16="http://schemas.microsoft.com/office/drawing/2014/main" xmlns="" val="2558015165"/>
                    </a:ext>
                  </a:extLst>
                </a:gridCol>
                <a:gridCol w="1174459">
                  <a:extLst>
                    <a:ext uri="{9D8B030D-6E8A-4147-A177-3AD203B41FA5}">
                      <a16:colId xmlns:a16="http://schemas.microsoft.com/office/drawing/2014/main" xmlns="" val="3693694615"/>
                    </a:ext>
                  </a:extLst>
                </a:gridCol>
                <a:gridCol w="1115735">
                  <a:extLst>
                    <a:ext uri="{9D8B030D-6E8A-4147-A177-3AD203B41FA5}">
                      <a16:colId xmlns:a16="http://schemas.microsoft.com/office/drawing/2014/main" xmlns="" val="1498417715"/>
                    </a:ext>
                  </a:extLst>
                </a:gridCol>
                <a:gridCol w="1183284">
                  <a:extLst>
                    <a:ext uri="{9D8B030D-6E8A-4147-A177-3AD203B41FA5}">
                      <a16:colId xmlns:a16="http://schemas.microsoft.com/office/drawing/2014/main" xmlns="" val="668234274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заимствований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заимствования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833607469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погашение основной суммы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7259704"/>
                  </a:ext>
                </a:extLst>
              </a:tr>
              <a:tr h="2762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Кредиты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полученные от кредитных организаций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196206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815152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99148509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0034492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56513721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7504201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638800" y="303234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Александровского муниципального округа на 2022 год и плановый период 2023 и 2024 годов  сбалансирован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и расходам,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источники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 дефицита бюджета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расходы на обслуживание муниципального долга не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планируются. </a:t>
            </a: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гарантий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плановом периоде 2023 и 2024 годов не планируется.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12"/>
          <p:cNvSpPr>
            <a:spLocks noChangeShapeType="1"/>
          </p:cNvSpPr>
          <p:nvPr/>
        </p:nvSpPr>
        <p:spPr bwMode="auto">
          <a:xfrm>
            <a:off x="5402243" y="4070783"/>
            <a:ext cx="119937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1552" name="Rectangle 2"/>
          <p:cNvSpPr>
            <a:spLocks noChangeArrowheads="1"/>
          </p:cNvSpPr>
          <p:nvPr/>
        </p:nvSpPr>
        <p:spPr bwMode="auto">
          <a:xfrm>
            <a:off x="502262" y="178086"/>
            <a:ext cx="11491522" cy="147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ДОХОДЫ БЮДЖЕТА МУНИЦИПАЛЬНОГО ОКРУГА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Структура доходов 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годов</a:t>
            </a:r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8686255" y="1905187"/>
            <a:ext cx="1600850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1555" name="Rectangle 14"/>
          <p:cNvSpPr>
            <a:spLocks noChangeArrowheads="1"/>
          </p:cNvSpPr>
          <p:nvPr/>
        </p:nvSpPr>
        <p:spPr bwMode="auto">
          <a:xfrm>
            <a:off x="974286" y="6170856"/>
            <a:ext cx="28052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6" name="Rectangle 15"/>
          <p:cNvSpPr>
            <a:spLocks noChangeArrowheads="1"/>
          </p:cNvSpPr>
          <p:nvPr/>
        </p:nvSpPr>
        <p:spPr bwMode="auto">
          <a:xfrm>
            <a:off x="1560536" y="6149391"/>
            <a:ext cx="1738594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2022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7" name="Text Box 17"/>
          <p:cNvSpPr txBox="1">
            <a:spLocks noChangeArrowheads="1"/>
          </p:cNvSpPr>
          <p:nvPr/>
        </p:nvSpPr>
        <p:spPr bwMode="auto">
          <a:xfrm>
            <a:off x="5755001" y="6080133"/>
            <a:ext cx="257681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2023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8" name="Rectangle 18"/>
          <p:cNvSpPr>
            <a:spLocks noChangeArrowheads="1"/>
          </p:cNvSpPr>
          <p:nvPr/>
        </p:nvSpPr>
        <p:spPr bwMode="auto">
          <a:xfrm>
            <a:off x="5425760" y="6170856"/>
            <a:ext cx="27884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9" name="Text Box 21"/>
          <p:cNvSpPr txBox="1">
            <a:spLocks noChangeArrowheads="1"/>
          </p:cNvSpPr>
          <p:nvPr/>
        </p:nvSpPr>
        <p:spPr bwMode="auto">
          <a:xfrm>
            <a:off x="8953343" y="6080133"/>
            <a:ext cx="247602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</a:t>
            </a:r>
          </a:p>
        </p:txBody>
      </p:sp>
      <p:sp>
        <p:nvSpPr>
          <p:cNvPr id="21560" name="Rectangle 20"/>
          <p:cNvSpPr>
            <a:spLocks noChangeArrowheads="1"/>
          </p:cNvSpPr>
          <p:nvPr/>
        </p:nvSpPr>
        <p:spPr bwMode="auto">
          <a:xfrm>
            <a:off x="8667776" y="6180937"/>
            <a:ext cx="302364" cy="17304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1515" name="Group 98"/>
          <p:cNvGrpSpPr>
            <a:grpSpLocks/>
          </p:cNvGrpSpPr>
          <p:nvPr/>
        </p:nvGrpSpPr>
        <p:grpSpPr bwMode="auto">
          <a:xfrm>
            <a:off x="814704" y="3598687"/>
            <a:ext cx="4607695" cy="939153"/>
            <a:chOff x="385" y="2227"/>
            <a:chExt cx="2177" cy="591"/>
          </a:xfrm>
        </p:grpSpPr>
        <p:sp>
          <p:nvSpPr>
            <p:cNvPr id="2156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333 016,67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337 322,17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364 378,73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Налоговые и неналоговые</a:t>
              </a:r>
            </a:p>
          </p:txBody>
        </p:sp>
      </p:grpSp>
      <p:grpSp>
        <p:nvGrpSpPr>
          <p:cNvPr id="21516" name="Group 121"/>
          <p:cNvGrpSpPr>
            <a:grpSpLocks/>
          </p:cNvGrpSpPr>
          <p:nvPr/>
        </p:nvGrpSpPr>
        <p:grpSpPr bwMode="auto">
          <a:xfrm>
            <a:off x="5390484" y="2731775"/>
            <a:ext cx="1201058" cy="2594011"/>
            <a:chOff x="2547" y="1721"/>
            <a:chExt cx="567" cy="1634"/>
          </a:xfrm>
        </p:grpSpPr>
        <p:sp>
          <p:nvSpPr>
            <p:cNvPr id="21538" name="Line 4"/>
            <p:cNvSpPr>
              <a:spLocks noChangeShapeType="1"/>
            </p:cNvSpPr>
            <p:nvPr/>
          </p:nvSpPr>
          <p:spPr bwMode="auto">
            <a:xfrm flipH="1">
              <a:off x="2819" y="1721"/>
              <a:ext cx="0" cy="16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Line 12"/>
            <p:cNvSpPr>
              <a:spLocks noChangeShapeType="1"/>
            </p:cNvSpPr>
            <p:nvPr/>
          </p:nvSpPr>
          <p:spPr bwMode="auto">
            <a:xfrm>
              <a:off x="2547" y="3354"/>
              <a:ext cx="56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17" name="Group 99"/>
          <p:cNvGrpSpPr>
            <a:grpSpLocks/>
          </p:cNvGrpSpPr>
          <p:nvPr/>
        </p:nvGrpSpPr>
        <p:grpSpPr bwMode="auto">
          <a:xfrm>
            <a:off x="814704" y="4857051"/>
            <a:ext cx="4607695" cy="939152"/>
            <a:chOff x="385" y="2227"/>
            <a:chExt cx="2177" cy="591"/>
          </a:xfrm>
        </p:grpSpPr>
        <p:sp>
          <p:nvSpPr>
            <p:cNvPr id="2160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21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5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22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24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18" name="Group 104"/>
          <p:cNvGrpSpPr>
            <a:grpSpLocks/>
          </p:cNvGrpSpPr>
          <p:nvPr/>
        </p:nvGrpSpPr>
        <p:grpSpPr bwMode="auto">
          <a:xfrm>
            <a:off x="6576424" y="3598687"/>
            <a:ext cx="4607695" cy="939153"/>
            <a:chOff x="385" y="2227"/>
            <a:chExt cx="2177" cy="591"/>
          </a:xfrm>
        </p:grpSpPr>
        <p:sp>
          <p:nvSpPr>
            <p:cNvPr id="2160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1 244 970,59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1 174 583,41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</a:t>
              </a: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1 172 785,69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</a:t>
              </a:r>
            </a:p>
          </p:txBody>
        </p:sp>
      </p:grpSp>
      <p:grpSp>
        <p:nvGrpSpPr>
          <p:cNvPr id="21519" name="Group 109"/>
          <p:cNvGrpSpPr>
            <a:grpSpLocks/>
          </p:cNvGrpSpPr>
          <p:nvPr/>
        </p:nvGrpSpPr>
        <p:grpSpPr bwMode="auto">
          <a:xfrm>
            <a:off x="6576424" y="4857051"/>
            <a:ext cx="4607695" cy="939152"/>
            <a:chOff x="385" y="2227"/>
            <a:chExt cx="2177" cy="591"/>
          </a:xfrm>
        </p:grpSpPr>
        <p:sp>
          <p:nvSpPr>
            <p:cNvPr id="2161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79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5" name="Rectangle 10"/>
            <p:cNvSpPr>
              <a:spLocks noChangeArrowheads="1"/>
            </p:cNvSpPr>
            <p:nvPr/>
          </p:nvSpPr>
          <p:spPr bwMode="auto">
            <a:xfrm>
              <a:off x="1120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20" name="Group 115"/>
          <p:cNvGrpSpPr>
            <a:grpSpLocks/>
          </p:cNvGrpSpPr>
          <p:nvPr/>
        </p:nvGrpSpPr>
        <p:grpSpPr bwMode="auto">
          <a:xfrm>
            <a:off x="3653569" y="1876627"/>
            <a:ext cx="4607695" cy="937473"/>
            <a:chOff x="385" y="2227"/>
            <a:chExt cx="2177" cy="591"/>
          </a:xfrm>
        </p:grpSpPr>
        <p:sp>
          <p:nvSpPr>
            <p:cNvPr id="21522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1 577 987,26</a:t>
              </a:r>
              <a:endParaRPr lang="ru-RU" altLang="ru-RU" sz="1500" b="1" dirty="0"/>
            </a:p>
          </p:txBody>
        </p:sp>
        <p:sp>
          <p:nvSpPr>
            <p:cNvPr id="21523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1 511 905,58</a:t>
              </a:r>
              <a:endParaRPr lang="ru-RU" altLang="ru-RU" sz="1500" b="1" dirty="0"/>
            </a:p>
          </p:txBody>
        </p:sp>
        <p:sp>
          <p:nvSpPr>
            <p:cNvPr id="21622" name="Rectangle 11"/>
            <p:cNvSpPr>
              <a:spLocks noChangeArrowheads="1"/>
            </p:cNvSpPr>
            <p:nvPr/>
          </p:nvSpPr>
          <p:spPr bwMode="auto">
            <a:xfrm>
              <a:off x="1837" y="2522"/>
              <a:ext cx="725" cy="296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1 537 164,42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23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ВСЕГО ДОХОДОВ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7479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11"/>
          <p:cNvSpPr>
            <a:spLocks noChangeArrowheads="1"/>
          </p:cNvSpPr>
          <p:nvPr/>
        </p:nvSpPr>
        <p:spPr bwMode="auto">
          <a:xfrm>
            <a:off x="1" y="1"/>
            <a:ext cx="12192000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МЕСТНОГО БЮДЖЕТА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ГОДУ В СОПОСТАВЛЕНИИ С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ПЛАНОМ,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УТВЕРЖДЕННЫМ НА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2021 ГОД РЕШЕНИЕМ №83/83</a:t>
            </a:r>
            <a:endParaRPr lang="ru-RU" alt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Text Box 36"/>
          <p:cNvSpPr txBox="1">
            <a:spLocks noChangeArrowheads="1"/>
          </p:cNvSpPr>
          <p:nvPr/>
        </p:nvSpPr>
        <p:spPr bwMode="auto">
          <a:xfrm>
            <a:off x="10209835" y="761068"/>
            <a:ext cx="1676442" cy="297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(тыс.рублей)</a:t>
            </a:r>
          </a:p>
        </p:txBody>
      </p:sp>
      <p:graphicFrame>
        <p:nvGraphicFramePr>
          <p:cNvPr id="60567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03831"/>
              </p:ext>
            </p:extLst>
          </p:nvPr>
        </p:nvGraphicFramePr>
        <p:xfrm>
          <a:off x="228453" y="1052391"/>
          <a:ext cx="11125327" cy="5510913"/>
        </p:xfrm>
        <a:graphic>
          <a:graphicData uri="http://schemas.openxmlformats.org/drawingml/2006/table">
            <a:tbl>
              <a:tblPr/>
              <a:tblGrid>
                <a:gridCol w="4606594">
                  <a:extLst>
                    <a:ext uri="{9D8B030D-6E8A-4147-A177-3AD203B41FA5}"/>
                  </a:extLst>
                </a:gridCol>
                <a:gridCol w="1691013">
                  <a:extLst>
                    <a:ext uri="{9D8B030D-6E8A-4147-A177-3AD203B41FA5}"/>
                  </a:extLst>
                </a:gridCol>
                <a:gridCol w="1478072">
                  <a:extLst>
                    <a:ext uri="{9D8B030D-6E8A-4147-A177-3AD203B41FA5}"/>
                  </a:extLst>
                </a:gridCol>
                <a:gridCol w="1402915">
                  <a:extLst>
                    <a:ext uri="{9D8B030D-6E8A-4147-A177-3AD203B41FA5}"/>
                  </a:extLst>
                </a:gridCol>
                <a:gridCol w="864295">
                  <a:extLst>
                    <a:ext uri="{9D8B030D-6E8A-4147-A177-3AD203B41FA5}"/>
                  </a:extLst>
                </a:gridCol>
                <a:gridCol w="1082438">
                  <a:extLst>
                    <a:ext uri="{9D8B030D-6E8A-4147-A177-3AD203B41FA5}"/>
                  </a:extLst>
                </a:gridCol>
              </a:tblGrid>
              <a:tr h="103733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ИСТОЧНИКИ ДОХОДОВ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2021  год (Решение №83/83)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плана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(Решение №83/83)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 вес в структуре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39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абс. сумма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51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ВСЕГО НАЛОГОВЫЕ И                                                                                                                                                                                                            НЕНАЛОГОВЫЕ ДОХОДЫ, в т.ч.: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299 005,63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333 016,67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+34 011,04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396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239 053,25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266 858,95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+27 805,70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111,6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80,1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65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физических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147 421,00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166 845,00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+19 424,00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совокупный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13 871,81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17 798,00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+3 926,19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128,3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733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21 099,77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19 540,95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-1 558,49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92,6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486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52 283,00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58 124,00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+5 841,00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4 378,00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4 551,00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+173,00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59 952,38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66 157,72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+6 205,34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19,9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9971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использования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41 463,71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48 384,02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+6 920,31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12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санкции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возмещение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ущерба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716,09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508,52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-207,57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12576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оказания платных услуг</a:t>
                      </a:r>
                      <a:endParaRPr kumimoji="0" lang="en-US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15 688,35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16 020,80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+332,45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797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552298"/>
            <a:ext cx="11133328" cy="551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Налог на доходы физических лиц.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Отчисления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налога на доходы физических лиц (далее – НДФЛ) являются одним из основных налоговых источников пополнения местного бюджета, доля которого составляет более 62 процентов в общем объеме поступлений налоговых доходов.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Норматив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отчисления в местный бюджет от НДФЛ в 2022 году составит 49 процентов (в соответствии с Законом Ставропольского края от 13.10.2011 № 77-кз (ред. от 26.02.2021 г. №13-кз)  «Об установлении нормативов отчислений в бюджеты муниципальных образований Ставропольского края от налогов, подлежащих зачислению в бюджет Ставропольского края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норматив отчисления – 34 процента и в соответствии со статьей 61.6 Бюджетного Кодекса РФ – норматив отчисления 15 процентов). 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Расчет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прогнозируемого объема поступления налога на доходы физических лиц на 2022 год осуществлен исходя из оценки ожидаемого поступления налога в местный бюджет за 2021 год и коэффициентов роста реальной заработной платы на 2022-2024 гг. в соответствии с прогнозом социально-экономического развития Российской Федерации с учетом данных главного администратора доходов – Управления Федеральной налоговой службы по Ставропольскому краю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проекте НДФЛ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166 845,00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2023 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170 595,73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2024 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181 898,00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 с приростом более чем на 6 процентов в каждом году планового периода.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Замены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дотации на выравнивание бюджетной обеспеченности дополнительным нормативом отчислений от НДФЛ по муниципальному округу в 2022 году и в плановом периоде 2023 и 2024 годов нет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Налоги на имущество.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Доля налогов на имущество составляет 21,8 процентов, из них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налог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имущество физических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лиц в проекте на 2022 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9210,00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2023 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10613,00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2024 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10900,00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земельный налог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проекте на 2022 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48 914,00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2023 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49 704,00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рублей, на 2024 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53 970,48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соответствии со статьей 61.6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Бюджетного кодекса Российской Федерации, указанные имущественные налоги зачисляются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бюджет муниципального округа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нормативу 100 процентов. </a:t>
            </a: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456906" y="-152886"/>
            <a:ext cx="11353780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57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3587" name="Группа 42"/>
            <p:cNvGrpSpPr>
              <a:grpSpLocks/>
            </p:cNvGrpSpPr>
            <p:nvPr/>
          </p:nvGrpSpPr>
          <p:grpSpPr bwMode="auto">
            <a:xfrm>
              <a:off x="2331579" y="1128008"/>
              <a:ext cx="4303302" cy="332484"/>
              <a:chOff x="2332000" y="1096240"/>
              <a:chExt cx="4390325" cy="351579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1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1 244 970,59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1 174 583,41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1 172 785,69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3558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2386785" y="6077149"/>
            <a:ext cx="1495450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2022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2023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3562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63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312 549,00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282 398,00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255 232,00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3564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103 343,00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34 457,70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34 457,70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3565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4 684,61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4 684,61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4 684,61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3566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853 043,10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878 411,38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824 393,98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1619329" y="6164136"/>
            <a:ext cx="28220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813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-186369"/>
            <a:ext cx="11133328" cy="699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проектировок объемов безвозмездных поступлений из бюджетов других уровней являются показатели проекта Закона Ставропольского края «О бюджете Ставропольского края на 2022 год и плановый период 2023 и 2024 годов» и данные главных администраторов поступлений в местный бюджет в предстоящем трехлетнем периоде.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Субсидии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обеспечение исполнения полномочий органов местного самоуправления по вопросам местного значения на условиях софинансирования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планируются: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 в сумме 103 343,00 тыс.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 в сумме 34 457,70 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на 2024 год объем субсидий соответствует показателям предыдущего года.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них: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1) в области образования: в 2022 году в сумме 37 609,83 тыс.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рублей, в 2023 и 2024 годах - в сумме 33 614,58 тыс.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рублей ежегодно, в том числе: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создание в общеобразовательных организациях, расположенных в сельской местности, условий для занятий физической культурой и спортом: в 2022 году - в сумме 1 447,74 тыс. рублей, в 2023 и 2024 годах - в сумме 15,97 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деятельности центров образования цифрового и гуманитарного профилей: в 2022 году - в сумме 10 636,35 тыс. рублей, в 2023 и 2024 годах - в сумме  13 216,87 тыс. рублей ежегодно.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бесплатного горячего питания обучающихся, получающих начальное общее образование в муниципальных образовательных организациях: в 2022 году и плановом периоде 2023 и 2024 годов - в сумме 20 381,74 тыс. рублей ежегодно;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проведение антитеррористических мероприятий в муниципальных образовательных организациях в 2022 году в сумме 5 144,00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2) в области культуры: на 2022 год – в сумме 4 655,45 тыс. рублей, в 2023 и 2024 годах – в сумме 70,41 тыс. рублей ежегодно, в том числе: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на комплектование книжных фондов библиотек муниципальных образований в 2022-2024 годах в сумме 70,41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на приобретение музыкальных инструментов, оборудования и материалов для муниципальных образовательных организаций дополнительного образования (детских школ искусств) по видам искусств и профессиональных образовательных организаций в 2022 году в сумме 4 585,04 тыс. рублей.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3) в области проведения информационно-пропагандистских мероприятий, направленных на профилактику идеологии терроризма – по 100,00 тыс. рублей ежегодно в 2022-2024 годах;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4) на осуществление дорожной деятельности в отношении автомобильных дорог общего пользования в 2022 году в сумме 39 136,14 тыс. рублей (прогнозные данные);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5) на софинансирование капитальных вложений в объекты государственной (муниципальной) собственности в рамках развития транспортной инфраструктуры на сельских территориях в 2022 году в сумме 12 195,54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6) реализацию инициативных проектов в 2022 году в сумме 4 483,15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7)  реализацию мероприятий по обеспечению жильем молодых семей в 2022 году в сумме 5 162,89 тыс. рублей, в 2023-2024 годах - в сумме 672,71 тыс. рублей ежегодно. </a:t>
            </a:r>
          </a:p>
        </p:txBody>
      </p:sp>
    </p:spTree>
    <p:extLst>
      <p:ext uri="{BB962C8B-B14F-4D97-AF65-F5344CB8AC3E}">
        <p14:creationId xmlns:p14="http://schemas.microsoft.com/office/powerpoint/2010/main" val="3376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29073"/>
            <a:ext cx="11133328" cy="656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Субвенции из краевого бюджета на выполнение передаваемых государственных полномочий Ставропольского края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планируются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 в сумме 824 393,98 тыс.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 в сумме 853 043,10 тыс.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2024 год в сумме 878 411,38 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Средства субвенций будут направлены на: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в области социальной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политики: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году -  в сумме 518 838,49 тыс. рублей;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2023 году - в сумме 544 030,45 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2024 году - в сумме 568 073,83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2) реализацию государственных полномочий в области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образования: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году - в сумме 299 553,59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2023 году - в сумме 303 052,82 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2024 году - в сумме 304 345,44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3) реализацию государственных полномочий по обеспечению деятельности комиссий по делам несовершеннолетних и защите их прав ежегодно в сумме 28,11 тыс. рублей;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4) осуществление отдельных государственных полномочий по формированию, содержанию и использованию Архивного фонда Ставропольского края в 2022-2024 годах - в сумме 833,52 тыс. рублей ежегодно;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5) осуществление деятельности по опеке и попечительству в области здравоохранения в 2022-2024 годах - в сумме 842,74 тыс. рублей ежегодно;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6) осуществление полномочий по составлению (изменению) списков кандидатов в присяжные заседатели федеральных судов общей юрисдикции в Российской Федерации: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2022 году - в сумме 86,79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2023 и 2024 годах - в сумме 14,96 тыс. рублей ежегодно;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7) осуществление отдельных государственных полномочий по созданию административных комиссий ежегодно в сумме 27,00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8) осуществление отдельных государственных полномочий по осуществлению деятельности по обращению с животными без владельцев в 2022-2024 годах предусмотрено в сумме 765,98 тыс. рублей ежегодно;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9) осуществление отдельных государственных полномочий по организации и проведению мероприятий по борьбе с иксодовыми клещами - переносчиками Крымской геморрагической лихорадки в природных биотопах в 2022-2024 годах предусмотрено в сумме 223,69 тыс. рублей ежегодно;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10) осуществление отдельных государственных полномочий по осуществлению управленческих функций в области сельского хозяйства в 2022-2024 годах предусмотрено в сумме 2 234,66 тыс. рублей ежегодно;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11) осуществление первичного воинского учета органами местного самоуправления поселений, муниципальных и городских округов предусмотрено: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2022 году - в сумме 959,41 тыс. рублей;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году - в сумме 989,17 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2024 году - в сумме 1 021,45 тыс.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1172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-77283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СОПОСТАВЛЕНИИ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1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4611" name="Группа 42"/>
            <p:cNvGrpSpPr>
              <a:grpSpLocks/>
            </p:cNvGrpSpPr>
            <p:nvPr/>
          </p:nvGrpSpPr>
          <p:grpSpPr bwMode="auto">
            <a:xfrm>
              <a:off x="2331579" y="1128334"/>
              <a:ext cx="4304923" cy="332158"/>
              <a:chOff x="2332000" y="1096584"/>
              <a:chExt cx="4391979" cy="351234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0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1 240 313,25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1 244 970,59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+4 657,34</a:t>
                </a:r>
                <a:endPara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4582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1021546" y="6089675"/>
            <a:ext cx="422760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302381" indent="-302381" algn="ctr" eaLnBrk="1" hangingPunct="1">
              <a:buClr>
                <a:schemeClr val="folHlink"/>
              </a:buClr>
              <a:buSzPct val="60000"/>
              <a:buFontTx/>
              <a:buChar char="-"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2021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консолидированный бюджет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2022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проект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отклонения</a:t>
            </a:r>
          </a:p>
        </p:txBody>
      </p:sp>
      <p:sp>
        <p:nvSpPr>
          <p:cNvPr id="24586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7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325 496,00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312 549,00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-12 947,00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4588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153 890,77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103 343,00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-50 547,77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4589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25 264,42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4 684,61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-20 579,81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4590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824 393,98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+88 731,92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735 662,06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992764" y="6180937"/>
            <a:ext cx="379635" cy="14448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3625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Заголовок 1"/>
          <p:cNvSpPr txBox="1">
            <a:spLocks/>
          </p:cNvSpPr>
          <p:nvPr/>
        </p:nvSpPr>
        <p:spPr bwMode="auto">
          <a:xfrm>
            <a:off x="1333762" y="329292"/>
            <a:ext cx="8889510" cy="77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ДОХОДОВ МЕСТНОГО БЮДЖЕТА НА ДУШУ НАСЕЛЕНИЯ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29789" name="Group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286056"/>
              </p:ext>
            </p:extLst>
          </p:nvPr>
        </p:nvGraphicFramePr>
        <p:xfrm>
          <a:off x="1002081" y="1398234"/>
          <a:ext cx="10504560" cy="2898194"/>
        </p:xfrm>
        <a:graphic>
          <a:graphicData uri="http://schemas.openxmlformats.org/drawingml/2006/table">
            <a:tbl>
              <a:tblPr/>
              <a:tblGrid>
                <a:gridCol w="2583294">
                  <a:extLst>
                    <a:ext uri="{9D8B030D-6E8A-4147-A177-3AD203B41FA5}"/>
                  </a:extLst>
                </a:gridCol>
                <a:gridCol w="969721">
                  <a:extLst>
                    <a:ext uri="{9D8B030D-6E8A-4147-A177-3AD203B41FA5}"/>
                  </a:extLst>
                </a:gridCol>
                <a:gridCol w="991405">
                  <a:extLst>
                    <a:ext uri="{9D8B030D-6E8A-4147-A177-3AD203B41FA5}"/>
                  </a:extLst>
                </a:gridCol>
                <a:gridCol w="914388">
                  <a:extLst>
                    <a:ext uri="{9D8B030D-6E8A-4147-A177-3AD203B41FA5}"/>
                  </a:extLst>
                </a:gridCol>
                <a:gridCol w="1022658">
                  <a:extLst>
                    <a:ext uri="{9D8B030D-6E8A-4147-A177-3AD203B41FA5}"/>
                  </a:extLst>
                </a:gridCol>
                <a:gridCol w="974903">
                  <a:extLst>
                    <a:ext uri="{9D8B030D-6E8A-4147-A177-3AD203B41FA5}"/>
                  </a:extLst>
                </a:gridCol>
                <a:gridCol w="1036644">
                  <a:extLst>
                    <a:ext uri="{9D8B030D-6E8A-4147-A177-3AD203B41FA5}"/>
                  </a:extLst>
                </a:gridCol>
                <a:gridCol w="968523">
                  <a:extLst>
                    <a:ext uri="{9D8B030D-6E8A-4147-A177-3AD203B41FA5}"/>
                  </a:extLst>
                </a:gridCol>
                <a:gridCol w="1043024">
                  <a:extLst>
                    <a:ext uri="{9D8B030D-6E8A-4147-A177-3AD203B41FA5}"/>
                  </a:extLst>
                </a:gridCol>
              </a:tblGrid>
              <a:tr h="43841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(план)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(проект)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0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12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всего,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</a:t>
                      </a: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29457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38423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2829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33944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34797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362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6582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7180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6594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7344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0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1906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22875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31243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2279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27350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27453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118" name="Rectangle 798"/>
          <p:cNvSpPr>
            <a:spLocks noChangeArrowheads="1"/>
          </p:cNvSpPr>
          <p:nvPr/>
        </p:nvSpPr>
        <p:spPr bwMode="auto">
          <a:xfrm rot="10800000" flipH="1" flipV="1">
            <a:off x="10438288" y="942514"/>
            <a:ext cx="1422792" cy="32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(рублей)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4816" y="4371584"/>
            <a:ext cx="10396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местного бюджета на душу населения в 2022 году по общему объему в сопоставлении с 2021 годом прогнозируются с приростом на 853,0 рубля в год, или на 2,5%, из них за счет налоговых и неналоговых доходов на 750 рублей, или на 11,4%. 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07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2485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6179653"/>
            <a:ext cx="2667000" cy="668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960844"/>
            <a:ext cx="241101" cy="2411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1926" y="875312"/>
            <a:ext cx="1158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endParaRPr lang="ru-RU" b="1" dirty="0">
              <a:ln/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4" y="1793410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8750" y="1698544"/>
            <a:ext cx="10179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инвестиции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средства, направляемые на создание или увеличение за счет средств бюджета стоимости государственного (муниципального) имущества</a:t>
            </a:r>
            <a:endParaRPr lang="ru-RU" b="1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8" y="2591658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7480" y="2452704"/>
            <a:ext cx="11677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кредит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средства, предоставляемые бюджетом другому бюджету бюджетной системы Российской Федерации, юридическому лицу (за исключением   государственных (муниципальных) учреждений),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иностранному государству, иностранному юридическому лицу на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возвратной и возмездной основах</a:t>
            </a:r>
            <a:r>
              <a:rPr lang="ru-RU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3730110"/>
            <a:ext cx="241101" cy="2411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7480" y="3714430"/>
            <a:ext cx="7362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9" y="4307391"/>
            <a:ext cx="241101" cy="24110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7053" y="4230314"/>
            <a:ext cx="10999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0561" y="5061068"/>
            <a:ext cx="11572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b="1" dirty="0" smtClean="0">
                <a:ln/>
                <a:solidFill>
                  <a:srgbClr val="C00000"/>
                </a:solidFill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0" y="5113120"/>
            <a:ext cx="241101" cy="2411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295525" y="153007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95524" y="251002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95521" y="3560765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95522" y="421594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95522" y="493643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95523" y="578691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1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8"/>
            <a:ext cx="9296022" cy="71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defRPr/>
            </a:pP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БЮДЖЕТА АЛЕКСАНДРОВСКОГО МУНИЦИПАЛЬНОГО ОКРУГА СТАВРОПОЛЬСКОГО КРАЯ </a:t>
            </a:r>
          </a:p>
        </p:txBody>
      </p:sp>
      <p:sp>
        <p:nvSpPr>
          <p:cNvPr id="2052" name="Text Box 70"/>
          <p:cNvSpPr txBox="1">
            <a:spLocks noChangeArrowheads="1"/>
          </p:cNvSpPr>
          <p:nvPr/>
        </p:nvSpPr>
        <p:spPr bwMode="auto">
          <a:xfrm rot="10800000" flipH="1" flipV="1">
            <a:off x="10134244" y="1350768"/>
            <a:ext cx="1343841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latin typeface="Times New Roman" pitchFamily="18" charset="0"/>
              </a:rPr>
              <a:t>тыс.рублей</a:t>
            </a: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504952"/>
              </p:ext>
            </p:extLst>
          </p:nvPr>
        </p:nvGraphicFramePr>
        <p:xfrm>
          <a:off x="951978" y="2242158"/>
          <a:ext cx="10477395" cy="3664510"/>
        </p:xfrm>
        <a:graphic>
          <a:graphicData uri="http://schemas.openxmlformats.org/drawingml/2006/table">
            <a:tbl>
              <a:tblPr/>
              <a:tblGrid>
                <a:gridCol w="2603773">
                  <a:extLst>
                    <a:ext uri="{9D8B030D-6E8A-4147-A177-3AD203B41FA5}"/>
                  </a:extLst>
                </a:gridCol>
                <a:gridCol w="1760193"/>
                <a:gridCol w="1606292">
                  <a:extLst>
                    <a:ext uri="{9D8B030D-6E8A-4147-A177-3AD203B41FA5}"/>
                  </a:extLst>
                </a:gridCol>
                <a:gridCol w="1051197">
                  <a:extLst>
                    <a:ext uri="{9D8B030D-6E8A-4147-A177-3AD203B41FA5}"/>
                  </a:extLst>
                </a:gridCol>
                <a:gridCol w="1893674">
                  <a:extLst>
                    <a:ext uri="{9D8B030D-6E8A-4147-A177-3AD203B41FA5}"/>
                  </a:extLst>
                </a:gridCol>
                <a:gridCol w="1562266"/>
              </a:tblGrid>
              <a:tr h="15532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2021  год (Решение №83/83)</a:t>
                      </a:r>
                      <a:endParaRPr kumimoji="0" lang="en-US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 год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2021 году, %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 год проект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 год проект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086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– всего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1 539 318,88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1 577 987,26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1 511 905,58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1 537 164,42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4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Условно-утвержденные расходы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15 570,00</a:t>
                      </a:r>
                      <a:endParaRPr kumimoji="0" lang="ru-RU" alt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31 131,00</a:t>
                      </a:r>
                      <a:endParaRPr kumimoji="0" lang="ru-RU" alt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1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-63260"/>
            <a:ext cx="11133328" cy="67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Плановые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объемы бюджетных ассигнований местного бюджета на реализацию муниципальных программ муниципального округа и направлений деятельности, не входящих в муниципальные программы муниципального округа, на 2022 год и плановый период 2023 и 2024 годов были сформированы с учетом следующих подходов: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 качестве «базовых» объемов бюджетных ассигнований на 2022 и 2023 годы приняты бюджетные ассигнования, утвержденные решением Совета Александровского муниципального округа Ставропольского края от 11 декабря 2020  г. № 83/83  «О бюджете Александровского муниципального округа Ставропольского края на 2021 год и плановый период 2022 и 2023 годов» (далее – «базовые» объемы), «базовые» объемы 2024 года приняты равными «базовым» объемам 2023 года с учетом изменений объемов и  структуры базовых показателей.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Уточнение базовых объемов бюджетных ассигнований на 2022 - 2023 годы осуществлено с учетом следующих факторов: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уменьшены бюджетные ассигнования по расходным обязательствам ограниченного срока действия;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увеличены бюджетные ассигнования по мероприятиям «длящегося» характера, возникшим в ходе исполнения местного бюджета в текущем году;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уточнены расходы на оплату труда органов местного самоуправления Александровского муниципального округа Ставропольского края в соответствии с изменением штатных расписаний;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расходы на повышение оплаты труда работников в сфере образования и культуры в соответствии с указом Президента Российской Федерации от 7 мая 2012 г. № 597 «О мероприятиях по реализации государственной социальной политики» (далее – Указ от 7 мая 2012 г. № 597) предусмотрены с учетом сохранения достигнутых в 2020 году соотношений их заработной платы к показателю среднемесячной начисленной заработной платы наемных работников в организациях, у индивидуальных предпринимателей и физических лиц (среднемесячный доход от трудовой деятельности), ежегодно с 01 января 2022-2024 годов исходя из значения среднемесячного дохода от трудовой деятельности в 2021 году – 26 250,60 рубля, в 2022 -2024 годах – 28758,02 рубля;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 средства на оплату труда категорий работников, которые не попадают под действие Указа от 7 мая 2012 года </a:t>
            </a:r>
            <a:r>
              <a:rPr lang="ru-RU" sz="1600" dirty="0">
                <a:latin typeface="Times New Roman" pitchFamily="18" charset="0"/>
                <a:cs typeface="Times New Roman" pitchFamily="18" charset="0"/>
                <a:hlinkClick r:id="rId2"/>
              </a:rPr>
              <a:t>№ 597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рассчитываются с учетом индексации с 01 октября 2021 года  на 3,6 процента.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Расходы на выплату заработной платы работникам организаций, финансируемых из местного бюджета, предусматриваются в расчетных показателях на 2022 год и плановый период 2023 и 2024 годов исходя из обеспечения минимального размера оплаты труда 13 617 рубля в месяц.         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4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3" y="-147047"/>
            <a:ext cx="11133329" cy="720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определении размера фонда оплаты труда на 2022 год и плановый период 2023 и 2024 годов тарифы страховых взносов сохраняются на уровне 30,2 процента;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Расходы на исполнение публичных обязательств, в том числе исполняемых за счет межбюджетных трансфертов, установленных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соответствии со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  <a:hlinkClick r:id="rId2"/>
              </a:rPr>
              <a:t>статьей 74</a:t>
            </a:r>
            <a:r>
              <a:rPr lang="ru-RU" sz="1600" baseline="30000" dirty="0">
                <a:latin typeface="Times New Roman" pitchFamily="18" charset="0"/>
                <a:cs typeface="Times New Roman" pitchFamily="18" charset="0"/>
                <a:hlinkClick r:id="rId2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Бюджетного кодекса Российской Федерации, на 2022 год и плановый период 2023 и 2024 годов рассчитываются нормативным методом исходя из численности получателей выплат и индексации установленных в 2021 году размеров выплат с 01 января 2022 года – на 1,0 процента, с 01 января 2023 года – на 4,0 процента, с 01 января 2024 года – на 4,0 процента.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Расходы на оплату коммунальных услуг на 2022 год формируются с учетом прогнозируемого роста тарифов на 2,6 процента, на 2023 и 2024 годы – в условиях 2022 года.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питание детей в дошкольных образовательных организациях, льготных категорий обучающихся в общеобразовательных организациях рассчитываются исходя из численности получателей выплат по состоянию на 01 сентября 2021 г. и индексации, установленных в 2021 году размеров выплат с 01 января 2022 года – на 4,0 процента, с 01 января 2023 года – на 4,0 процента, с 01 января 2024 года – на 4,0 процента.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Объем бюджетных ассигнований на предоставление мер социальной поддержки по оплате жилья, коммунальных услуг или отдельных их видов работникам муниципальных учреждений культуры, работающим и проживающим в сельской местности, формируется исходя из: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численности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получателей указанных мер социальной поддержки по данным отчетов на 01 октября 2021 года;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расчетного размера ежемесячной денежной выплаты работникам муниципальных учреждений культуры, установленного на 2022 год – 818,17 рубля, на 2023 год – 850,90 рубля, на 2024 год – 884,94 рубля;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необходимости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обеспечения расходов, связанных с перечислением, зачислением и доставкой ежемесячной денежной выплаты получателям мер социальной поддержки (в пределах 1,5 процента размера ежемесячной денежной выплаты).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Объем бюджетных ассигнований дорожного фонда Александровского муниципального округа Ставропольского края планируется в размере не менее прогнозируемого объема доходов от акцизов на автомобильный и прямогонный бензин, дизельное топливо, моторные масла для дизельных и (или) карбюраторных (инжекторных) двигателей, производимые на территории Российской Федерации, подлежащих зачислению в бюджеты муниципальных образований края.   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2022  году и в плановом периоде 2023 и 2024 годов будет сохранена социальная направленность местного бюджета.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НА 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ГОД И ПЛАНОВЫЙ ПЕРИОД 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И 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ГОДОВ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075174" y="1657979"/>
          <a:ext cx="10138786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4175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БЮДЖЕТА МУНИЦИПАЛЬНОГО ОКРУГА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411541" y="1688794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4060769" y="1941678"/>
          <a:ext cx="3917623" cy="2208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7648028" y="185124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1620692" y="401331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6264705" y="3964746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2933602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9311141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3" name="AutoShape 4"/>
          <p:cNvSpPr>
            <a:spLocks noChangeArrowheads="1"/>
          </p:cNvSpPr>
          <p:nvPr/>
        </p:nvSpPr>
        <p:spPr bwMode="auto">
          <a:xfrm>
            <a:off x="6814955" y="3284516"/>
            <a:ext cx="2208939" cy="1369247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8 758,02</a:t>
            </a:r>
            <a:endParaRPr lang="en-US" altLang="ru-RU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4271737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5" name="AutoShape 6"/>
          <p:cNvSpPr>
            <a:spLocks noChangeArrowheads="1"/>
          </p:cNvSpPr>
          <p:nvPr/>
        </p:nvSpPr>
        <p:spPr bwMode="auto">
          <a:xfrm>
            <a:off x="1883059" y="3301316"/>
            <a:ext cx="2111510" cy="1369247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2</a:t>
            </a:r>
            <a:r>
              <a:rPr lang="en-US" altLang="ru-RU" b="1" dirty="0" smtClean="0">
                <a:latin typeface="Arial" charset="0"/>
              </a:rPr>
              <a:t>6 250.60</a:t>
            </a:r>
            <a:endParaRPr lang="en-US" altLang="ru-RU" b="1" dirty="0">
              <a:latin typeface="Arial" charset="0"/>
            </a:endParaRPr>
          </a:p>
        </p:txBody>
      </p:sp>
      <p:grpSp>
        <p:nvGrpSpPr>
          <p:cNvPr id="25606" name="Group 7"/>
          <p:cNvGrpSpPr>
            <a:grpSpLocks/>
          </p:cNvGrpSpPr>
          <p:nvPr/>
        </p:nvGrpSpPr>
        <p:grpSpPr bwMode="auto">
          <a:xfrm>
            <a:off x="1447989" y="1219723"/>
            <a:ext cx="10045214" cy="1317166"/>
            <a:chOff x="604" y="979"/>
            <a:chExt cx="4243" cy="959"/>
          </a:xfrm>
        </p:grpSpPr>
        <p:sp>
          <p:nvSpPr>
            <p:cNvPr id="45064" name="Rectangle 8"/>
            <p:cNvSpPr>
              <a:spLocks noChangeArrowheads="1"/>
            </p:cNvSpPr>
            <p:nvPr/>
          </p:nvSpPr>
          <p:spPr bwMode="gray">
            <a:xfrm rot="3419336">
              <a:off x="593" y="1056"/>
              <a:ext cx="893" cy="871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grpSp>
          <p:nvGrpSpPr>
            <p:cNvPr id="25643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10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8" name="Oval 12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9" name="Oval 13"/>
              <p:cNvSpPr>
                <a:spLocks noChangeArrowheads="1"/>
              </p:cNvSpPr>
              <p:nvPr/>
            </p:nvSpPr>
            <p:spPr bwMode="gray">
              <a:xfrm>
                <a:off x="2439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0" name="Rectangle 14"/>
            <p:cNvSpPr>
              <a:spLocks noChangeArrowheads="1"/>
            </p:cNvSpPr>
            <p:nvPr/>
          </p:nvSpPr>
          <p:spPr bwMode="gray">
            <a:xfrm rot="3419336">
              <a:off x="1719" y="1020"/>
              <a:ext cx="915" cy="83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5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11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8" name="Rectangle 17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6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4" name="Oval 18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5" name="Oval 19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6" name="Rectangle 20"/>
            <p:cNvSpPr>
              <a:spLocks noChangeArrowheads="1"/>
            </p:cNvSpPr>
            <p:nvPr/>
          </p:nvSpPr>
          <p:spPr bwMode="gray">
            <a:xfrm rot="3419336">
              <a:off x="2825" y="1043"/>
              <a:ext cx="909" cy="821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7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12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9" name="Rectangle 23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0" name="Oval 24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1" name="Oval 25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82" name="Rectangle 26"/>
            <p:cNvSpPr>
              <a:spLocks noChangeArrowheads="1"/>
            </p:cNvSpPr>
            <p:nvPr/>
          </p:nvSpPr>
          <p:spPr bwMode="gray">
            <a:xfrm rot="3419336">
              <a:off x="4001" y="1065"/>
              <a:ext cx="888" cy="80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mtClean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5368" name="Rectangle 27"/>
          <p:cNvSpPr>
            <a:spLocks noChangeArrowheads="1"/>
          </p:cNvSpPr>
          <p:nvPr/>
        </p:nvSpPr>
        <p:spPr bwMode="gray">
          <a:xfrm>
            <a:off x="1584053" y="1412931"/>
            <a:ext cx="2398757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US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69" name="Rectangle 28"/>
          <p:cNvSpPr>
            <a:spLocks noChangeArrowheads="1"/>
          </p:cNvSpPr>
          <p:nvPr/>
        </p:nvSpPr>
        <p:spPr bwMode="gray">
          <a:xfrm rot="10800000" flipV="1">
            <a:off x="4191106" y="1308845"/>
            <a:ext cx="2019122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endParaRPr lang="ru-RU" altLang="ru-RU" b="1" dirty="0" smtClean="0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   202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год 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09" name="Rectangle 29"/>
          <p:cNvSpPr>
            <a:spLocks noChangeArrowheads="1"/>
          </p:cNvSpPr>
          <p:nvPr/>
        </p:nvSpPr>
        <p:spPr bwMode="gray">
          <a:xfrm>
            <a:off x="6769601" y="1627978"/>
            <a:ext cx="1965368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3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10" name="Rectangle 30"/>
          <p:cNvSpPr>
            <a:spLocks noChangeArrowheads="1"/>
          </p:cNvSpPr>
          <p:nvPr/>
        </p:nvSpPr>
        <p:spPr bwMode="gray">
          <a:xfrm>
            <a:off x="9553032" y="1627978"/>
            <a:ext cx="2061116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4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2" name="Rectangle 31"/>
          <p:cNvSpPr>
            <a:spLocks noChangeArrowheads="1"/>
          </p:cNvSpPr>
          <p:nvPr/>
        </p:nvSpPr>
        <p:spPr bwMode="auto">
          <a:xfrm>
            <a:off x="1920014" y="3444121"/>
            <a:ext cx="2109831" cy="120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612" name="Rectangle 32"/>
          <p:cNvSpPr>
            <a:spLocks noChangeArrowheads="1"/>
          </p:cNvSpPr>
          <p:nvPr/>
        </p:nvSpPr>
        <p:spPr bwMode="auto">
          <a:xfrm>
            <a:off x="4320450" y="3788534"/>
            <a:ext cx="220725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2</a:t>
            </a:r>
            <a:r>
              <a:rPr lang="en-US" altLang="ru-RU" b="1" dirty="0" smtClean="0">
                <a:latin typeface="Arial" charset="0"/>
              </a:rPr>
              <a:t>8 758,02</a:t>
            </a:r>
            <a:endParaRPr lang="ru-RU" altLang="ru-RU" b="1" dirty="0">
              <a:latin typeface="Arial" charset="0"/>
            </a:endParaRPr>
          </a:p>
        </p:txBody>
      </p:sp>
      <p:sp>
        <p:nvSpPr>
          <p:cNvPr id="15374" name="Rectangle 33"/>
          <p:cNvSpPr>
            <a:spLocks noChangeArrowheads="1"/>
          </p:cNvSpPr>
          <p:nvPr/>
        </p:nvSpPr>
        <p:spPr bwMode="auto">
          <a:xfrm>
            <a:off x="6814955" y="3440760"/>
            <a:ext cx="2208939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>
              <a:latin typeface="Arial" charset="0"/>
            </a:endParaRPr>
          </a:p>
          <a:p>
            <a:pPr algn="ctr" eaLnBrk="1" hangingPunct="1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75" name="Rectangle 34"/>
          <p:cNvSpPr>
            <a:spLocks noChangeArrowheads="1"/>
          </p:cNvSpPr>
          <p:nvPr/>
        </p:nvSpPr>
        <p:spPr bwMode="auto">
          <a:xfrm>
            <a:off x="9406889" y="3444121"/>
            <a:ext cx="211151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8 758,02</a:t>
            </a:r>
          </a:p>
        </p:txBody>
      </p:sp>
      <p:sp>
        <p:nvSpPr>
          <p:cNvPr id="15379" name="TextBox 43"/>
          <p:cNvSpPr txBox="1">
            <a:spLocks noChangeArrowheads="1"/>
          </p:cNvSpPr>
          <p:nvPr/>
        </p:nvSpPr>
        <p:spPr bwMode="auto">
          <a:xfrm>
            <a:off x="2158546" y="2924983"/>
            <a:ext cx="1632767" cy="37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16" name="Прямоугольник 50"/>
          <p:cNvSpPr>
            <a:spLocks noChangeArrowheads="1"/>
          </p:cNvSpPr>
          <p:nvPr/>
        </p:nvSpPr>
        <p:spPr bwMode="auto">
          <a:xfrm>
            <a:off x="1" y="2924983"/>
            <a:ext cx="187129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</a:t>
            </a:r>
            <a:endParaRPr lang="ru-RU" altLang="ru-RU" sz="1500" i="1">
              <a:latin typeface="Arial" charset="0"/>
            </a:endParaRPr>
          </a:p>
        </p:txBody>
      </p:sp>
      <p:sp>
        <p:nvSpPr>
          <p:cNvPr id="25617" name="Прямоугольник 52"/>
          <p:cNvSpPr>
            <a:spLocks noChangeArrowheads="1"/>
          </p:cNvSpPr>
          <p:nvPr/>
        </p:nvSpPr>
        <p:spPr bwMode="auto">
          <a:xfrm>
            <a:off x="334281" y="3843975"/>
            <a:ext cx="124977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18" name="Прямоугольник 53"/>
          <p:cNvSpPr>
            <a:spLocks noChangeArrowheads="1"/>
          </p:cNvSpPr>
          <p:nvPr/>
        </p:nvSpPr>
        <p:spPr bwMode="auto">
          <a:xfrm>
            <a:off x="0" y="4277430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13332" name="Rectangle 3"/>
          <p:cNvSpPr>
            <a:spLocks noChangeArrowheads="1"/>
          </p:cNvSpPr>
          <p:nvPr/>
        </p:nvSpPr>
        <p:spPr bwMode="auto">
          <a:xfrm>
            <a:off x="152863" y="0"/>
            <a:ext cx="11735094" cy="838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9048" tIns="11429" rIns="19048" bIns="11429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ЗАРАБОТНОЙ ПЛАТЫ</a:t>
            </a:r>
            <a:b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ОТДЕЛЬНЫХ КАТЕГОРИЙ РАБОТНИКОВ МУНИЦИПАЛЬНЫХ УЧРЕЖДЕНИЙ АЛЕКСАНДРОВСКОГО МУНИЦИПАЛЬНОГО ОКРУГА СТАВРОПОЛЬСКОГО КРАЯ</a:t>
            </a:r>
          </a:p>
        </p:txBody>
      </p:sp>
      <p:sp>
        <p:nvSpPr>
          <p:cNvPr id="25620" name="AutoShape 6"/>
          <p:cNvSpPr>
            <a:spLocks noChangeArrowheads="1"/>
          </p:cNvSpPr>
          <p:nvPr/>
        </p:nvSpPr>
        <p:spPr bwMode="auto">
          <a:xfrm>
            <a:off x="1871300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2</a:t>
            </a:r>
            <a:r>
              <a:rPr lang="en-US" altLang="ru-RU" b="1" dirty="0" smtClean="0">
                <a:latin typeface="Arial" charset="0"/>
              </a:rPr>
              <a:t>6 250,60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25621" name="AutoShape 5"/>
          <p:cNvSpPr>
            <a:spLocks noChangeArrowheads="1"/>
          </p:cNvSpPr>
          <p:nvPr/>
        </p:nvSpPr>
        <p:spPr bwMode="auto">
          <a:xfrm>
            <a:off x="436916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2</a:t>
            </a:r>
            <a:r>
              <a:rPr lang="en-US" altLang="ru-RU" b="1" dirty="0" smtClean="0">
                <a:latin typeface="Arial" charset="0"/>
              </a:rPr>
              <a:t>8 758,02</a:t>
            </a:r>
            <a:endParaRPr lang="ru-RU" altLang="ru-RU" b="1" dirty="0">
              <a:latin typeface="Arial" charset="0"/>
            </a:endParaRPr>
          </a:p>
        </p:txBody>
      </p:sp>
      <p:sp>
        <p:nvSpPr>
          <p:cNvPr id="25622" name="AutoShape 4"/>
          <p:cNvSpPr>
            <a:spLocks noChangeArrowheads="1"/>
          </p:cNvSpPr>
          <p:nvPr/>
        </p:nvSpPr>
        <p:spPr bwMode="auto">
          <a:xfrm>
            <a:off x="6863670" y="4868810"/>
            <a:ext cx="2208940" cy="1439811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8 758,02</a:t>
            </a:r>
            <a:endParaRPr lang="en-US" altLang="ru-RU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23" name="AutoShape 3"/>
          <p:cNvSpPr>
            <a:spLocks noChangeArrowheads="1"/>
          </p:cNvSpPr>
          <p:nvPr/>
        </p:nvSpPr>
        <p:spPr bwMode="auto">
          <a:xfrm>
            <a:off x="935985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8 758,02</a:t>
            </a:r>
            <a:endParaRPr lang="ru-RU" altLang="ru-RU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24" name="Прямоугольник 51"/>
          <p:cNvSpPr>
            <a:spLocks noChangeArrowheads="1"/>
          </p:cNvSpPr>
          <p:nvPr/>
        </p:nvSpPr>
        <p:spPr bwMode="auto">
          <a:xfrm>
            <a:off x="0" y="3284516"/>
            <a:ext cx="177555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Культура</a:t>
            </a:r>
          </a:p>
        </p:txBody>
      </p:sp>
      <p:sp>
        <p:nvSpPr>
          <p:cNvPr id="25625" name="Прямоугольник 52"/>
          <p:cNvSpPr>
            <a:spLocks noChangeArrowheads="1"/>
          </p:cNvSpPr>
          <p:nvPr/>
        </p:nvSpPr>
        <p:spPr bwMode="auto">
          <a:xfrm>
            <a:off x="0" y="4798248"/>
            <a:ext cx="1968727" cy="79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Дополнительное образование детей</a:t>
            </a:r>
          </a:p>
        </p:txBody>
      </p:sp>
      <p:sp>
        <p:nvSpPr>
          <p:cNvPr id="58" name="Стрелка вправо 57"/>
          <p:cNvSpPr>
            <a:spLocks noChangeArrowheads="1"/>
          </p:cNvSpPr>
          <p:nvPr/>
        </p:nvSpPr>
        <p:spPr bwMode="auto">
          <a:xfrm>
            <a:off x="3695563" y="4437036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7" name="Rectangle 53"/>
          <p:cNvSpPr>
            <a:spLocks noChangeArrowheads="1"/>
          </p:cNvSpPr>
          <p:nvPr/>
        </p:nvSpPr>
        <p:spPr bwMode="auto">
          <a:xfrm>
            <a:off x="3803071" y="4149746"/>
            <a:ext cx="671921" cy="287291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9,6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" name="Стрелка вправо 57"/>
          <p:cNvSpPr>
            <a:spLocks noChangeArrowheads="1"/>
          </p:cNvSpPr>
          <p:nvPr/>
        </p:nvSpPr>
        <p:spPr bwMode="auto">
          <a:xfrm>
            <a:off x="3651889" y="6085174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9" name="Rectangle 55"/>
          <p:cNvSpPr>
            <a:spLocks noChangeArrowheads="1"/>
          </p:cNvSpPr>
          <p:nvPr/>
        </p:nvSpPr>
        <p:spPr bwMode="auto">
          <a:xfrm>
            <a:off x="3759397" y="5797883"/>
            <a:ext cx="670241" cy="28729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102,2</a:t>
            </a:r>
          </a:p>
        </p:txBody>
      </p:sp>
      <p:sp>
        <p:nvSpPr>
          <p:cNvPr id="3" name="Стрелка вправо 57"/>
          <p:cNvSpPr>
            <a:spLocks noChangeArrowheads="1"/>
          </p:cNvSpPr>
          <p:nvPr/>
        </p:nvSpPr>
        <p:spPr bwMode="auto">
          <a:xfrm>
            <a:off x="6191749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1" name="Rectangle 57"/>
          <p:cNvSpPr>
            <a:spLocks noChangeArrowheads="1"/>
          </p:cNvSpPr>
          <p:nvPr/>
        </p:nvSpPr>
        <p:spPr bwMode="auto">
          <a:xfrm>
            <a:off x="6299257" y="4149746"/>
            <a:ext cx="670241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4" name="Стрелка вправо 57"/>
          <p:cNvSpPr>
            <a:spLocks noChangeArrowheads="1"/>
          </p:cNvSpPr>
          <p:nvPr/>
        </p:nvSpPr>
        <p:spPr bwMode="auto">
          <a:xfrm>
            <a:off x="6383246" y="6100295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3" name="Rectangle 59"/>
          <p:cNvSpPr>
            <a:spLocks noChangeArrowheads="1"/>
          </p:cNvSpPr>
          <p:nvPr/>
        </p:nvSpPr>
        <p:spPr bwMode="auto">
          <a:xfrm>
            <a:off x="6492434" y="5813004"/>
            <a:ext cx="670240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5" name="Стрелка вправо 57"/>
          <p:cNvSpPr>
            <a:spLocks noChangeArrowheads="1"/>
          </p:cNvSpPr>
          <p:nvPr/>
        </p:nvSpPr>
        <p:spPr bwMode="auto">
          <a:xfrm>
            <a:off x="8676176" y="6093574"/>
            <a:ext cx="1056595" cy="144485"/>
          </a:xfrm>
          <a:prstGeom prst="rightArrow">
            <a:avLst>
              <a:gd name="adj1" fmla="val 50000"/>
              <a:gd name="adj2" fmla="val 164251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5" name="Rectangle 61"/>
          <p:cNvSpPr>
            <a:spLocks noChangeArrowheads="1"/>
          </p:cNvSpPr>
          <p:nvPr/>
        </p:nvSpPr>
        <p:spPr bwMode="auto">
          <a:xfrm>
            <a:off x="8783683" y="5806284"/>
            <a:ext cx="671921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6" name="Стрелка вправо 57"/>
          <p:cNvSpPr>
            <a:spLocks noChangeArrowheads="1"/>
          </p:cNvSpPr>
          <p:nvPr/>
        </p:nvSpPr>
        <p:spPr bwMode="auto">
          <a:xfrm>
            <a:off x="8689614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7" name="Rectangle 63"/>
          <p:cNvSpPr>
            <a:spLocks noChangeArrowheads="1"/>
          </p:cNvSpPr>
          <p:nvPr/>
        </p:nvSpPr>
        <p:spPr bwMode="auto">
          <a:xfrm>
            <a:off x="8797122" y="4149746"/>
            <a:ext cx="670240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5638" name="Прямоугольник 52"/>
          <p:cNvSpPr>
            <a:spLocks noChangeArrowheads="1"/>
          </p:cNvSpPr>
          <p:nvPr/>
        </p:nvSpPr>
        <p:spPr bwMode="auto">
          <a:xfrm>
            <a:off x="299005" y="5655078"/>
            <a:ext cx="124809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39" name="Прямоугольник 53"/>
          <p:cNvSpPr>
            <a:spLocks noChangeArrowheads="1"/>
          </p:cNvSpPr>
          <p:nvPr/>
        </p:nvSpPr>
        <p:spPr bwMode="auto">
          <a:xfrm>
            <a:off x="0" y="5876846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65" name="Rectangle 28"/>
          <p:cNvSpPr>
            <a:spLocks noChangeArrowheads="1"/>
          </p:cNvSpPr>
          <p:nvPr/>
        </p:nvSpPr>
        <p:spPr bwMode="gray">
          <a:xfrm>
            <a:off x="1295128" y="1539853"/>
            <a:ext cx="2205579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altLang="ru-RU" b="1" dirty="0" smtClean="0">
                <a:solidFill>
                  <a:schemeClr val="bg1"/>
                </a:solidFill>
                <a:latin typeface="Arial" charset="0"/>
              </a:rPr>
              <a:t>202</a:t>
            </a:r>
            <a:r>
              <a:rPr lang="en-US" altLang="ru-RU" b="1" dirty="0" smtClean="0">
                <a:solidFill>
                  <a:schemeClr val="bg1"/>
                </a:solidFill>
                <a:latin typeface="Arial" charset="0"/>
              </a:rPr>
              <a:t>1</a:t>
            </a:r>
            <a:r>
              <a:rPr lang="ru-RU" altLang="ru-RU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1"/>
                </a:solidFill>
                <a:latin typeface="Arial" charset="0"/>
              </a:rPr>
              <a:t>год  </a:t>
            </a:r>
          </a:p>
          <a:p>
            <a:pPr algn="ctr" eaLnBrk="1" hangingPunct="1">
              <a:defRPr/>
            </a:pPr>
            <a:endParaRPr lang="en-US" altLang="ru-RU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76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0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МЕСТНОГО БЮДЖЕТА, ПРЕДУСМОТРЕННЫЕ НА РЕАЛИЗАЦИЮ НАЦИОНАЛЬНЫХ ПРОЕКТОВ,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МЛН.РУБ.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93875657"/>
              </p:ext>
            </p:extLst>
          </p:nvPr>
        </p:nvGraphicFramePr>
        <p:xfrm>
          <a:off x="305199" y="2743142"/>
          <a:ext cx="3809737" cy="396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2820387" y="1905186"/>
            <a:ext cx="19547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1066675" y="2133675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en-US" altLang="ru-RU" dirty="0" smtClean="0"/>
              <a:t>97,0</a:t>
            </a:r>
            <a:endParaRPr lang="ru-RU" altLang="ru-RU" dirty="0"/>
          </a:p>
        </p:txBody>
      </p:sp>
      <p:sp>
        <p:nvSpPr>
          <p:cNvPr id="28679" name="TextBox 15"/>
          <p:cNvSpPr txBox="1">
            <a:spLocks noChangeArrowheads="1"/>
          </p:cNvSpPr>
          <p:nvPr/>
        </p:nvSpPr>
        <p:spPr bwMode="auto">
          <a:xfrm>
            <a:off x="4953736" y="2058072"/>
            <a:ext cx="236180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en-US" altLang="ru-RU" dirty="0" smtClean="0"/>
              <a:t>102,8</a:t>
            </a:r>
            <a:endParaRPr lang="ru-RU" altLang="ru-RU" dirty="0"/>
          </a:p>
        </p:txBody>
      </p:sp>
      <p:sp>
        <p:nvSpPr>
          <p:cNvPr id="28680" name="TextBox 16"/>
          <p:cNvSpPr txBox="1">
            <a:spLocks noChangeArrowheads="1"/>
          </p:cNvSpPr>
          <p:nvPr/>
        </p:nvSpPr>
        <p:spPr bwMode="auto">
          <a:xfrm>
            <a:off x="8914708" y="2046312"/>
            <a:ext cx="259025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 Всего </a:t>
            </a:r>
            <a:r>
              <a:rPr lang="en-US" altLang="ru-RU" dirty="0" smtClean="0"/>
              <a:t>107,9</a:t>
            </a:r>
            <a:endParaRPr lang="ru-RU" altLang="ru-RU" dirty="0"/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79837717"/>
              </p:ext>
            </p:extLst>
          </p:nvPr>
        </p:nvGraphicFramePr>
        <p:xfrm>
          <a:off x="8217074" y="2508381"/>
          <a:ext cx="3974926" cy="3917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1066675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</a:t>
            </a:r>
            <a:r>
              <a:rPr lang="en-US" altLang="ru-RU" dirty="0" smtClean="0">
                <a:solidFill>
                  <a:srgbClr val="FF0000"/>
                </a:solidFill>
              </a:rPr>
              <a:t>2</a:t>
            </a: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28684" name="TextBox 14"/>
          <p:cNvSpPr txBox="1">
            <a:spLocks noChangeArrowheads="1"/>
          </p:cNvSpPr>
          <p:nvPr/>
        </p:nvSpPr>
        <p:spPr bwMode="auto">
          <a:xfrm>
            <a:off x="4800873" y="1448211"/>
            <a:ext cx="251466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</a:t>
            </a:r>
            <a:r>
              <a:rPr lang="en-US" altLang="ru-RU" dirty="0" smtClean="0">
                <a:solidFill>
                  <a:srgbClr val="FF0000"/>
                </a:solidFill>
              </a:rPr>
              <a:t>3</a:t>
            </a:r>
            <a:r>
              <a:rPr lang="ru-RU" altLang="ru-RU" dirty="0" smtClean="0">
                <a:solidFill>
                  <a:srgbClr val="FF0000"/>
                </a:solidFill>
              </a:rPr>
              <a:t> год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28685" name="TextBox 14"/>
          <p:cNvSpPr txBox="1">
            <a:spLocks noChangeArrowheads="1"/>
          </p:cNvSpPr>
          <p:nvPr/>
        </p:nvSpPr>
        <p:spPr bwMode="auto">
          <a:xfrm>
            <a:off x="8991979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</a:t>
            </a:r>
            <a:r>
              <a:rPr lang="en-US" altLang="ru-RU" dirty="0" smtClean="0">
                <a:solidFill>
                  <a:srgbClr val="FF0000"/>
                </a:solidFill>
              </a:rPr>
              <a:t>4</a:t>
            </a: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17" name="Овал 16"/>
          <p:cNvSpPr/>
          <p:nvPr/>
        </p:nvSpPr>
        <p:spPr>
          <a:xfrm>
            <a:off x="4208744" y="2567259"/>
            <a:ext cx="3880981" cy="3971326"/>
          </a:xfrm>
          <a:prstGeom prst="ellipse">
            <a:avLst/>
          </a:prstGeom>
          <a:solidFill>
            <a:srgbClr val="0070C0">
              <a:alpha val="73000"/>
            </a:srgb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«Демография»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88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,9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 rot="10800000" flipV="1">
            <a:off x="5117461" y="4003782"/>
            <a:ext cx="2360209" cy="2204127"/>
            <a:chOff x="996863" y="2430689"/>
            <a:chExt cx="1993726" cy="1993726"/>
          </a:xfrm>
          <a:scene3d>
            <a:camera prst="orthographicFront"/>
            <a:lightRig rig="flat" dir="t"/>
          </a:scene3d>
        </p:grpSpPr>
        <p:sp>
          <p:nvSpPr>
            <p:cNvPr id="20" name="Овал 19"/>
            <p:cNvSpPr/>
            <p:nvPr/>
          </p:nvSpPr>
          <p:spPr>
            <a:xfrm>
              <a:off x="996863" y="2430689"/>
              <a:ext cx="1993726" cy="1993726"/>
            </a:xfrm>
            <a:prstGeom prst="ellipse">
              <a:avLst/>
            </a:prstGeom>
            <a:solidFill>
              <a:schemeClr val="accent1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Овал 4"/>
            <p:cNvSpPr/>
            <p:nvPr/>
          </p:nvSpPr>
          <p:spPr>
            <a:xfrm>
              <a:off x="1288837" y="2929121"/>
              <a:ext cx="1409777" cy="99686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«Образование» </a:t>
              </a:r>
              <a:endParaRPr lang="en-US" sz="1600" kern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13</a:t>
              </a:r>
              <a:r>
                <a:rPr lang="en-US" sz="1600" kern="1200" dirty="0" smtClean="0">
                  <a:latin typeface="Times New Roman" pitchFamily="18" charset="0"/>
                  <a:cs typeface="Times New Roman" pitchFamily="18" charset="0"/>
                </a:rPr>
                <a:t>,9</a:t>
              </a:r>
              <a:endParaRPr lang="ru-RU" sz="1600" kern="1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65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5468" y="225468"/>
            <a:ext cx="1182457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Расходы бюджета муниципального округа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годов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предусмотренные на реализацию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национальных проектов, в проекте учтены с детализацией по следующим региональным проектам: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«Демография»,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том числе: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«Финансовая поддержка семей при рождении детей»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79 496,10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88 927,90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94022,72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 рублей;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«Культура»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региональный проект «Культурная среда» в 2022 году в объеме 4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826,36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(приобретение музыкальных инструментов для детских школ искусств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«Образование»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региональный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«Успех каждого ребенка»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1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449,19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5,99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5,99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 рублей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общеобразовательных организациях, расположенных в сельской местности и малых городах, условий для занятий физической культурой и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спортом);</a:t>
            </a:r>
            <a:endParaRPr lang="en-US" sz="2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«Современная школа»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11 196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,16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202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3 912,50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3 912,50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(«Точки роста»)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n/>
              <a:solidFill>
                <a:srgbClr val="000099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"/>
          <p:cNvSpPr>
            <a:spLocks noChangeArrowheads="1"/>
          </p:cNvSpPr>
          <p:nvPr/>
        </p:nvSpPr>
        <p:spPr bwMode="auto">
          <a:xfrm>
            <a:off x="8007615" y="2862820"/>
            <a:ext cx="195410" cy="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28" tIns="48363" rIns="96728" bIns="48363">
            <a:spAutoFit/>
          </a:bodyPr>
          <a:lstStyle/>
          <a:p>
            <a:endParaRPr lang="ru-RU" altLang="ru-RU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86262" y="368664"/>
            <a:ext cx="9905738" cy="97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28" tIns="48363" rIns="96728" bIns="48363">
            <a:spAutoFit/>
          </a:bodyPr>
          <a:lstStyle/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   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	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Инициативные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п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роекты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 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с долей средств краевого бюджета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в 2022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году </a:t>
            </a:r>
          </a:p>
        </p:txBody>
      </p:sp>
      <p:pic>
        <p:nvPicPr>
          <p:cNvPr id="29700" name="Picture 4" descr="D:\Users\exfias\Desktop\логотип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87683" cy="173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вал 4"/>
          <p:cNvSpPr/>
          <p:nvPr/>
        </p:nvSpPr>
        <p:spPr>
          <a:xfrm>
            <a:off x="1409493" y="2869415"/>
            <a:ext cx="2238247" cy="556448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0368" tIns="120368" rIns="120368" bIns="120368" spcCol="1343" anchor="ctr"/>
          <a:lstStyle/>
          <a:p>
            <a:pPr algn="ctr" defTabSz="752304">
              <a:lnSpc>
                <a:spcPts val="1377"/>
              </a:lnSpc>
              <a:spcAft>
                <a:spcPct val="35000"/>
              </a:spcAft>
              <a:defRPr/>
            </a:pPr>
            <a:endParaRPr lang="ru-RU" sz="25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077070"/>
              </p:ext>
            </p:extLst>
          </p:nvPr>
        </p:nvGraphicFramePr>
        <p:xfrm>
          <a:off x="1" y="1609496"/>
          <a:ext cx="12205438" cy="4642003"/>
        </p:xfrm>
        <a:graphic>
          <a:graphicData uri="http://schemas.openxmlformats.org/drawingml/2006/table">
            <a:tbl>
              <a:tblPr/>
              <a:tblGrid>
                <a:gridCol w="8389120"/>
                <a:gridCol w="1654938"/>
                <a:gridCol w="2161380"/>
              </a:tblGrid>
              <a:tr h="8285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Наименование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проекта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Количество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Общая стоимость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</a:tr>
              <a:tr h="10134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II этап ремонта фасада СДК с благоустройством прилегающей территории с. Грушевского Александровского муниципального округа Ставропольского края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2 017,50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04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благоустройство территории парка «Победы» и прилегающей территории к памятнику «Братская могила воинов Советской армии, павших смертью храбрых в 1941 – 1945 </a:t>
                      </a:r>
                      <a:r>
                        <a:rPr kumimoji="0" lang="ru-RU" alt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г.г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.» в с. </a:t>
                      </a:r>
                      <a:r>
                        <a:rPr kumimoji="0" lang="ru-RU" alt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Круглолесское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Александровского муниципального округа Ставропольского края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3 040,21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41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обустройство зоны семейного отдыха на пересечении улиц Зеленая и Садовая хутора Средний Александровского муниципального округа Ставропольского края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2 296,05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Итого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3</a:t>
                      </a:r>
                      <a:endParaRPr kumimoji="0" lang="ru-RU" altLang="ru-RU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7 353,76</a:t>
                      </a: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10046894" y="3439081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033456" y="4616801"/>
            <a:ext cx="215854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4331" y="423374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046894" y="5752109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033456" y="6251499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>
            <p:custDataLst>
              <p:tags r:id="rId1"/>
            </p:custDataLst>
          </p:nvPr>
        </p:nvSpPr>
        <p:spPr>
          <a:xfrm>
            <a:off x="9825918" y="1209396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i="1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092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50" name="Group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903633"/>
              </p:ext>
            </p:extLst>
          </p:nvPr>
        </p:nvGraphicFramePr>
        <p:xfrm>
          <a:off x="228453" y="1599416"/>
          <a:ext cx="10311321" cy="5068504"/>
        </p:xfrm>
        <a:graphic>
          <a:graphicData uri="http://schemas.openxmlformats.org/drawingml/2006/table">
            <a:tbl>
              <a:tblPr/>
              <a:tblGrid>
                <a:gridCol w="3471476">
                  <a:extLst>
                    <a:ext uri="{9D8B030D-6E8A-4147-A177-3AD203B41FA5}"/>
                  </a:extLst>
                </a:gridCol>
                <a:gridCol w="1319000"/>
                <a:gridCol w="1319000">
                  <a:extLst>
                    <a:ext uri="{9D8B030D-6E8A-4147-A177-3AD203B41FA5}"/>
                  </a:extLst>
                </a:gridCol>
                <a:gridCol w="1541094">
                  <a:extLst>
                    <a:ext uri="{9D8B030D-6E8A-4147-A177-3AD203B41FA5}"/>
                  </a:extLst>
                </a:gridCol>
                <a:gridCol w="1267875">
                  <a:extLst>
                    <a:ext uri="{9D8B030D-6E8A-4147-A177-3AD203B41FA5}"/>
                  </a:extLst>
                </a:gridCol>
                <a:gridCol w="1392876">
                  <a:extLst>
                    <a:ext uri="{9D8B030D-6E8A-4147-A177-3AD203B41FA5}"/>
                  </a:extLst>
                </a:gridCol>
              </a:tblGrid>
              <a:tr h="1019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раздела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2021  год (Решение №83/83)</a:t>
                      </a:r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2022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Отклонение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абсолютном выражении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(2022г  к 2021г)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2024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 Социальная политика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485 369,59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537 046,26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+51 676,67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557 794,65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582 132,34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07. Образование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576 361,31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614 889,19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+38 527,88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595 166,84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580 480,78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01. Общегосударственные вопросы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175 863,03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193 527,46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+17 664,43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175 239,22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175 179,22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04. Национальная экономика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73 227,47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84 386,59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+11 159,12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27 250,02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27 250,02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02. Национальная  оборона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959,41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+959,41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989,17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1 021,45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03. Национальная безопасность и правоохранительная деятельность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3 413,08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+157,00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3570,08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 Физическая культура и спорт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39 061,88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-1 671,66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08. Культура, кинематография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87 640,23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72 441,97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-15 198,26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70 495,56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70 569,49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06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05. Жилищно-коммунальное хозяйство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98 382,29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33 776,08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-64 606,21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28 439,82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28 439,82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08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15 570,00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31 131,00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1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Итого расходов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1 539 318,88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1 577 987,26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+38 668,38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1 511 905,58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1 537 164,42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0815" name="Text Box 2"/>
          <p:cNvSpPr txBox="1">
            <a:spLocks noChangeArrowheads="1"/>
          </p:cNvSpPr>
          <p:nvPr/>
        </p:nvSpPr>
        <p:spPr bwMode="auto">
          <a:xfrm>
            <a:off x="1" y="1"/>
            <a:ext cx="11735094" cy="120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Функциональная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20</a:t>
            </a:r>
            <a:r>
              <a:rPr lang="en-US" alt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годов</a:t>
            </a:r>
          </a:p>
        </p:txBody>
      </p:sp>
      <p:sp>
        <p:nvSpPr>
          <p:cNvPr id="30816" name="Text Box 36"/>
          <p:cNvSpPr txBox="1">
            <a:spLocks noChangeArrowheads="1"/>
          </p:cNvSpPr>
          <p:nvPr/>
        </p:nvSpPr>
        <p:spPr bwMode="auto">
          <a:xfrm>
            <a:off x="9830199" y="1295326"/>
            <a:ext cx="2580175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</a:t>
            </a:r>
            <a:r>
              <a:rPr lang="en-US" altLang="ru-RU" sz="1300" b="1" i="1">
                <a:latin typeface="Calibri" pitchFamily="34" charset="0"/>
              </a:rPr>
              <a:t> </a:t>
            </a:r>
            <a:r>
              <a:rPr lang="ru-RU" altLang="ru-RU" sz="1300" b="1" i="1">
                <a:latin typeface="Calibri" pitchFamily="34" charset="0"/>
              </a:rPr>
              <a:t>рублей)</a:t>
            </a:r>
          </a:p>
        </p:txBody>
      </p:sp>
      <p:sp>
        <p:nvSpPr>
          <p:cNvPr id="30817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41231298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8322"/>
            <a:ext cx="3152775" cy="789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1" y="943921"/>
            <a:ext cx="241101" cy="24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2" y="1756496"/>
            <a:ext cx="241101" cy="24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2811994"/>
            <a:ext cx="241101" cy="24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4212655"/>
            <a:ext cx="241101" cy="24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97392" y="3503742"/>
            <a:ext cx="250159" cy="2501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7649" y="874065"/>
            <a:ext cx="120842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Консолидированный бюджет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бюджетов бюджетной системы Российской Федерации на соответствующей территории (за исключением бюджетов государственных внебюджетных фондов) без учета межбюджетных трансфертов между этими бюджетами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4372" y="1700202"/>
            <a:ext cx="1128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установленными Бюджетным кодексом, принятые на себя Российской Федерацией, субъектом Российской Федерации или муниципальным образованием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3872" y="2786856"/>
            <a:ext cx="11935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отношения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и осуществления бюджетного процесса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4146" y="3442228"/>
            <a:ext cx="11513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118464" y="4160051"/>
            <a:ext cx="116856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и инструментов муниципальной политики,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ключевых муниципальных функций достижение приоритетов и целей муниципальной политики в сфере социально-экономического развития и безопасности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72307" y="5356996"/>
            <a:ext cx="250159" cy="25015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172331" y="5286440"/>
            <a:ext cx="1149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сальдо, превышение доходов бюджета над его расходами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286000" y="17589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86000" y="28261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86000" y="344222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86000" y="407439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85998" y="509273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85999" y="5756789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2"/>
          <p:cNvSpPr txBox="1">
            <a:spLocks noGrp="1" noChangeArrowheads="1"/>
          </p:cNvSpPr>
          <p:nvPr/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6CECBCB-BF34-429D-9BC5-23579319C97B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pPr algn="r">
                <a:defRPr/>
              </a:pPr>
              <a:t>30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239184" y="1"/>
            <a:ext cx="119528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ФУНКЦИОНАЛЬНАЯ СТРУКТУРА РАСХОДОВ БЮДЖЕТА  МУНИЦИПАЛЬНОГО ОКРУГА</a:t>
            </a:r>
          </a:p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2022 г.(ПРОЕКТ) В СРАВНЕНИИ С 2021 г. 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ПЛАН РЕШЕНИЕ №83/83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</a:rPr>
              <a:t>, </a:t>
            </a:r>
            <a:r>
              <a:rPr lang="ru-RU" b="1" dirty="0">
                <a:latin typeface="Times New Roman" pitchFamily="18" charset="0"/>
              </a:rPr>
              <a:t>%    </a:t>
            </a:r>
          </a:p>
          <a:p>
            <a:pPr algn="ctr" eaLnBrk="1" hangingPunct="1"/>
            <a:r>
              <a:rPr lang="ru-RU" b="1" dirty="0">
                <a:latin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1126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1481254"/>
              </p:ext>
            </p:extLst>
          </p:nvPr>
        </p:nvGraphicFramePr>
        <p:xfrm>
          <a:off x="-23813" y="1539875"/>
          <a:ext cx="11463338" cy="481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Лист" r:id="rId3" imgW="8524855" imgH="4771980" progId="Excel.Sheet.8">
                  <p:embed/>
                </p:oleObj>
              </mc:Choice>
              <mc:Fallback>
                <p:oleObj name="Лист" r:id="rId3" imgW="8524855" imgH="477198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3813" y="1539875"/>
                        <a:ext cx="11463338" cy="481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4"/>
          <p:cNvSpPr txBox="1">
            <a:spLocks noChangeArrowheads="1"/>
          </p:cNvSpPr>
          <p:nvPr/>
        </p:nvSpPr>
        <p:spPr bwMode="auto">
          <a:xfrm rot="10800000" flipV="1">
            <a:off x="2455101" y="1064712"/>
            <a:ext cx="18142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       2022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graphicFrame>
        <p:nvGraphicFramePr>
          <p:cNvPr id="1127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554838"/>
              </p:ext>
            </p:extLst>
          </p:nvPr>
        </p:nvGraphicFramePr>
        <p:xfrm>
          <a:off x="5806018" y="3284539"/>
          <a:ext cx="6385983" cy="597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Диаграмма" r:id="rId5" imgW="5038790" imgH="5486400" progId="MSGraph.Chart.8">
                  <p:embed followColorScheme="full"/>
                </p:oleObj>
              </mc:Choice>
              <mc:Fallback>
                <p:oleObj name="Диаграмма" r:id="rId5" imgW="5038790" imgH="54864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6018" y="3284539"/>
                        <a:ext cx="6385983" cy="597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8015817" y="2852739"/>
            <a:ext cx="16340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2021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sp>
        <p:nvSpPr>
          <p:cNvPr id="11272" name="Line 7"/>
          <p:cNvSpPr>
            <a:spLocks noChangeShapeType="1"/>
          </p:cNvSpPr>
          <p:nvPr/>
        </p:nvSpPr>
        <p:spPr bwMode="auto">
          <a:xfrm flipH="1">
            <a:off x="5232400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3" name="Line 8"/>
          <p:cNvSpPr>
            <a:spLocks noChangeShapeType="1"/>
          </p:cNvSpPr>
          <p:nvPr/>
        </p:nvSpPr>
        <p:spPr bwMode="auto">
          <a:xfrm flipH="1">
            <a:off x="1488017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H="1">
            <a:off x="1390651" y="24923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 flipH="1">
            <a:off x="1007533" y="3068639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Text Box 18"/>
          <p:cNvSpPr txBox="1">
            <a:spLocks noChangeArrowheads="1"/>
          </p:cNvSpPr>
          <p:nvPr/>
        </p:nvSpPr>
        <p:spPr bwMode="auto">
          <a:xfrm>
            <a:off x="1007533" y="3860800"/>
            <a:ext cx="56663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80,0%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  <p:sp>
        <p:nvSpPr>
          <p:cNvPr id="11277" name="Text Box 18"/>
          <p:cNvSpPr txBox="1">
            <a:spLocks noChangeArrowheads="1"/>
          </p:cNvSpPr>
          <p:nvPr/>
        </p:nvSpPr>
        <p:spPr bwMode="auto">
          <a:xfrm>
            <a:off x="6525685" y="6021388"/>
            <a:ext cx="5666316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77,2%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1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547685"/>
              </p:ext>
            </p:extLst>
          </p:nvPr>
        </p:nvGraphicFramePr>
        <p:xfrm>
          <a:off x="450937" y="1536361"/>
          <a:ext cx="10902842" cy="4989698"/>
        </p:xfrm>
        <a:graphic>
          <a:graphicData uri="http://schemas.openxmlformats.org/drawingml/2006/table">
            <a:tbl>
              <a:tblPr/>
              <a:tblGrid>
                <a:gridCol w="402268">
                  <a:extLst>
                    <a:ext uri="{9D8B030D-6E8A-4147-A177-3AD203B41FA5}"/>
                  </a:extLst>
                </a:gridCol>
                <a:gridCol w="4973478">
                  <a:extLst>
                    <a:ext uri="{9D8B030D-6E8A-4147-A177-3AD203B41FA5}"/>
                  </a:extLst>
                </a:gridCol>
                <a:gridCol w="1589986">
                  <a:extLst>
                    <a:ext uri="{9D8B030D-6E8A-4147-A177-3AD203B41FA5}"/>
                  </a:extLst>
                </a:gridCol>
                <a:gridCol w="1438560">
                  <a:extLst>
                    <a:ext uri="{9D8B030D-6E8A-4147-A177-3AD203B41FA5}"/>
                  </a:extLst>
                </a:gridCol>
                <a:gridCol w="1438560">
                  <a:extLst>
                    <a:ext uri="{9D8B030D-6E8A-4147-A177-3AD203B41FA5}"/>
                  </a:extLst>
                </a:gridCol>
                <a:gridCol w="1059990">
                  <a:extLst>
                    <a:ext uri="{9D8B030D-6E8A-4147-A177-3AD203B41FA5}"/>
                  </a:extLst>
                </a:gridCol>
              </a:tblGrid>
              <a:tr h="6288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01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труда и социальной защиты населения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471 849,76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519 359,86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+47 510,10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85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образования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571 955,78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604 145,29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+32 189,51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5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35 882,05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47 142,79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+11 260,74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131,4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5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Калиновский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7 633,54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13 017,41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+5 383,87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Контрольно-счетная палата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2 414,13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+2 414,13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Круглолесский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14 785,61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17 144,44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+2 358,83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48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7 276,73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7 854,55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+577,82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9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сельского хозяйства и охраны окружающей среды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4 342,33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4 755,63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+413,30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9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имущественных и земельных отношений района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5 457,08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5 582,90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+125,82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48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Саблинский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11 575,67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11 496,77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-78,90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390369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ГОД 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827" name="Прямоугольник 6"/>
          <p:cNvSpPr>
            <a:spLocks noChangeArrowheads="1"/>
          </p:cNvSpPr>
          <p:nvPr/>
        </p:nvSpPr>
        <p:spPr bwMode="auto">
          <a:xfrm>
            <a:off x="10071714" y="1096866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 dirty="0">
                <a:latin typeface="Times New Roman" pitchFamily="18" charset="0"/>
              </a:rPr>
              <a:t>(тыс. рублей.)</a:t>
            </a:r>
            <a:endParaRPr lang="ru-RU" altLang="ru-RU" sz="1500" dirty="0"/>
          </a:p>
        </p:txBody>
      </p:sp>
    </p:spTree>
    <p:extLst>
      <p:ext uri="{BB962C8B-B14F-4D97-AF65-F5344CB8AC3E}">
        <p14:creationId xmlns:p14="http://schemas.microsoft.com/office/powerpoint/2010/main" val="3784679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868327"/>
              </p:ext>
            </p:extLst>
          </p:nvPr>
        </p:nvGraphicFramePr>
        <p:xfrm>
          <a:off x="381316" y="2058073"/>
          <a:ext cx="10972464" cy="3937369"/>
        </p:xfrm>
        <a:graphic>
          <a:graphicData uri="http://schemas.openxmlformats.org/drawingml/2006/table">
            <a:tbl>
              <a:tblPr/>
              <a:tblGrid>
                <a:gridCol w="404837">
                  <a:extLst>
                    <a:ext uri="{9D8B030D-6E8A-4147-A177-3AD203B41FA5}"/>
                  </a:extLst>
                </a:gridCol>
                <a:gridCol w="5005237">
                  <a:extLst>
                    <a:ext uri="{9D8B030D-6E8A-4147-A177-3AD203B41FA5}"/>
                  </a:extLst>
                </a:gridCol>
                <a:gridCol w="1600139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066759">
                  <a:extLst>
                    <a:ext uri="{9D8B030D-6E8A-4147-A177-3AD203B41FA5}"/>
                  </a:extLst>
                </a:gridCol>
              </a:tblGrid>
              <a:tr h="8195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28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Северного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6 290,70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5 724,90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-565,80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6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физической культуры и спорта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38 884,37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-1 494,15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Грушевского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7 421,97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5 778,74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-1 643,23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депутатов муниципального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5 294,83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2 926,71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-2 368,12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55,3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6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культуры 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127 546,83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121 501,56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-6 045,27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6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Новокавказский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12 696,76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5 461,26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-7 235,50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43,0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Администрация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117 746,51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107 273,21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-10 473,30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Александровский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92 678,36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59 016,89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-33 661,47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муниципальному округу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1 539 318,88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1 577 987,26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+38 668,38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713534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 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algn="ctr" eaLnBrk="1" hangingPunct="1"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2858" name="Прямоугольник 6"/>
          <p:cNvSpPr>
            <a:spLocks noChangeArrowheads="1"/>
          </p:cNvSpPr>
          <p:nvPr/>
        </p:nvSpPr>
        <p:spPr bwMode="auto">
          <a:xfrm>
            <a:off x="10134244" y="1523815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>
                <a:latin typeface="Times New Roman" pitchFamily="18" charset="0"/>
              </a:rPr>
              <a:t>(тыс. рублей.)</a:t>
            </a:r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val="1584406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2640363"/>
              </p:ext>
            </p:extLst>
          </p:nvPr>
        </p:nvGraphicFramePr>
        <p:xfrm>
          <a:off x="1009650" y="1300163"/>
          <a:ext cx="9480550" cy="434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" name="Лист" r:id="rId4" imgW="7105577" imgH="4343490" progId="Excel.Sheet.8">
                  <p:embed/>
                </p:oleObj>
              </mc:Choice>
              <mc:Fallback>
                <p:oleObj name="Лист" r:id="rId4" imgW="7105577" imgH="4343490" progId="Excel.Sheet.8">
                  <p:embed/>
                  <p:pic>
                    <p:nvPicPr>
                      <p:cNvPr id="0" name="Picture 104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650" y="1300163"/>
                        <a:ext cx="9480550" cy="434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9072609" y="2384005"/>
            <a:ext cx="2687683" cy="82826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Выплаты персоналу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87083" y="5258584"/>
            <a:ext cx="3216820" cy="1349088"/>
          </a:xfrm>
          <a:prstGeom prst="roundRect">
            <a:avLst/>
          </a:prstGeom>
          <a:solidFill>
            <a:srgbClr val="65824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Субсидии бюджетным учреждениям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5978" y="5445071"/>
            <a:ext cx="2665846" cy="1044997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Налоги и сборы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93862" y="1459972"/>
            <a:ext cx="2674244" cy="801388"/>
          </a:xfrm>
          <a:prstGeom prst="flowChartAlternateProcess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Социальные выплаты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15492" y="4342952"/>
            <a:ext cx="1752033" cy="609861"/>
          </a:xfrm>
          <a:prstGeom prst="flowChartAlternateProces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Прочие</a:t>
            </a:r>
            <a:r>
              <a:rPr lang="ru-RU" dirty="0"/>
              <a:t> </a:t>
            </a:r>
          </a:p>
        </p:txBody>
      </p:sp>
      <p:sp>
        <p:nvSpPr>
          <p:cNvPr id="4104" name="TextBox 2"/>
          <p:cNvSpPr txBox="1">
            <a:spLocks noChangeArrowheads="1"/>
          </p:cNvSpPr>
          <p:nvPr/>
        </p:nvSpPr>
        <p:spPr bwMode="auto">
          <a:xfrm>
            <a:off x="21838" y="287290"/>
            <a:ext cx="12457409" cy="62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                Структура расходов </a:t>
            </a:r>
            <a:r>
              <a:rPr lang="ru-RU" altLang="ru-RU" sz="3400" b="1" dirty="0" smtClean="0">
                <a:latin typeface="Calibri" pitchFamily="34" charset="0"/>
                <a:cs typeface="Tahoma" pitchFamily="34" charset="0"/>
              </a:rPr>
              <a:t>бюджета округа на 2022 </a:t>
            </a:r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9775079" y="949354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млн. рублей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656929" y="905553"/>
            <a:ext cx="3581337" cy="554419"/>
          </a:xfrm>
          <a:prstGeom prst="flowChartAlternateProcess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Коммунальные услуги</a:t>
            </a:r>
            <a:r>
              <a:rPr lang="ru-RU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78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81315" y="228487"/>
            <a:ext cx="11422653" cy="6410307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/>
          <a:p>
            <a:pPr indent="383015">
              <a:buClr>
                <a:schemeClr val="folHlink"/>
              </a:buClr>
              <a:buSzPct val="60000"/>
            </a:pPr>
            <a:endParaRPr lang="en-US" altLang="ru-RU" sz="1500" i="1">
              <a:latin typeface="Calibri" pitchFamily="34" charset="0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gray">
          <a:xfrm>
            <a:off x="381315" y="2666254"/>
            <a:ext cx="5306493" cy="761066"/>
          </a:xfrm>
          <a:prstGeom prst="rect">
            <a:avLst/>
          </a:prstGeom>
          <a:gradFill rotWithShape="1">
            <a:gsLst>
              <a:gs pos="0">
                <a:srgbClr val="FFE1E1">
                  <a:alpha val="79999"/>
                </a:srgbClr>
              </a:gs>
              <a:gs pos="100000">
                <a:srgbClr val="FF99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5067962" y="2409205"/>
            <a:ext cx="1160742" cy="1060118"/>
            <a:chOff x="1488" y="1968"/>
            <a:chExt cx="432" cy="432"/>
          </a:xfrm>
        </p:grpSpPr>
        <p:grpSp>
          <p:nvGrpSpPr>
            <p:cNvPr id="18456" name="Group 6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18458" name="Oval 7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643C3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9" name="Freeform 8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9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993" name="Text Box 9"/>
            <p:cNvSpPr txBox="1">
              <a:spLocks noChangeArrowheads="1"/>
            </p:cNvSpPr>
            <p:nvPr/>
          </p:nvSpPr>
          <p:spPr bwMode="gray">
            <a:xfrm>
              <a:off x="1557" y="2049"/>
              <a:ext cx="312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2022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762631" y="2894742"/>
            <a:ext cx="4128952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1 261,77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 </a:t>
            </a:r>
            <a:r>
              <a:rPr lang="en-US" altLang="ru-RU" b="1" dirty="0"/>
              <a:t>(</a:t>
            </a:r>
            <a:r>
              <a:rPr lang="ru-RU" altLang="ru-RU" b="1" dirty="0" smtClean="0"/>
              <a:t>80,0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38" name="Rectangle 11"/>
          <p:cNvSpPr>
            <a:spLocks noChangeArrowheads="1"/>
          </p:cNvSpPr>
          <p:nvPr/>
        </p:nvSpPr>
        <p:spPr bwMode="gray">
          <a:xfrm>
            <a:off x="379636" y="3916218"/>
            <a:ext cx="5922980" cy="761066"/>
          </a:xfrm>
          <a:prstGeom prst="rect">
            <a:avLst/>
          </a:prstGeom>
          <a:gradFill rotWithShape="1">
            <a:gsLst>
              <a:gs pos="0">
                <a:srgbClr val="DFE8FE">
                  <a:alpha val="71001"/>
                </a:srgbClr>
              </a:gs>
              <a:gs pos="100000">
                <a:srgbClr val="93B1F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9" name="Group 12"/>
          <p:cNvGrpSpPr>
            <a:grpSpLocks/>
          </p:cNvGrpSpPr>
          <p:nvPr/>
        </p:nvGrpSpPr>
        <p:grpSpPr bwMode="auto">
          <a:xfrm>
            <a:off x="5751641" y="3615487"/>
            <a:ext cx="1148984" cy="1066838"/>
            <a:chOff x="3938" y="1968"/>
            <a:chExt cx="430" cy="437"/>
          </a:xfrm>
        </p:grpSpPr>
        <p:grpSp>
          <p:nvGrpSpPr>
            <p:cNvPr id="18452" name="Group 13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18454" name="Oval 14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3B1FD"/>
                  </a:gs>
                  <a:gs pos="100000">
                    <a:srgbClr val="2C354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5" name="Freeform 15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3B1F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0" name="Text Box 16"/>
            <p:cNvSpPr txBox="1">
              <a:spLocks noChangeArrowheads="1"/>
            </p:cNvSpPr>
            <p:nvPr/>
          </p:nvSpPr>
          <p:spPr bwMode="gray">
            <a:xfrm>
              <a:off x="3996" y="2061"/>
              <a:ext cx="314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</a:t>
              </a:r>
              <a:r>
                <a:rPr lang="en-US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3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1182580" y="4099344"/>
            <a:ext cx="4354046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1 260,85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83,4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1" name="Rectangle 18"/>
          <p:cNvSpPr>
            <a:spLocks noChangeArrowheads="1"/>
          </p:cNvSpPr>
          <p:nvPr/>
        </p:nvSpPr>
        <p:spPr bwMode="gray">
          <a:xfrm>
            <a:off x="379635" y="5075459"/>
            <a:ext cx="6725926" cy="762747"/>
          </a:xfrm>
          <a:prstGeom prst="rect">
            <a:avLst/>
          </a:prstGeom>
          <a:gradFill rotWithShape="1">
            <a:gsLst>
              <a:gs pos="0">
                <a:srgbClr val="F1F8DC">
                  <a:alpha val="79999"/>
                </a:srgbClr>
              </a:gs>
              <a:gs pos="100000">
                <a:srgbClr val="99CC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42" name="Group 19"/>
          <p:cNvGrpSpPr>
            <a:grpSpLocks/>
          </p:cNvGrpSpPr>
          <p:nvPr/>
        </p:nvGrpSpPr>
        <p:grpSpPr bwMode="auto">
          <a:xfrm>
            <a:off x="6495793" y="4761287"/>
            <a:ext cx="1162423" cy="1071878"/>
            <a:chOff x="3276" y="3016"/>
            <a:chExt cx="692" cy="638"/>
          </a:xfrm>
        </p:grpSpPr>
        <p:grpSp>
          <p:nvGrpSpPr>
            <p:cNvPr id="18448" name="Group 20"/>
            <p:cNvGrpSpPr>
              <a:grpSpLocks/>
            </p:cNvGrpSpPr>
            <p:nvPr/>
          </p:nvGrpSpPr>
          <p:grpSpPr bwMode="auto">
            <a:xfrm>
              <a:off x="3276" y="3016"/>
              <a:ext cx="692" cy="638"/>
              <a:chOff x="2016" y="1920"/>
              <a:chExt cx="1680" cy="1680"/>
            </a:xfrm>
          </p:grpSpPr>
          <p:sp>
            <p:nvSpPr>
              <p:cNvPr id="18450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2532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1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CC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7" name="Text Box 23"/>
            <p:cNvSpPr txBox="1">
              <a:spLocks noChangeArrowheads="1"/>
            </p:cNvSpPr>
            <p:nvPr/>
          </p:nvSpPr>
          <p:spPr bwMode="gray">
            <a:xfrm>
              <a:off x="3365" y="3154"/>
              <a:ext cx="499" cy="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2024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3" name="Text Box 24"/>
          <p:cNvSpPr txBox="1">
            <a:spLocks noChangeArrowheads="1"/>
          </p:cNvSpPr>
          <p:nvPr/>
        </p:nvSpPr>
        <p:spPr bwMode="auto">
          <a:xfrm>
            <a:off x="1792349" y="5245144"/>
            <a:ext cx="4550582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1 270,57 </a:t>
            </a:r>
            <a:r>
              <a:rPr lang="ru-RU" altLang="ru-RU" b="1" dirty="0"/>
              <a:t>млн.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82,7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4" name="AutoShape 25"/>
          <p:cNvSpPr>
            <a:spLocks noChangeArrowheads="1"/>
          </p:cNvSpPr>
          <p:nvPr/>
        </p:nvSpPr>
        <p:spPr bwMode="gray">
          <a:xfrm>
            <a:off x="8839116" y="456977"/>
            <a:ext cx="2660806" cy="2370563"/>
          </a:xfrm>
          <a:prstGeom prst="wedgeRoundRectCallout">
            <a:avLst>
              <a:gd name="adj1" fmla="val -132069"/>
              <a:gd name="adj2" fmla="val 64347"/>
              <a:gd name="adj3" fmla="val 16667"/>
            </a:avLst>
          </a:prstGeom>
          <a:solidFill>
            <a:srgbClr val="DDDDDD"/>
          </a:solidFill>
          <a:ln w="38100" algn="ctr">
            <a:solidFill>
              <a:srgbClr val="808080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solidFill>
                  <a:srgbClr val="000000"/>
                </a:solidFill>
              </a:rPr>
              <a:t>2/3 за счет средств краевого бюджета на выполнение передаваемых государственных полномочий и реализацию региональных проектов</a:t>
            </a:r>
          </a:p>
        </p:txBody>
      </p:sp>
      <p:sp>
        <p:nvSpPr>
          <p:cNvPr id="42010" name="Rectangle 2"/>
          <p:cNvSpPr>
            <a:spLocks noChangeArrowheads="1"/>
          </p:cNvSpPr>
          <p:nvPr/>
        </p:nvSpPr>
        <p:spPr bwMode="auto">
          <a:xfrm>
            <a:off x="838222" y="685464"/>
            <a:ext cx="7238265" cy="121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 anchor="b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altLang="ru-RU" sz="3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округа на </a:t>
            </a: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социально-культурную сферу</a:t>
            </a:r>
            <a:endParaRPr lang="en-US" altLang="ru-RU" sz="3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6" name="Picture 28" descr="СК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66" y="2972025"/>
            <a:ext cx="4565701" cy="303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75574" y="5891533"/>
            <a:ext cx="11528394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6762" tIns="48381" rIns="96762" bIns="48381" anchor="ctr">
            <a:spAutoFit/>
          </a:bodyPr>
          <a:lstStyle/>
          <a:p>
            <a:pPr algn="just">
              <a:buClr>
                <a:schemeClr val="folHlink"/>
              </a:buClr>
              <a:buSzPct val="60000"/>
              <a:buFont typeface="Wingdings" pitchFamily="2" charset="2"/>
              <a:buChar char="ü"/>
              <a:tabLst>
                <a:tab pos="477089" algn="l"/>
                <a:tab pos="571163" algn="l"/>
                <a:tab pos="666918" algn="l"/>
              </a:tabLst>
              <a:defRPr/>
            </a:pP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 округа является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социально – направленным с удельным весом в общем объеме расходов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местного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бюджета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80 и более процентов. </a:t>
            </a:r>
            <a:endParaRPr lang="ru-RU" altLang="ru-RU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019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883924"/>
              </p:ext>
            </p:extLst>
          </p:nvPr>
        </p:nvGraphicFramePr>
        <p:xfrm>
          <a:off x="413360" y="1036583"/>
          <a:ext cx="10987279" cy="42062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109094">
                  <a:extLst>
                    <a:ext uri="{9D8B030D-6E8A-4147-A177-3AD203B41FA5}">
                      <a16:colId xmlns:a16="http://schemas.microsoft.com/office/drawing/2014/main" xmlns="" val="2335681658"/>
                    </a:ext>
                  </a:extLst>
                </a:gridCol>
                <a:gridCol w="2198309">
                  <a:extLst>
                    <a:ext uri="{9D8B030D-6E8A-4147-A177-3AD203B41FA5}">
                      <a16:colId xmlns:a16="http://schemas.microsoft.com/office/drawing/2014/main" xmlns="" val="3645022638"/>
                    </a:ext>
                  </a:extLst>
                </a:gridCol>
                <a:gridCol w="1557658">
                  <a:extLst>
                    <a:ext uri="{9D8B030D-6E8A-4147-A177-3AD203B41FA5}">
                      <a16:colId xmlns:a16="http://schemas.microsoft.com/office/drawing/2014/main" xmlns="" val="2409239170"/>
                    </a:ext>
                  </a:extLst>
                </a:gridCol>
                <a:gridCol w="1344109">
                  <a:extLst>
                    <a:ext uri="{9D8B030D-6E8A-4147-A177-3AD203B41FA5}">
                      <a16:colId xmlns:a16="http://schemas.microsoft.com/office/drawing/2014/main" xmlns="" val="505608473"/>
                    </a:ext>
                  </a:extLst>
                </a:gridCol>
                <a:gridCol w="1306424">
                  <a:extLst>
                    <a:ext uri="{9D8B030D-6E8A-4147-A177-3AD203B41FA5}">
                      <a16:colId xmlns:a16="http://schemas.microsoft.com/office/drawing/2014/main" xmlns="" val="3052161114"/>
                    </a:ext>
                  </a:extLst>
                </a:gridCol>
                <a:gridCol w="1471685">
                  <a:extLst>
                    <a:ext uri="{9D8B030D-6E8A-4147-A177-3AD203B41FA5}">
                      <a16:colId xmlns:a16="http://schemas.microsoft.com/office/drawing/2014/main" xmlns="" val="916567782"/>
                    </a:ext>
                  </a:extLst>
                </a:gridCol>
              </a:tblGrid>
              <a:tr h="104986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за 20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 (консолидированный бюджет района)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по состоянию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01.11.2021 г.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7923631"/>
                  </a:ext>
                </a:extLst>
              </a:tr>
              <a:tr h="80989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социально-культурную сферу,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30147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27835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27823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27803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28017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0734898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социальную политику, рублей 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10566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11449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11843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12300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12837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1149262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образование,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17183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13396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13559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13124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12800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6622493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культуру,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1636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2014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1597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1555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1556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125000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спорт,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762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976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824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824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824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23619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10800000" flipV="1">
            <a:off x="300620" y="5407953"/>
            <a:ext cx="1159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расходов на финансовое обеспечение отрасли образование в 2021 году по отношению к 2020 году (и в плановом периоде), по отрасли культура в 2022 году по отношению к 2021 году обусловлено изменением состава и объемов МБТ по софинансированию расходов капитального характера (строительство, капитальный ремонт) для учреждений социально-культурной сферы.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2181" y="207564"/>
            <a:ext cx="103184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МУНИЦИПАЛЬНОГО ОКРУГА</a:t>
            </a:r>
            <a:endParaRPr lang="ru-RU" sz="2000" dirty="0" smtClean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СОЦИАЛЬНО-КУЛЬТУРНУЮ </a:t>
            </a:r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СФЕРУ в расчете на 1 жителя в год, рублей</a:t>
            </a:r>
            <a:endParaRPr lang="ru-RU" sz="2000" b="1" cap="none" spc="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755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15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825486"/>
              </p:ext>
            </p:extLst>
          </p:nvPr>
        </p:nvGraphicFramePr>
        <p:xfrm>
          <a:off x="363255" y="540982"/>
          <a:ext cx="11203859" cy="6185024"/>
        </p:xfrm>
        <a:graphic>
          <a:graphicData uri="http://schemas.openxmlformats.org/drawingml/2006/table">
            <a:tbl>
              <a:tblPr/>
              <a:tblGrid>
                <a:gridCol w="9006496"/>
                <a:gridCol w="1144109"/>
                <a:gridCol w="1053254"/>
              </a:tblGrid>
              <a:tr h="18552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выплаты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2022 год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3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 получателей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тыс. рублей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ежегодной денежной выплаты лицам, награжденным нагрудным знаком "Почетный донор России"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2416,17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жилищно-коммунальных услуг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4134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38430,07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79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Ежегодная денежная выплата гражданам Российской Федерации, не достигшим совершеннолетия на 3 сентября 1945 года и постоянно проживающим на территории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2284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15225,0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8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государственной социальной помощи малоимущим семьям, малоимущим одиноко проживающим гражданам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909,45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2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ежегодного социального пособия на проезд учащимся (студентам)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104,08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550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и тружеников тыла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1366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29071,25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13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32566,5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72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реабилитированных лиц и лиц, признанных пострадавшими от политических репрессий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667,53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10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доплата к пенсии гражданам, ставшим инвалидами при исполнении служебных обязанностей в районах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33,44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 семьям погибших ветеранов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78,02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гражданам субсидий на оплату жилого помещения и коммунальных услуг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21584,0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64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расходов на уплату взноса на капитальный ремонт общего имущества в многоквартирном доме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204,33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98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социального пособия на погребение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266,38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50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меры социальной поддержки в виде дополнительной компенсации расходов на оплату жилых помещений и коммунальных услуг участникам, инвалидам Великой Отечественной войны и бывшим несовершеннолетним узникам фашизма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256,8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государственной социальной помощи на основании социального контракта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9286,62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19522" name="Text Box 2"/>
          <p:cNvSpPr txBox="1">
            <a:spLocks noChangeArrowheads="1"/>
          </p:cNvSpPr>
          <p:nvPr/>
        </p:nvSpPr>
        <p:spPr bwMode="auto">
          <a:xfrm>
            <a:off x="0" y="152886"/>
            <a:ext cx="10972464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НА СОЦИАЛЬНУЮ ПОДДЕРЖКУ НАСЕЛЕНИЯ</a:t>
            </a:r>
          </a:p>
        </p:txBody>
      </p:sp>
      <p:sp>
        <p:nvSpPr>
          <p:cNvPr id="19523" name="Text Box 36"/>
          <p:cNvSpPr txBox="1">
            <a:spLocks noChangeArrowheads="1"/>
          </p:cNvSpPr>
          <p:nvPr/>
        </p:nvSpPr>
        <p:spPr bwMode="auto">
          <a:xfrm>
            <a:off x="10287105" y="0"/>
            <a:ext cx="1666363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solidFill>
                  <a:schemeClr val="bg1"/>
                </a:solidFill>
                <a:latin typeface="Calibri" pitchFamily="34" charset="0"/>
              </a:rPr>
              <a:t>(тыс.рублей)</a:t>
            </a:r>
          </a:p>
        </p:txBody>
      </p:sp>
      <p:sp>
        <p:nvSpPr>
          <p:cNvPr id="19524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15716716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807249"/>
              </p:ext>
            </p:extLst>
          </p:nvPr>
        </p:nvGraphicFramePr>
        <p:xfrm>
          <a:off x="456906" y="755022"/>
          <a:ext cx="11263070" cy="5327576"/>
        </p:xfrm>
        <a:graphic>
          <a:graphicData uri="http://schemas.openxmlformats.org/drawingml/2006/table">
            <a:tbl>
              <a:tblPr/>
              <a:tblGrid>
                <a:gridCol w="8362053"/>
                <a:gridCol w="1458068"/>
                <a:gridCol w="1442949"/>
              </a:tblGrid>
              <a:tr h="3225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выплаты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2022 год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25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Количество получателей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тыс. рублей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части платы, взимаемой 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1364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4514,22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96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денежных средств на содержание ребенка опекуну (попечителю)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3893,10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7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на содержание детей-сирот и детей, оставшихся без попечения родителей, в приемных семьях, а также на вознаграждение, причитающееся приемным родителям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3490,71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единовременного пособия усыновителям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выплата, назначаемая в случае рождения третьего ребенка или последующих детей до достижения ребенком возраста трех лет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318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40112,0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Пособие на ребенка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3091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32623,20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Выплаты государственных пособий лицам, не подлежащим обязательному социальному страхованию на случай временной нетрудоспособности и в связи с материнством, и лицам, уволенным в связи с ликвидацией организаций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776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44520,17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ежегодной денежной компенсации многодетным семьям на каждого из детей не старше 18 лет, обучающихся в общеобразовательных организациях, на приобретение комплекта школьной одежды, спортивной одежды и обуви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8449,0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ежемесячной денежной компенсации на каждого ребенка в возрасте до 18 лет многодетным семьям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3801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32758,5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денежной компенсации семьям, в которых в период с 1 января 2011 года по 31 декабря 2015 года родился третий или последующий ребенок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42,53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89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ежемесячной выплаты в связи  с рождением (усыновлением) первого ребенка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337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38884,1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189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ежемесячных выплат на детей в возрасте от трех до семи лет включительно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2313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147223,69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sp>
        <p:nvSpPr>
          <p:cNvPr id="20538" name="Text Box 2"/>
          <p:cNvSpPr txBox="1">
            <a:spLocks noChangeArrowheads="1"/>
          </p:cNvSpPr>
          <p:nvPr/>
        </p:nvSpPr>
        <p:spPr bwMode="auto">
          <a:xfrm>
            <a:off x="838222" y="456977"/>
            <a:ext cx="10668419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В ОБЛАСТИ СЕМЬИ И ДЕТСТВА</a:t>
            </a:r>
          </a:p>
        </p:txBody>
      </p:sp>
      <p:sp>
        <p:nvSpPr>
          <p:cNvPr id="20539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2494006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0207" y="118997"/>
            <a:ext cx="12091793" cy="438411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муниципального округа в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разрезе программ на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</a:t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    </a:t>
            </a:r>
            <a:endParaRPr lang="ru-RU" altLang="ru-RU" sz="2100" b="1" dirty="0"/>
          </a:p>
        </p:txBody>
      </p:sp>
      <p:graphicFrame>
        <p:nvGraphicFramePr>
          <p:cNvPr id="38073" name="Group 18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15964034"/>
              </p:ext>
            </p:extLst>
          </p:nvPr>
        </p:nvGraphicFramePr>
        <p:xfrm>
          <a:off x="363256" y="790328"/>
          <a:ext cx="11632972" cy="5673311"/>
        </p:xfrm>
        <a:graphic>
          <a:graphicData uri="http://schemas.openxmlformats.org/drawingml/2006/table">
            <a:tbl>
              <a:tblPr/>
              <a:tblGrid>
                <a:gridCol w="5904543"/>
                <a:gridCol w="890588"/>
                <a:gridCol w="781208"/>
                <a:gridCol w="712187"/>
                <a:gridCol w="925526"/>
                <a:gridCol w="1137300"/>
                <a:gridCol w="1281620"/>
              </a:tblGrid>
              <a:tr h="449157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муниципальной программы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план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проект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2022 к 2021 году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(+/-)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8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"Социальная поддержка граждан"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471,13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519,36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+48,23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544,55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568,6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«Развитие образования»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571,72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598,49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+26,77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589,29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574,9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"Сохранение и развитие культуры"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93,42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+13,38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88,67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88,74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«Профилактика правонарушений"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"Управление финансами"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28,43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+1,13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«Снижение  административных барьеров, оптимизация повышение качества предоставления муниципальных услуг, …"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97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сельского хозяйства"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+0,42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11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МП «Защита населения и территории от  чрезвычайных ситуаций."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+0,14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11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«Управление имуществом"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+0,12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47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физической культуры и спорта"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38,88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-1,49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14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«Повышение безопасности дорожного движения"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65,95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63,95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94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«Создание комфортных условий проживания населения»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156,07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149,84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-6,23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123,64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123,68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8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МП «Формирование современной городской среды»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r>
                        <a:rPr lang="en-US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</a:t>
                      </a:r>
                      <a:r>
                        <a:rPr lang="ru-RU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-59,01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83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 по МП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1496,15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1523,95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+27,8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1460,62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1470,38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24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Непрограммные расходы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43,17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+10,87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35,72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35,65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83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Условно-утвержденные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,57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31,13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97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1539,32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1577,99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38,67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1511,91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1537,16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943" name="TextBox 4"/>
          <p:cNvSpPr txBox="1">
            <a:spLocks noChangeArrowheads="1"/>
          </p:cNvSpPr>
          <p:nvPr/>
        </p:nvSpPr>
        <p:spPr bwMode="auto">
          <a:xfrm>
            <a:off x="10121030" y="338203"/>
            <a:ext cx="20709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 dirty="0">
                <a:latin typeface="Corbel" pitchFamily="34" charset="0"/>
              </a:rPr>
              <a:t> </a:t>
            </a:r>
            <a:r>
              <a:rPr lang="ru-RU" altLang="ru-RU" b="1" dirty="0" smtClean="0">
                <a:latin typeface="Corbel" pitchFamily="34" charset="0"/>
              </a:rPr>
              <a:t>           млн</a:t>
            </a:r>
            <a:r>
              <a:rPr lang="ru-RU" altLang="ru-RU" b="1" dirty="0">
                <a:latin typeface="Corbel" pitchFamily="34" charset="0"/>
              </a:rPr>
              <a:t>. </a:t>
            </a:r>
            <a:r>
              <a:rPr lang="ru-RU" altLang="ru-RU" b="1" dirty="0" smtClean="0">
                <a:latin typeface="Corbel" pitchFamily="34" charset="0"/>
              </a:rPr>
              <a:t>рублей</a:t>
            </a:r>
            <a:endParaRPr lang="ru-RU" altLang="ru-RU" b="1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148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РАСПРЕДЕЛЕНИЕ РАСХОДОВ ПО МУНИЦИПАЛЬНЫМ ПРОГРАММАМ В РАЗРЕЗЕ ПОДПРОГРАММ</a:t>
            </a:r>
            <a:r>
              <a:rPr lang="en-US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«СОЦИАЛЬНАЯ ПОДДЕРЖКА ГРАЖДАН»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613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087966"/>
              </p:ext>
            </p:extLst>
          </p:nvPr>
        </p:nvGraphicFramePr>
        <p:xfrm>
          <a:off x="762630" y="2016071"/>
          <a:ext cx="10802805" cy="3368519"/>
        </p:xfrm>
        <a:graphic>
          <a:graphicData uri="http://schemas.openxmlformats.org/drawingml/2006/table">
            <a:tbl>
              <a:tblPr/>
              <a:tblGrid>
                <a:gridCol w="5904503"/>
                <a:gridCol w="1715077"/>
                <a:gridCol w="1619329"/>
                <a:gridCol w="1563896"/>
              </a:tblGrid>
              <a:tr h="453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04.1. Социальное обеспечение населения Александровского муниципального округа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451 539,33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498 642,55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47 103,22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13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04.2. Обеспечение реализации муниципальной программы Александровского муниципального округа Ставропольского края "Социальная поддержка граждан"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19 592,71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20 717,31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1 124,60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471 132,04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519 359,86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48 227,82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798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4019580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3" y="819029"/>
            <a:ext cx="241101" cy="2411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5250" y="728406"/>
            <a:ext cx="12211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3" y="1528424"/>
            <a:ext cx="241101" cy="2411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3935" y="1446707"/>
            <a:ext cx="11703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основополагающих принципов формирования и исполнения бюджета, состоящий в количественном соответствии (равновесии) бюджетных расходов доходам. В случае нарушения баланса возникает дефицит или профицит бюджета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4" y="2446252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649" y="2403646"/>
            <a:ext cx="11703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обеспечения исполнения отдельных государственных полномочий, переданных органам местного самоуправления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5" y="3447594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80987" y="3340651"/>
            <a:ext cx="11839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софинансирования расходов на решение вопросов местного значения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095498" y="140680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95498" y="236099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95498" y="310444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95499" y="402615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6" y="4347456"/>
            <a:ext cx="241101" cy="24110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58688" y="4269113"/>
            <a:ext cx="1158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бюджета, при котором обеспечивается нормальное функционирование субъекта публичной власти, реализация всех закреплённых за ним полномочий на основе полного и своевременного финансирования предусмотренных по бюджету расходов, включая погашение и обслуживание внутреннего и внешнего долга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095500" y="548008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865"/>
            <a:ext cx="3114675" cy="7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5677" y="150312"/>
            <a:ext cx="11866323" cy="1014610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967479"/>
              </p:ext>
            </p:extLst>
          </p:nvPr>
        </p:nvGraphicFramePr>
        <p:xfrm>
          <a:off x="0" y="1728592"/>
          <a:ext cx="12191999" cy="5130274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433052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СОЦИАЛЬНАЯ ПОДДЕРЖКА ГРАЖДАН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0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4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272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граждан, которым предоставлены меры социальной поддержки, в общей численности граждан, обратившихся и имеющих право на их получение в соответствии с законодательством Российской Федерации и законодательством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3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семей, получающих субсидии на оплату жилого помещения и коммунальных услуг, в общем количестве семей, проживающих на территории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593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многодетных семей, которым производится ежемесячная денежная выплата нуждающимся в поддержке семьям, назначаемая в случае рождения в них третьего ребенка и (или) последующих детей до достижения ребенком возраста трех лет, в численности многодетных семей, обратившихся и имеющих право на ее получение в соответствии с законодательством Российской Федерации и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272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доступных для инвалидов и других маломобильных групп населения округа приоритетных объектов социальной и других приоритетных сфер жизнедеятельности в общем количестве приоритетных объектов социальной и других приоритетных сфер жизнедеятельности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85360" y="381374"/>
            <a:ext cx="1057267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ОБРАЗОВАНИЯ»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19503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344341"/>
              </p:ext>
            </p:extLst>
          </p:nvPr>
        </p:nvGraphicFramePr>
        <p:xfrm>
          <a:off x="685360" y="1286510"/>
          <a:ext cx="10763429" cy="4385552"/>
        </p:xfrm>
        <a:graphic>
          <a:graphicData uri="http://schemas.openxmlformats.org/drawingml/2006/table">
            <a:tbl>
              <a:tblPr/>
              <a:tblGrid>
                <a:gridCol w="5881100"/>
                <a:gridCol w="1709565"/>
                <a:gridCol w="1616345"/>
                <a:gridCol w="1556419"/>
              </a:tblGrid>
              <a:tr h="3934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8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02.1. Развитие дошкольного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186 009,99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191 341,78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5 331,79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1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02.2. Развитие общего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342 409,27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360 224,32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17 815,05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1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02.3. Развитие дополнительного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15 159,31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17 691,11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2 531,80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330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02.4. Государственная поддержка семьи детства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(уменьшение за межбюджетных трансфертов из краевого бюджета)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8 377,55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7 668,81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-708,74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9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02.5. Развитие молодежной политики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947,46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1 020,37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72,91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565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02.6. Обеспечение реализации муниципальной программы Александровского муниципального округа Ставропольского края "Развитие образования"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18 816,20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20 541,28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1 725,08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571 719,78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598 487,67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26 767,89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70" name="Text Box 70"/>
          <p:cNvSpPr txBox="1">
            <a:spLocks noChangeArrowheads="1"/>
          </p:cNvSpPr>
          <p:nvPr/>
        </p:nvSpPr>
        <p:spPr bwMode="auto">
          <a:xfrm rot="10800000" flipV="1">
            <a:off x="9830199" y="957971"/>
            <a:ext cx="142783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404440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437616"/>
              </p:ext>
            </p:extLst>
          </p:nvPr>
        </p:nvGraphicFramePr>
        <p:xfrm>
          <a:off x="0" y="1077239"/>
          <a:ext cx="12191999" cy="552883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507579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ОБРАЗОВАНИЯ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0433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6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77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выпускников муниципальных общеобразовательных организаций Александровского округа,  получивших аттестат о среднем общем образовании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в возрасте 1 - 7 лет, получающих дошкольную образовательную услугу и (или) услугу по их содержанию в муниципальных образовательных учреждениях в общей численности детей в возрасте 1 - 7 лет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детей, получающих дополнительные образовательные услуги,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общем количестве детей в возрасте от 5 до 18 лет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детей-сирот и детей, оставшихся без попечения родителей, своевременно воспользовавшихся мерами социальной поддержки в общей численности детей- сирот и детей, оставшихся без попечения родителей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 для подростков и молодёжи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72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«СОХРАНЕНИЕ И РАЗВИТИЕ КУЛЬТУРЫ»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185396"/>
              </p:ext>
            </p:extLst>
          </p:nvPr>
        </p:nvGraphicFramePr>
        <p:xfrm>
          <a:off x="685359" y="2217678"/>
          <a:ext cx="10784327" cy="4441844"/>
        </p:xfrm>
        <a:graphic>
          <a:graphicData uri="http://schemas.openxmlformats.org/drawingml/2006/table">
            <a:tbl>
              <a:tblPr/>
              <a:tblGrid>
                <a:gridCol w="5886025"/>
                <a:gridCol w="1715078"/>
                <a:gridCol w="1619329"/>
                <a:gridCol w="1563895"/>
              </a:tblGrid>
              <a:tr h="398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07.1. Организация культурно-досуговой деятельности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43 836,60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49 376,61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5 540,01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6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07.2. Развитие системы библиотечного обслуживания населения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19 401,43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19 570,41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168,98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6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07.3. Развитие дополнительного образования в сфере культуры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15 379,77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22 995,68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7 615,91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66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07.4. Обеспечение реализации муниципальной программы Александровского муниципального округа Ставропольского края "Сохранение и развитие культуры" и общепрограммные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1 427,90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1 477,45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80 045,70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93 420,15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13 374,45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24" name="Text Box 70"/>
          <p:cNvSpPr txBox="1">
            <a:spLocks noChangeArrowheads="1"/>
          </p:cNvSpPr>
          <p:nvPr/>
        </p:nvSpPr>
        <p:spPr bwMode="auto">
          <a:xfrm>
            <a:off x="9905791" y="182790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709159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236281"/>
              </p:ext>
            </p:extLst>
          </p:nvPr>
        </p:nvGraphicFramePr>
        <p:xfrm>
          <a:off x="0" y="2165198"/>
          <a:ext cx="12191999" cy="3584042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СОХРАНЕНИЕ И РАЗВИТИЕ КУЛЬТУРЫ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культурно-досуговых мероприятий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книговыдачи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425337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511750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511800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511850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511900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призеров конкурсов, фестивалей к общему количеству участников конкурсов, фестивалей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клубных формирований различной направленности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участников клубных формирований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27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«ПРОФИЛАКТИКА ПРАВОНАРУШЕНИЙ»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2520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994525"/>
              </p:ext>
            </p:extLst>
          </p:nvPr>
        </p:nvGraphicFramePr>
        <p:xfrm>
          <a:off x="915492" y="1827904"/>
          <a:ext cx="10607948" cy="4354598"/>
        </p:xfrm>
        <a:graphic>
          <a:graphicData uri="http://schemas.openxmlformats.org/drawingml/2006/table">
            <a:tbl>
              <a:tblPr/>
              <a:tblGrid>
                <a:gridCol w="5796995"/>
                <a:gridCol w="1684842"/>
                <a:gridCol w="1590772"/>
                <a:gridCol w="1535339"/>
              </a:tblGrid>
              <a:tr h="398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06.1. Муниципальная поддержка казачьих обществ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1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06.2. Межнациональные отношения, противодействие экстремизму и профилактика антитеррористической направленности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(увеличение в 2022 году  </a:t>
                      </a:r>
                      <a:r>
                        <a:rPr lang="ru-RU" sz="1700" kern="1200" dirty="0" smtClean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 счет субсидии из краевого бюджета на антитеррористические мероприятия в образовательных</a:t>
                      </a:r>
                      <a:r>
                        <a:rPr lang="ru-RU" sz="1700" kern="1200" baseline="0" dirty="0" smtClean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организациях</a:t>
                      </a:r>
                      <a:r>
                        <a:rPr lang="ru-RU" sz="1700" kern="1200" dirty="0" smtClean="0"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5 852,00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5 746,74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24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06.3. Обеспечение реализации муниципальной программы Александровского муниципального округа Ставропольского края "Профилактика правонарушений" и общепрограммные мероприятия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841,26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6 594,88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5 753,62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899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397717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964107"/>
              </p:ext>
            </p:extLst>
          </p:nvPr>
        </p:nvGraphicFramePr>
        <p:xfrm>
          <a:off x="1" y="1816274"/>
          <a:ext cx="12191999" cy="4530517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ПРОФИЛАКТИКА ПРАВОНАРУШЕНИЙ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количества совершаемых правонарушений на территории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заседаний межведомственной комиссии по профилактике правонарушений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казаков в казачьих обществах Александровского муниципального округа, участвующих в охране общественного порядка на постоянной основе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образовательных учреждений округа, обеспеченных системами видеонаблюдения, в общем количестве образовательных учреждений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трудоустроенных в свободное от учебы время несовершеннолетних граждан  в возрасте от 14 до 18 лет, находящихся в трудной жизненной ситуации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48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228489"/>
            <a:ext cx="10609627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МУНИЦИПАЛЬНОГО ОКРУГА СТАВРОПОЛЬСКОГО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КРАЯ «УПРАВЛЕНИЕ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ФИНАНСАМИ»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7445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217552"/>
              </p:ext>
            </p:extLst>
          </p:nvPr>
        </p:nvGraphicFramePr>
        <p:xfrm>
          <a:off x="961685" y="1543564"/>
          <a:ext cx="10819603" cy="4590520"/>
        </p:xfrm>
        <a:graphic>
          <a:graphicData uri="http://schemas.openxmlformats.org/drawingml/2006/table">
            <a:tbl>
              <a:tblPr/>
              <a:tblGrid>
                <a:gridCol w="6198468"/>
                <a:gridCol w="1495023"/>
                <a:gridCol w="1602531"/>
                <a:gridCol w="1523581"/>
              </a:tblGrid>
              <a:tr h="1011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90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01.1. Повышение сбалансированности и устойчивости бюджетной системы Александровского муниципального округа Ставропольского края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 требует финансового обеспечения)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64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01.2. Организация централизованного учета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15 346,81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16 268,37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921,56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22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01.3. Обеспечение реализации муниципальной программы Александровского муниципального округа Ставропольского края "Управление финансами"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13 083,80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13 294,18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210,38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28 430,61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29 562,55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1 131,94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27" name="Text Box 70"/>
          <p:cNvSpPr txBox="1">
            <a:spLocks noChangeArrowheads="1"/>
          </p:cNvSpPr>
          <p:nvPr/>
        </p:nvSpPr>
        <p:spPr bwMode="auto">
          <a:xfrm>
            <a:off x="9981420" y="1215025"/>
            <a:ext cx="169488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err="1">
                <a:latin typeface="Times New Roman" pitchFamily="18" charset="0"/>
              </a:rPr>
              <a:t>тыс.рублей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451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59" y="0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621451"/>
              </p:ext>
            </p:extLst>
          </p:nvPr>
        </p:nvGraphicFramePr>
        <p:xfrm>
          <a:off x="0" y="1524861"/>
          <a:ext cx="12041686" cy="4569472"/>
        </p:xfrm>
        <a:graphic>
          <a:graphicData uri="http://schemas.openxmlformats.org/drawingml/2006/table">
            <a:tbl>
              <a:tblPr/>
              <a:tblGrid>
                <a:gridCol w="6589291"/>
                <a:gridCol w="639798"/>
                <a:gridCol w="995764"/>
                <a:gridCol w="995763"/>
                <a:gridCol w="925198"/>
                <a:gridCol w="925198"/>
                <a:gridCol w="970674"/>
              </a:tblGrid>
              <a:tr h="45425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ФИНАНСАМИ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249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93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недоимки по налоговым и неналоговым доходам, зачисляемым в бюджет Александровского муниципального округа Ставропольского края (далее – местный бюджет)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да/</a:t>
                      </a: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оценки качества управления бюджетным процессом и стратегического планирования в муниципальных и городских округах Ставропольского края, достигнутой Александровским муниципальным округом Ставропольского края (далее – муниципальный округ) в отчетном финансовом году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21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просроченной кредиторской задолженности местного бюджета в общем объеме расходов местного бюджета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Темп роста поступлений налоговых и неналоговых доходов местного бюджета к уровню предыдущего года (в сопоставимом виде (с учетом изменений федерального и регионального законодательства в части налоговых и неналоговых доходов и решений принятых органами местного самоуправления муниципального округа))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 rot="10800000" flipV="1">
            <a:off x="87682" y="6186069"/>
            <a:ext cx="11974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Фактические значения за 2020 год не проставлены ввиду несопоставимости данных бюджета муниципального района (районный бюджет) и прогнозных данных бюджета муниципального округа (местный бюджет)  </a:t>
            </a:r>
            <a:endParaRPr lang="ru-RU" sz="1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2" y="75604"/>
            <a:ext cx="10572671" cy="175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РАЙОНА СТАВРОПОЛЬСКОГО КРАЯ «СНИЖЕНИЕ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ОКРУГЕ»                  </a:t>
            </a:r>
            <a:endParaRPr lang="ru-RU" sz="17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454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190262"/>
              </p:ext>
            </p:extLst>
          </p:nvPr>
        </p:nvGraphicFramePr>
        <p:xfrm>
          <a:off x="685360" y="2133675"/>
          <a:ext cx="10821283" cy="4495837"/>
        </p:xfrm>
        <a:graphic>
          <a:graphicData uri="http://schemas.openxmlformats.org/drawingml/2006/table">
            <a:tbl>
              <a:tblPr/>
              <a:tblGrid>
                <a:gridCol w="5915814">
                  <a:extLst>
                    <a:ext uri="{9D8B030D-6E8A-4147-A177-3AD203B41FA5}"/>
                  </a:extLst>
                </a:gridCol>
                <a:gridCol w="1716582">
                  <a:extLst>
                    <a:ext uri="{9D8B030D-6E8A-4147-A177-3AD203B41FA5}"/>
                  </a:extLst>
                </a:gridCol>
                <a:gridCol w="1621862">
                  <a:extLst>
                    <a:ext uri="{9D8B030D-6E8A-4147-A177-3AD203B41FA5}"/>
                  </a:extLst>
                </a:gridCol>
                <a:gridCol w="1567025">
                  <a:extLst>
                    <a:ext uri="{9D8B030D-6E8A-4147-A177-3AD203B41FA5}"/>
                  </a:extLst>
                </a:gridCol>
              </a:tblGrid>
              <a:tr h="7404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2055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08.1. 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условий для оптимизации и повышения качества предоставления государственных и муниципальных услуг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10 857,93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11 430,20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572,27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58499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08.2. Поддержка малого и среднего предпринимательства  (включает организационные мероприятия, не требующие финансового обеспечения)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9648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10 857,93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11 430,20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572,27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9966" name="Text Box 70"/>
          <p:cNvSpPr txBox="1">
            <a:spLocks noChangeArrowheads="1"/>
          </p:cNvSpPr>
          <p:nvPr/>
        </p:nvSpPr>
        <p:spPr bwMode="auto">
          <a:xfrm>
            <a:off x="998138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951918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565" y="0"/>
            <a:ext cx="11324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административно-территориального</a:t>
            </a:r>
          </a:p>
          <a:p>
            <a:pPr algn="ctr"/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деления 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Александровского муниципального округа </a:t>
            </a: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Ставропольского края</a:t>
            </a:r>
            <a:endParaRPr lang="ru-RU" sz="28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3350" y="1617593"/>
            <a:ext cx="4300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Александровский муниципальный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 Ставропольского края образован 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 путём преобразования из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в соответствии с Законом Ставропольского края от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31.01.2020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             №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1-кз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преобразовании муниципальных образований, входящих в состав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Ставропольского края, и об организации местного самоуправления на территории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Ставропольского края».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4080"/>
            <a:ext cx="3648808" cy="913920"/>
          </a:xfrm>
          <a:prstGeom prst="rect">
            <a:avLst/>
          </a:prstGeom>
        </p:spPr>
      </p:pic>
      <p:pic>
        <p:nvPicPr>
          <p:cNvPr id="6" name="Picture 9" descr="Администрация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13" y="1741119"/>
            <a:ext cx="6559867" cy="407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2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750127"/>
              </p:ext>
            </p:extLst>
          </p:nvPr>
        </p:nvGraphicFramePr>
        <p:xfrm>
          <a:off x="-1" y="1474297"/>
          <a:ext cx="12217053" cy="5134644"/>
        </p:xfrm>
        <a:graphic>
          <a:graphicData uri="http://schemas.openxmlformats.org/drawingml/2006/table">
            <a:tbl>
              <a:tblPr/>
              <a:tblGrid>
                <a:gridCol w="6685253"/>
                <a:gridCol w="780260"/>
                <a:gridCol w="989556"/>
                <a:gridCol w="899830"/>
                <a:gridCol w="938672"/>
                <a:gridCol w="938672"/>
                <a:gridCol w="984810"/>
              </a:tblGrid>
              <a:tr h="1310626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22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5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472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государственных и муниципальных услуг, предоставляемых органами местного самоуправления Александровского муниципального округа, по которым регулярно проводится мониторинг их качества и доступности, от общего числа предоставляемых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717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регламентированных муниципальных услуг, предоставляемых администрацией  и ее структурными подразделениями, от общего количества муниципальных услуг, предоставляемых администрацией и ее структурными подразделениями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12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Время ожидания в очереди заявителей при обращении за предоставлением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340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Прирост количества субъектов малого и среднего бизнеса, осуществляющих деятельность на территории Александровского муниципального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44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СЕЛЬСКОГО ХОЗЯЙСТВА»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59441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218377"/>
              </p:ext>
            </p:extLst>
          </p:nvPr>
        </p:nvGraphicFramePr>
        <p:xfrm>
          <a:off x="609769" y="2286561"/>
          <a:ext cx="10896872" cy="3354446"/>
        </p:xfrm>
        <a:graphic>
          <a:graphicData uri="http://schemas.openxmlformats.org/drawingml/2006/table">
            <a:tbl>
              <a:tblPr/>
              <a:tblGrid>
                <a:gridCol w="5956576"/>
                <a:gridCol w="1730196"/>
                <a:gridCol w="1632767"/>
                <a:gridCol w="1577333"/>
              </a:tblGrid>
              <a:tr h="354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92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03.1. Развитие растениеводства, животноводства, инвестиционной и технологической деятельности в сельскохозяйственном производстве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101,99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223,69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121,70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55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03.2. Обеспечение реализации муниципальной программы Александровского муниципального округа Ставропольского края "Развитие сельского хозяйства"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4 240,34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4 531,94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4 342,33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4 755,63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413,30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46" name="Text Box 70"/>
          <p:cNvSpPr txBox="1">
            <a:spLocks noChangeArrowheads="1"/>
          </p:cNvSpPr>
          <p:nvPr/>
        </p:nvSpPr>
        <p:spPr bwMode="auto">
          <a:xfrm>
            <a:off x="9905791" y="182790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365272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742010"/>
              </p:ext>
            </p:extLst>
          </p:nvPr>
        </p:nvGraphicFramePr>
        <p:xfrm>
          <a:off x="1" y="1816274"/>
          <a:ext cx="12191999" cy="4413027"/>
        </p:xfrm>
        <a:graphic>
          <a:graphicData uri="http://schemas.openxmlformats.org/drawingml/2006/table">
            <a:tbl>
              <a:tblPr/>
              <a:tblGrid>
                <a:gridCol w="6551111"/>
                <a:gridCol w="768216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СЕЛЬСКОГО ХОЗЯЙСТВА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Среднемесячная заработная плата работников сельского хозяйства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33339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30219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31427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32999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34319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Рентабельность сельскохозяйственных организаций с учетом субсидий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Валовой сбор зерновых и зернобобовых культур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скота и птицы (на убой) в хозяйствах всех категорий (в живом весе)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молока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85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762630" y="228488"/>
            <a:ext cx="10754090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«ЗАЩИТА НАСЕЛЕНИ И ТЕРРИТОРИИ ОТ ЧРЕЗВЫЧАЙНЫХ СИТУАЦИЙ, ПОСТРОЕНИЕ (РАЗВИТИЕ) АППАРАТНО-ПРОГРАММНОГО КОМПЛЕКСА      «БЕЗОПАСНЫЙ ГОРОД»           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9963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67204"/>
              </p:ext>
            </p:extLst>
          </p:nvPr>
        </p:nvGraphicFramePr>
        <p:xfrm>
          <a:off x="609769" y="2133675"/>
          <a:ext cx="10906952" cy="4037182"/>
        </p:xfrm>
        <a:graphic>
          <a:graphicData uri="http://schemas.openxmlformats.org/drawingml/2006/table">
            <a:tbl>
              <a:tblPr/>
              <a:tblGrid>
                <a:gridCol w="5963296"/>
                <a:gridCol w="1730196"/>
                <a:gridCol w="1632767"/>
                <a:gridCol w="1580693"/>
              </a:tblGrid>
              <a:tr h="69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00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11.1. Обеспечение реализации программы "Защита населения и территории от чрезвычайных ситуаций, построение (развитие) аппаратно - программного комплекса "Безопасный город" и общепрограммные мероприятия"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3 413,08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9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3 413,08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13" name="Text Box 70"/>
          <p:cNvSpPr txBox="1">
            <a:spLocks noChangeArrowheads="1"/>
          </p:cNvSpPr>
          <p:nvPr/>
        </p:nvSpPr>
        <p:spPr bwMode="auto">
          <a:xfrm>
            <a:off x="9830199" y="1676699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482571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76308"/>
              </p:ext>
            </p:extLst>
          </p:nvPr>
        </p:nvGraphicFramePr>
        <p:xfrm>
          <a:off x="1" y="1816274"/>
          <a:ext cx="12191999" cy="3853644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ЗАЩИТА НАСЕЛЕНИ И ТЕРРИТОРИИ ОТ ЧРЕЗВЫЧАЙНЫХ СИТУАЦИЙ, ПОСТРОЕНИЕ (РАЗВИТИЕ) АППАРАТНО-ПРОГРАММНОГО КОМПЛЕКСА      «БЕЗОПАСНЫЙ ГОРОД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 Александровского муниципального округа, прошедшего подготовку в области защиты населения и территорий от чрезвычайных ситуаций природного и техногенного характера, обеспечения пожарной безопасности от общей численности населения, подлежащего обучению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образовательных учреждений округа, обеспеченных системами видеонаблюдения, в общем количестве образовательных учреждений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Количество обработанных вызовов, поступивших на единый номер 112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4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«УПРАВЛЕНИЕ ИМУЩЕСТВОМ»                               </a:t>
            </a:r>
          </a:p>
        </p:txBody>
      </p:sp>
      <p:graphicFrame>
        <p:nvGraphicFramePr>
          <p:cNvPr id="6659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54920"/>
              </p:ext>
            </p:extLst>
          </p:nvPr>
        </p:nvGraphicFramePr>
        <p:xfrm>
          <a:off x="838221" y="1980790"/>
          <a:ext cx="10609626" cy="4574801"/>
        </p:xfrm>
        <a:graphic>
          <a:graphicData uri="http://schemas.openxmlformats.org/drawingml/2006/table">
            <a:tbl>
              <a:tblPr/>
              <a:tblGrid>
                <a:gridCol w="5800354"/>
                <a:gridCol w="1683161"/>
                <a:gridCol w="1589092"/>
                <a:gridCol w="1537019"/>
              </a:tblGrid>
              <a:tr h="668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44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10.1. Управление муниципальной собственностью Александровского муниципального округа Ставропольского края в области имущественных и земельных отношений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667,70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677,16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9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10.2. Обеспечение реализации муниципальной программы Александровского муниципального округа Ставропольского края "Управление имуществом" и общепрограммные мероприятия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4 789,38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4 905,74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116,36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6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5 457,08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5 582,90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125,82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18" name="Text Box 70"/>
          <p:cNvSpPr txBox="1">
            <a:spLocks noChangeArrowheads="1"/>
          </p:cNvSpPr>
          <p:nvPr/>
        </p:nvSpPr>
        <p:spPr bwMode="auto">
          <a:xfrm>
            <a:off x="9830199" y="1522134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3972453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51076"/>
              </p:ext>
            </p:extLst>
          </p:nvPr>
        </p:nvGraphicFramePr>
        <p:xfrm>
          <a:off x="0" y="2165198"/>
          <a:ext cx="12191999" cy="4480308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ИМУЩЕСТВОМ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объектов недвижимого имущества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земельных участков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объектов недвижимого имущества, на которые зарегистрировано право муниципальной собственности Александровского муниципального округа Ставропольского края, в общем количестве объектов недвижимого имущества, подлежащих регистрации в муниципальную собственность Александровского муниципального округа Ставропольского края (с доведением до 100% в 2026 году)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земельных участков, на которые зарегистрировано право муниципальной собственности Александровского муниципального округа Ставропольского края, в общем количестве земельных участков, подлежащих регистрации в муниципальную собственность Александровского муниципального округа Ставропольского края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 доведением до 100% в 2026 году)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3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1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ФИЗИЧЕСКОЙ КУЛЬТУРЫ И СПОРТА»     </a:t>
            </a:r>
          </a:p>
        </p:txBody>
      </p:sp>
      <p:graphicFrame>
        <p:nvGraphicFramePr>
          <p:cNvPr id="6147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274122"/>
              </p:ext>
            </p:extLst>
          </p:nvPr>
        </p:nvGraphicFramePr>
        <p:xfrm>
          <a:off x="838222" y="1980790"/>
          <a:ext cx="10438286" cy="3659942"/>
        </p:xfrm>
        <a:graphic>
          <a:graphicData uri="http://schemas.openxmlformats.org/drawingml/2006/table">
            <a:tbl>
              <a:tblPr/>
              <a:tblGrid>
                <a:gridCol w="5704606"/>
                <a:gridCol w="1656284"/>
                <a:gridCol w="1567254"/>
                <a:gridCol w="1510142"/>
              </a:tblGrid>
              <a:tr h="885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5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05.1. Развитие физической культуры и массового спорта, подготовка спортивного резерва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36 943,05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35 386,25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-1 556,80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2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05.2. Обеспечение реализации муниципальной программы Александровского муниципального округа Ставропольского края "Развитие физической культуры и спорта" и общепрограммные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1 941,32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2 003,97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62,65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38 884,37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-1 494,15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70" name="Text Box 70"/>
          <p:cNvSpPr txBox="1">
            <a:spLocks noChangeArrowheads="1"/>
          </p:cNvSpPr>
          <p:nvPr/>
        </p:nvSpPr>
        <p:spPr bwMode="auto">
          <a:xfrm>
            <a:off x="9677338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703341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52155"/>
              </p:ext>
            </p:extLst>
          </p:nvPr>
        </p:nvGraphicFramePr>
        <p:xfrm>
          <a:off x="0" y="2165198"/>
          <a:ext cx="12191999" cy="362078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ФИЗИЧЕСКОЙ КУЛЬТУРЫ И СПОРТА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жителей Александровского округа, систематически занимающихся физкультурой и спортом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фактической обеспеченности учреждениями физической культуры и спорта в муниципальном округе от нормативной потребности. (спортивными залами, плоскостными спортивными сооружениями)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кв. м. на 10 тыс. населения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Количество проведенных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физкультурно-спортивных мероприятий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944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09768" y="304092"/>
            <a:ext cx="10992622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«ПОВЫШЕНИЕ БЕЗОПАСНОСТИ ДОРОЖНОГО ДВИЖЕНИЯ»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5867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029610"/>
              </p:ext>
            </p:extLst>
          </p:nvPr>
        </p:nvGraphicFramePr>
        <p:xfrm>
          <a:off x="798095" y="1468408"/>
          <a:ext cx="10917031" cy="1918315"/>
        </p:xfrm>
        <a:graphic>
          <a:graphicData uri="http://schemas.openxmlformats.org/drawingml/2006/table">
            <a:tbl>
              <a:tblPr/>
              <a:tblGrid>
                <a:gridCol w="5966939">
                  <a:extLst>
                    <a:ext uri="{9D8B030D-6E8A-4147-A177-3AD203B41FA5}"/>
                  </a:extLst>
                </a:gridCol>
                <a:gridCol w="1733211">
                  <a:extLst>
                    <a:ext uri="{9D8B030D-6E8A-4147-A177-3AD203B41FA5}"/>
                  </a:extLst>
                </a:gridCol>
                <a:gridCol w="1636451">
                  <a:extLst>
                    <a:ext uri="{9D8B030D-6E8A-4147-A177-3AD203B41FA5}"/>
                  </a:extLst>
                </a:gridCol>
                <a:gridCol w="1580430">
                  <a:extLst>
                    <a:ext uri="{9D8B030D-6E8A-4147-A177-3AD203B41FA5}"/>
                  </a:extLst>
                </a:gridCol>
              </a:tblGrid>
              <a:tr h="5849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737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09.1. Строительство, ремонт и содержание дорог общего пользования местного значения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65 953,99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63 951,34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-2 002,65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644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65 953,99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63 951,34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-2 002,65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0985" name="Text Box 70"/>
          <p:cNvSpPr txBox="1">
            <a:spLocks noChangeArrowheads="1"/>
          </p:cNvSpPr>
          <p:nvPr/>
        </p:nvSpPr>
        <p:spPr bwMode="auto">
          <a:xfrm>
            <a:off x="9981381" y="1139869"/>
            <a:ext cx="162100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1562" y="3457184"/>
            <a:ext cx="1103542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основным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мероприятиям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2022 год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автомобильных дорог общего пользования местного значения Александровского муниципального округа планируется направить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103,86 тыс.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обустройство пешеходных переходов  планируется направить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100,00  тыс.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строительство и ремонт дорог общего пользования местного значения (включает так же расходы на подготовку сметной документации и на проведение контроля за строительством, ремонтом дорог) планируется направить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en-US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932,28  тыс.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(уменьшение от плана 2021 года  за счет изменения объема субсидий из краевого бюджета);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разработка документации по организации и обеспечению безопасности дорожного движения планируется направить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815,20  тыс. рублей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(принимаемые расходные обязательства единовременного характера: 2 000,00 тыс. рублей на разработку комплексной системы организации дорожного движения (КСОДД) на автомобильных дорогах общего пользования местного значения Александровского муниципального округа  и 1</a:t>
            </a:r>
            <a:r>
              <a:rPr lang="en-US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815,20 тыс. рублей на разработку проектов организации дорожного движения на автомобильных дорогах общего пользования местного значения Александровского муниципального округа).</a:t>
            </a:r>
          </a:p>
        </p:txBody>
      </p:sp>
    </p:spTree>
    <p:extLst>
      <p:ext uri="{BB962C8B-B14F-4D97-AF65-F5344CB8AC3E}">
        <p14:creationId xmlns:p14="http://schemas.microsoft.com/office/powerpoint/2010/main" val="29012790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1090" y="717706"/>
            <a:ext cx="709937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Александровский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Грушевского,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Калиновский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Круглолесский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Новокавказский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Саблинский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Северного,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02" y="81260"/>
            <a:ext cx="113931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Центром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село Александровское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округа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войдут 8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территориальных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отделов со статусом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юридических лиц и бюджетными полномочиями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главных распорядителей бюджетных средств: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57437"/>
            <a:ext cx="2796988" cy="70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9327"/>
              </p:ext>
            </p:extLst>
          </p:nvPr>
        </p:nvGraphicFramePr>
        <p:xfrm>
          <a:off x="0" y="2165198"/>
          <a:ext cx="12191999" cy="3535470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ПОВЫШЕНИЕ БЕЗОПАСНОСТИ ДОРОЖНОГО ДВИЖЕНИЯ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погибших в дорожно-транспортных происшествиях на автомобильных дорогах общего пользования местного значения Александровского муниципального округа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Протяженность отремонтированных автомобильных дорог общего пользования местного значения Александровского муниципального округа Ставропольского края, имеющих асфальтобетонное покрытие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автомобильных дорог общего пользования местного значения Александровского муниципального округа Ставропольского края,  не отвечающих нормативным требованиям, в общей протяженности автомобильных дорог общего пользования местного значения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61,34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610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«СОЗДАНИЕ КОМФОРТНЫХ УСЛОВИЙ ПРОЖИВАНИЯ НАСЕЛЕНИЯ»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350979"/>
              </p:ext>
            </p:extLst>
          </p:nvPr>
        </p:nvGraphicFramePr>
        <p:xfrm>
          <a:off x="826718" y="1310077"/>
          <a:ext cx="10647124" cy="5129737"/>
        </p:xfrm>
        <a:graphic>
          <a:graphicData uri="http://schemas.openxmlformats.org/drawingml/2006/table">
            <a:tbl>
              <a:tblPr/>
              <a:tblGrid>
                <a:gridCol w="5937337"/>
                <a:gridCol w="1567061"/>
                <a:gridCol w="1598727"/>
                <a:gridCol w="1543999"/>
              </a:tblGrid>
              <a:tr h="478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0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12.1. Комплексное развитие сельских территорий Александровского муниципального округа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(общее уменьшение по подпрограмме обусловлено изменением объема субсидий из краевого бюджета планируемых на 2022г.)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57 106,05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38 966,96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-18 139,09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79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12.2. Развитие жилищно-коммунального хозяйства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(увеличение за счет средств местного бюджета на содержание и оборку общественных территорий)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9 387,92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15 013,95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5 626,03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14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12.3. Развитие градостроительства и территориального планирования Александровского муниципального округа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1 866,50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356,50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67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12.4. Обеспечение реализации  муниципальной программы Александровского муниципального округа Ставропольского края "Создание комфортных условий проживания населения"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(включает расходы на содержание аппарата администрации округа и расходы на территориальные отделы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обеспечивающие реализацию программы)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88 062,70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93 992,06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5 929,36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4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156 066,67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149 839,47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-6 227,20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48" name="Text Box 70"/>
          <p:cNvSpPr txBox="1">
            <a:spLocks noChangeArrowheads="1"/>
          </p:cNvSpPr>
          <p:nvPr/>
        </p:nvSpPr>
        <p:spPr bwMode="auto">
          <a:xfrm>
            <a:off x="9905792" y="1014608"/>
            <a:ext cx="1568050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smtClean="0">
                <a:latin typeface="Times New Roman" pitchFamily="18" charset="0"/>
              </a:rPr>
              <a:t>        тыс. 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508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174362"/>
              </p:ext>
            </p:extLst>
          </p:nvPr>
        </p:nvGraphicFramePr>
        <p:xfrm>
          <a:off x="0" y="1040872"/>
          <a:ext cx="12191999" cy="532013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45503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СОЗДАНИЕ КОМФОРТНЫХ УСЛОВИЙ ПРОЖИВАНИЯ НАСЕЛЕНИЯ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01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5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благоустроенных объектов на территории Александровского муниципального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 Александровского муниципального округа, улучшивших жилищные условия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98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отловленных безнадзорных животных с целью предупреждения и ликвидации болезней животных, их лечения, защиты населения от болезней, общих для человека и животных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97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проектов, основанных на местных инициативах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 в рамках комплексного развития сельских территорий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мероприятий, направленных на благоустройство территорий Александровского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мест (площадок) ТКО, соответствующих требованиям нормативных документов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разработанных документов территориального планирования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 rot="10800000" flipV="1">
            <a:off x="87681" y="6363577"/>
            <a:ext cx="11974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за 2020 отсутствуют, так как программа новая, отчетные данные будут сформированы  по результатам работы за 2021 год.  </a:t>
            </a:r>
            <a:endParaRPr lang="ru-RU" sz="1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5" name="Заголовок 1"/>
          <p:cNvGrpSpPr>
            <a:grpSpLocks noGrp="1"/>
          </p:cNvGrpSpPr>
          <p:nvPr/>
        </p:nvGrpSpPr>
        <p:grpSpPr bwMode="auto">
          <a:xfrm>
            <a:off x="838221" y="228489"/>
            <a:ext cx="10386213" cy="917312"/>
            <a:chOff x="399" y="311"/>
            <a:chExt cx="4904" cy="411"/>
          </a:xfrm>
        </p:grpSpPr>
        <p:pic>
          <p:nvPicPr>
            <p:cNvPr id="28679" name="Заголовок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" y="311"/>
              <a:ext cx="4904" cy="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0" name="Text Box 5"/>
            <p:cNvSpPr txBox="1">
              <a:spLocks noChangeArrowheads="1"/>
            </p:cNvSpPr>
            <p:nvPr/>
          </p:nvSpPr>
          <p:spPr bwMode="auto">
            <a:xfrm>
              <a:off x="405" y="315"/>
              <a:ext cx="4896" cy="40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ru-RU" altLang="ru-RU" sz="2500" b="1" dirty="0">
                  <a:latin typeface="Times New Roman" pitchFamily="18" charset="0"/>
                </a:rPr>
                <a:t>Обращение к жителям Александровского </a:t>
              </a:r>
              <a:r>
                <a:rPr lang="ru-RU" altLang="ru-RU" sz="25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500" b="1" dirty="0">
                  <a:latin typeface="Times New Roman" pitchFamily="18" charset="0"/>
                </a:rPr>
                <a:t>Ставропольского края       </a:t>
              </a:r>
            </a:p>
          </p:txBody>
        </p:sp>
      </p:grpSp>
      <p:grpSp>
        <p:nvGrpSpPr>
          <p:cNvPr id="28676" name="Подзаголовок 2"/>
          <p:cNvGrpSpPr>
            <a:grpSpLocks noGrp="1"/>
          </p:cNvGrpSpPr>
          <p:nvPr/>
        </p:nvGrpSpPr>
        <p:grpSpPr bwMode="auto">
          <a:xfrm>
            <a:off x="762630" y="1523814"/>
            <a:ext cx="10819603" cy="4573120"/>
            <a:chOff x="376" y="1110"/>
            <a:chExt cx="5096" cy="2373"/>
          </a:xfrm>
        </p:grpSpPr>
        <p:pic>
          <p:nvPicPr>
            <p:cNvPr id="28677" name="Подзаголовок 2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" y="1110"/>
              <a:ext cx="5096" cy="2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8" name="Text Box 8"/>
            <p:cNvSpPr txBox="1">
              <a:spLocks noChangeArrowheads="1"/>
            </p:cNvSpPr>
            <p:nvPr/>
          </p:nvSpPr>
          <p:spPr bwMode="auto">
            <a:xfrm>
              <a:off x="385" y="1117"/>
              <a:ext cx="5080" cy="23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u="sng" dirty="0">
                  <a:latin typeface="Times New Roman" pitchFamily="18" charset="0"/>
                </a:rPr>
                <a:t>Уважаемые жители Александровского </a:t>
              </a:r>
              <a:r>
                <a:rPr lang="ru-RU" altLang="ru-RU" sz="2100" b="1" u="sng" dirty="0" smtClean="0">
                  <a:latin typeface="Times New Roman" pitchFamily="18" charset="0"/>
                </a:rPr>
                <a:t>округа!</a:t>
              </a:r>
              <a:endParaRPr lang="ru-RU" altLang="ru-RU" sz="2100" b="1" u="sng" dirty="0">
                <a:latin typeface="Times New Roman" pitchFamily="18" charset="0"/>
              </a:endParaRP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>
                  <a:latin typeface="Times New Roman" pitchFamily="18" charset="0"/>
                </a:rPr>
                <a:t>Обращаем Ваше внимание на то, что бюджет для граждан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2022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2023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2024 </a:t>
              </a:r>
              <a:r>
                <a:rPr lang="ru-RU" altLang="ru-RU" sz="2100" b="1" dirty="0">
                  <a:latin typeface="Times New Roman" pitchFamily="18" charset="0"/>
                </a:rPr>
                <a:t>годов составлен по проекту бюджета Александровского 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100" b="1" dirty="0">
                  <a:latin typeface="Times New Roman" pitchFamily="18" charset="0"/>
                </a:rPr>
                <a:t>Ставропольского края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2022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2023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2024 </a:t>
              </a:r>
              <a:r>
                <a:rPr lang="ru-RU" altLang="ru-RU" sz="2100" b="1" dirty="0">
                  <a:latin typeface="Times New Roman" pitchFamily="18" charset="0"/>
                </a:rPr>
                <a:t>годов и носит ознакомительный и осведомительный характер.</a:t>
              </a: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>
                  <a:latin typeface="Times New Roman" pitchFamily="18" charset="0"/>
                </a:rPr>
                <a:t>Окончательный вариант бюджета Александровского 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100" b="1" dirty="0">
                  <a:latin typeface="Times New Roman" pitchFamily="18" charset="0"/>
                </a:rPr>
                <a:t>Ставропольского края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2022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20223и 2024 </a:t>
              </a:r>
              <a:r>
                <a:rPr lang="ru-RU" altLang="ru-RU" sz="2100" b="1" dirty="0">
                  <a:latin typeface="Times New Roman" pitchFamily="18" charset="0"/>
                </a:rPr>
                <a:t>годов</a:t>
              </a:r>
              <a:r>
                <a:rPr lang="ru-RU" altLang="ru-RU" sz="2100" dirty="0">
                  <a:latin typeface="Times New Roman" pitchFamily="18" charset="0"/>
                </a:rPr>
                <a:t> </a:t>
              </a:r>
              <a:r>
                <a:rPr lang="ru-RU" altLang="ru-RU" sz="2100" b="1" dirty="0">
                  <a:latin typeface="Times New Roman" pitchFamily="18" charset="0"/>
                </a:rPr>
                <a:t>будет утвержден решением Совета </a:t>
              </a:r>
              <a:r>
                <a:rPr lang="ru-RU" altLang="ru-RU" sz="2100" b="1" dirty="0" smtClean="0">
                  <a:latin typeface="Times New Roman" pitchFamily="18" charset="0"/>
                </a:rPr>
                <a:t>депутатов Александровского </a:t>
              </a:r>
              <a:r>
                <a:rPr lang="ru-RU" altLang="ru-RU" sz="2100" b="1" dirty="0">
                  <a:latin typeface="Times New Roman" pitchFamily="18" charset="0"/>
                </a:rPr>
                <a:t>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Ставропольского </a:t>
              </a:r>
              <a:r>
                <a:rPr lang="ru-RU" altLang="ru-RU" sz="2100" b="1" dirty="0">
                  <a:latin typeface="Times New Roman" pitchFamily="18" charset="0"/>
                </a:rPr>
                <a:t>края</a:t>
              </a:r>
              <a:r>
                <a:rPr lang="ru-RU" altLang="ru-RU" sz="2100" dirty="0">
                  <a:latin typeface="Times New Roman" pitchFamily="18" charset="0"/>
                </a:rPr>
                <a:t> </a:t>
              </a:r>
              <a:r>
                <a:rPr lang="ru-RU" altLang="ru-RU" sz="2100" b="1" dirty="0">
                  <a:latin typeface="Times New Roman" pitchFamily="18" charset="0"/>
                </a:rPr>
                <a:t>после соблюдения всех процедур по рассмотрению и принятию бюджета и информация по утвержденному бюджету будет также размещена на официальном сайте администрации в рубрике «Бюджет для граждан».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26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59282" y="500261"/>
            <a:ext cx="10360882" cy="642352"/>
          </a:xfrm>
          <a:blipFill>
            <a:blip r:embed="rId2" cstate="print">
              <a:duotone>
                <a:schemeClr val="lt2">
                  <a:shade val="6000"/>
                  <a:satMod val="120000"/>
                </a:schemeClr>
                <a:schemeClr val="lt2">
                  <a:tint val="90000"/>
                </a:schemeClr>
              </a:duotone>
            </a:blip>
            <a:tile tx="0" ty="0" sx="35000" sy="40000" flip="x" algn="tl"/>
          </a:blipFill>
          <a:ln>
            <a:miter lim="800000"/>
            <a:headEnd/>
            <a:tailEnd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400" dirty="0">
                <a:solidFill>
                  <a:srgbClr val="FF0000"/>
                </a:solidFill>
                <a:latin typeface="Verdana" pitchFamily="34" charset="0"/>
              </a:rPr>
              <a:t>Информация для контактов    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15276" y="1773494"/>
            <a:ext cx="10752142" cy="3742881"/>
          </a:xfrm>
          <a:ln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0" indent="0" algn="ctr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Финансовое управление администрации  Александровского муниципального </a:t>
            </a:r>
            <a:r>
              <a:rPr lang="ru-RU" altLang="ru-RU" sz="2300" dirty="0" smtClean="0">
                <a:latin typeface="Cambria" pitchFamily="18" charset="0"/>
              </a:rPr>
              <a:t>округа </a:t>
            </a:r>
            <a:r>
              <a:rPr lang="ru-RU" altLang="ru-RU" sz="2300" dirty="0">
                <a:latin typeface="Cambria" pitchFamily="18" charset="0"/>
              </a:rPr>
              <a:t>Ставропольского края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latin typeface="Cambria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Местонахождение: 356 300  Ставропольский край, 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с. Александровское, ул. Карла Маркса, 33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Телефон (факс): 8(86557)2–67-97 (2-77-14)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Адрес электронной почты: </a:t>
            </a:r>
            <a:r>
              <a:rPr lang="en-US" altLang="ru-RU" sz="2300" dirty="0">
                <a:latin typeface="Bookman Old Style" pitchFamily="18" charset="0"/>
                <a:hlinkClick r:id="rId3"/>
              </a:rPr>
              <a:t>fumfskal@mail.ru</a:t>
            </a:r>
            <a:endParaRPr lang="en-US" altLang="ru-RU" sz="2300" dirty="0">
              <a:latin typeface="Bookman Old Style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График работы: с 8:00 до 17:00 понедельник-пятница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на 2022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2000" dirty="0" err="1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465232"/>
              </p:ext>
            </p:extLst>
          </p:nvPr>
        </p:nvGraphicFramePr>
        <p:xfrm>
          <a:off x="400832" y="724829"/>
          <a:ext cx="11519821" cy="539998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01615">
                  <a:extLst>
                    <a:ext uri="{9D8B030D-6E8A-4147-A177-3AD203B41FA5}">
                      <a16:colId xmlns:a16="http://schemas.microsoft.com/office/drawing/2014/main" xmlns="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xmlns="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xmlns="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xmlns="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xmlns="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xmlns="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xmlns="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xmlns="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 к 2021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к 2022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к 2023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Индекс производства продукции сельского хозяйства, % к предыдущему году в сопоставимых ценах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-16,4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10616568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Инвестиции в основной капитал, млн. руб., в ценах соответствующих лет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1760,76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1805,10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1906,10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2057,90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44,37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151,8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7107316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Индекс физического объема инвестиций в основной капитал, % к предыдущему году в сопоставимых ценах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104,98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102,24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-7,61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2,15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690972588"/>
                  </a:ext>
                </a:extLst>
              </a:tr>
              <a:tr h="8804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 роста прибыли прибыльных организаций для целей бухгалтерского учета,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г/г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525412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3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на 2022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2000" dirty="0" err="1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978354"/>
              </p:ext>
            </p:extLst>
          </p:nvPr>
        </p:nvGraphicFramePr>
        <p:xfrm>
          <a:off x="390292" y="724829"/>
          <a:ext cx="11530362" cy="596619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12156">
                  <a:extLst>
                    <a:ext uri="{9D8B030D-6E8A-4147-A177-3AD203B41FA5}">
                      <a16:colId xmlns:a16="http://schemas.microsoft.com/office/drawing/2014/main" xmlns="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xmlns="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xmlns="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xmlns="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xmlns="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xmlns="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xmlns="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xmlns="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 к 2021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к 2022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к 2023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населения </a:t>
                      </a: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среднегодовом исчислении), тыс. чел. 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10616568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 работников организаций, (млн. 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1484,68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1536,64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1590,43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1646,09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51,96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53,79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55,66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7107316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фонда оплаты труда,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101,15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690972588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Номинальная начисленная среднемесячная заработная плата работников организаций, (руб.)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29054,60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30071,51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31124,01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32213,35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1016,91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1052,50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1089,34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525412440"/>
                  </a:ext>
                </a:extLst>
              </a:tr>
              <a:tr h="1173868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номинальной начисленной среднемесячной заработной платы работников организаций,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103,12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975778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89346" y="-424986"/>
            <a:ext cx="11045647" cy="743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"базового" варианта прогноза социально-экономического развития муниципального округа на 2022 год и на период до 2024 года позволит минимизировать риски неисполнения расходных обязательств при снижении поступления доходов в местный бюджет по сравнению с планом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	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2022-2023 годах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ожидается увеличение доходов и расходов местного бюджета по сравнению с показателями, установленными решением Совета депутатов муниципального округа от 11 декабря 2020 г. № 83/83 "О бюджете Александровского муниципального округа Ставропольского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края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2021 год и плановый период 2022 и 2023 годов" (далее – решение №83/83).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2022 год прогнозируется в объеме 1 577 987,26 тыс. рублей, на 2023 год – 1 511 905,58 тыс. рублей, на 2024 год – 1 537 164,42 тыс. рублей.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2022 год по сравнению с показателями на 2021 год, установленными решением №83/83, увеличивается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38 668,38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или на 2,5 процента,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172 900,00 тыс. рублей или на 12,3 процента по сравнению с показателями на 2022 год, установленными решением №83/83.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2023 год по сравнению с показателями, установленными решением №83/83, увеличивается на 100 849,05 тыс. рублей или на 7,1 процента.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2024 год по сравнению с показателями предыдущего года увеличивается на 25 258,84 тыс. рублей или на 1,7 процента.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поступлений налоговых и неналоговых доходов местного бюджета определен: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 в сумме 333 016,67 тыс. рублей, что по сравнению с показателями на 2021 год, установленными решением №83/83, увеличивается на 34 011,04 тыс. рублей или на 11,4 процента и на 27 510,47 тыс. рублей или на 9,0 процента по сравнению с показателями на 2022 год, установленными решением №83/83;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 в сумме 337 322,17 тыс. рублей, что по сравнению с показателями, установленными решением №83/83, увеличивается на 27 679,60 тыс. рублей или на 8,9 процента;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2024 год в сумме 364 378,73 тыс. рублей, что по сравнению с показателями предыдущего года увеличивается на 27 056,56 тыс. рублей или на 8,0 процента.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поступлений дотаций из краевого бюджета: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 в сумме 312 549,00 тыс. рублей, что по сравнению с показателями на 2021 год, установленными решением №83/83, уменьшается на 12 947,00 тыс. рублей или на 4,0 процента и увеличивается на 26 643,60 тыс. рублей или на 9,3 процента по сравнению с показателями на 2022 год, установленными решением №83/83;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 в сумме 282 398,00 тыс. рублей, по сравнению с показателями, установленными решением №83/83, уменьшается на 1 455,28 тыс. рублей или на 0,5 процента;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2024 год в сумме 255 232,00 тыс. рублей, что по сравнению с показателями предыдущего года уменьшается на 27 166,00 тыс. рублей или на 9,6 процента.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15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5319</TotalTime>
  <Words>6875</Words>
  <Application>Microsoft Office PowerPoint</Application>
  <PresentationFormat>Произвольный</PresentationFormat>
  <Paragraphs>2053</Paragraphs>
  <Slides>64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64</vt:i4>
      </vt:variant>
    </vt:vector>
  </HeadingPairs>
  <TitlesOfParts>
    <vt:vector size="68" baseType="lpstr">
      <vt:lpstr>Тема Office</vt:lpstr>
      <vt:lpstr>Лист</vt:lpstr>
      <vt:lpstr>Диаграмма</vt:lpstr>
      <vt:lpstr>Лист Microsoft Excel 97-2003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2022 год и плановый период 2023 и 2024 гг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2022 год и плановый период 2023 и 2024 гг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Сведения о расходах бюджета муниципального округа в разрезе программ на 2022 -2024 г.            </vt:lpstr>
      <vt:lpstr>Презентация PowerPoint</vt:lpstr>
      <vt:lpstr>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для контактов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NOPRPR</dc:creator>
  <cp:lastModifiedBy>Bibleva</cp:lastModifiedBy>
  <cp:revision>545</cp:revision>
  <cp:lastPrinted>2021-11-25T07:28:23Z</cp:lastPrinted>
  <dcterms:created xsi:type="dcterms:W3CDTF">2019-10-22T06:23:51Z</dcterms:created>
  <dcterms:modified xsi:type="dcterms:W3CDTF">2021-11-25T07:38:11Z</dcterms:modified>
</cp:coreProperties>
</file>