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2" r:id="rId7"/>
    <p:sldId id="316" r:id="rId8"/>
    <p:sldId id="354" r:id="rId9"/>
    <p:sldId id="353" r:id="rId10"/>
    <p:sldId id="299" r:id="rId11"/>
    <p:sldId id="355" r:id="rId12"/>
    <p:sldId id="356" r:id="rId13"/>
    <p:sldId id="357" r:id="rId14"/>
    <p:sldId id="358" r:id="rId15"/>
    <p:sldId id="372" r:id="rId16"/>
    <p:sldId id="359" r:id="rId17"/>
    <p:sldId id="361" r:id="rId18"/>
    <p:sldId id="362" r:id="rId19"/>
    <p:sldId id="393" r:id="rId20"/>
    <p:sldId id="363" r:id="rId21"/>
    <p:sldId id="420" r:id="rId22"/>
    <p:sldId id="364" r:id="rId23"/>
    <p:sldId id="365" r:id="rId24"/>
    <p:sldId id="366" r:id="rId25"/>
    <p:sldId id="367" r:id="rId26"/>
    <p:sldId id="368" r:id="rId27"/>
    <p:sldId id="369" r:id="rId28"/>
    <p:sldId id="373" r:id="rId29"/>
    <p:sldId id="276" r:id="rId30"/>
    <p:sldId id="376" r:id="rId31"/>
    <p:sldId id="377" r:id="rId32"/>
    <p:sldId id="378" r:id="rId33"/>
    <p:sldId id="379" r:id="rId34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C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9501" autoAdjust="0"/>
  </p:normalViewPr>
  <p:slideViewPr>
    <p:cSldViewPr snapToGrid="0">
      <p:cViewPr>
        <p:scale>
          <a:sx n="76" d="100"/>
          <a:sy n="76" d="100"/>
        </p:scale>
        <p:origin x="-62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ERURM\Doc\&#1053;&#1072;&#1095;.&#1092;&#1080;&#1085;\&#1041;&#1070;&#1044;&#1046;&#1045;&#1058;\&#1073;&#1102;&#1076;&#1078;&#1077;&#1090;%20&#1085;&#1072;%202021-2023%20&#1075;&#1086;&#1076;&#1099;\&#1058;&#1072;&#1073;&#1083;&#1080;&#1094;&#1099;%20&#1082;%20&#1087;&#1088;&#1077;&#1079;&#1077;&#1085;&#1090;&#1072;&#1094;&#1080;&#1080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1051;&#1080;&#1089;&#1090;%20&#1074;%20&#1055;&#1088;&#1077;&#1079;&#1077;&#1085;&#1090;&#1072;&#1094;&#1080;&#1103;%20&#1082;%20&#1087;&#1088;&#1086;&#1077;&#1082;&#1090;&#1091;%20&#1073;&#1102;&#1076;&#1078;&#1077;&#1090;&#1072;%20&#1085;&#1072;%202021-2023%20&#1075;&#1086;&#1076;&#1099;%20(&#1056;&#1077;&#1078;&#1080;&#1084;%20&#1089;&#1086;&#1074;&#1084;&#1077;&#1089;&#1090;&#1080;&#1084;&#1086;&#1089;&#1090;&#1080;)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946002076843199E-2"/>
          <c:y val="0.31923506439354582"/>
          <c:w val="0.93912142365365858"/>
          <c:h val="0.5794901744652287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Минимальный размер оплаты труда, руб.</c:v>
                </c:pt>
              </c:strCache>
            </c:strRef>
          </c:tx>
          <c:dLbls>
            <c:dLbl>
              <c:idx val="0"/>
              <c:layout>
                <c:manualLayout>
                  <c:x val="-1.0298936776692269E-2"/>
                  <c:y val="-8.9093851515801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5448405165038474E-2"/>
                  <c:y val="-7.51729372164573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0597873553384612E-2"/>
                  <c:y val="-6.9604571496719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802313935921155E-2"/>
                  <c:y val="-6.12520229171134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Лист1!$B$1:$F$1</c:f>
              <c:strCache>
                <c:ptCount val="5"/>
                <c:pt idx="0">
                  <c:v>с 01.01.2018</c:v>
                </c:pt>
                <c:pt idx="1">
                  <c:v>с 01.05.2018</c:v>
                </c:pt>
                <c:pt idx="2">
                  <c:v>с 01.01.2019</c:v>
                </c:pt>
                <c:pt idx="3">
                  <c:v>с 01.01.2020</c:v>
                </c:pt>
                <c:pt idx="4">
                  <c:v>с 01.01.2021</c:v>
                </c:pt>
              </c:strCache>
            </c:strRef>
          </c:cat>
          <c:val>
            <c:numRef>
              <c:f>Лист1!$B$2:$F$2</c:f>
              <c:numCache>
                <c:formatCode>General</c:formatCode>
                <c:ptCount val="5"/>
                <c:pt idx="0">
                  <c:v>9489</c:v>
                </c:pt>
                <c:pt idx="1">
                  <c:v>11163</c:v>
                </c:pt>
                <c:pt idx="2">
                  <c:v>11280</c:v>
                </c:pt>
                <c:pt idx="3">
                  <c:v>12130</c:v>
                </c:pt>
                <c:pt idx="4">
                  <c:v>12392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181312"/>
        <c:axId val="103191296"/>
      </c:lineChart>
      <c:catAx>
        <c:axId val="103181312"/>
        <c:scaling>
          <c:orientation val="minMax"/>
        </c:scaling>
        <c:delete val="0"/>
        <c:axPos val="b"/>
        <c:majorTickMark val="out"/>
        <c:minorTickMark val="none"/>
        <c:tickLblPos val="nextTo"/>
        <c:crossAx val="103191296"/>
        <c:crosses val="autoZero"/>
        <c:auto val="1"/>
        <c:lblAlgn val="ctr"/>
        <c:lblOffset val="100"/>
        <c:noMultiLvlLbl val="0"/>
      </c:catAx>
      <c:valAx>
        <c:axId val="103191296"/>
        <c:scaling>
          <c:orientation val="minMax"/>
          <c:max val="13000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1031813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438109255034713"/>
          <c:y val="3.5097440015465595E-2"/>
          <c:w val="0.62950163939788095"/>
          <c:h val="0.1139407998929311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20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3354908306364611E-2"/>
          <c:y val="7.8189300411522639E-2"/>
          <c:w val="0.49083063646170444"/>
          <c:h val="0.37242798353909556"/>
        </c:manualLayout>
      </c:layout>
      <c:pie3DChart>
        <c:varyColors val="1"/>
        <c:ser>
          <c:idx val="0"/>
          <c:order val="0"/>
          <c:spPr>
            <a:solidFill>
              <a:schemeClr val="accent1"/>
            </a:solidFill>
            <a:ln w="12917">
              <a:solidFill>
                <a:schemeClr val="tx1"/>
              </a:solidFill>
              <a:prstDash val="solid"/>
            </a:ln>
          </c:spPr>
          <c:explosion val="8"/>
          <c:dPt>
            <c:idx val="0"/>
            <c:bubble3D val="0"/>
            <c:spPr>
              <a:solidFill>
                <a:srgbClr val="FFCC99"/>
              </a:solidFill>
              <a:ln w="12917">
                <a:solidFill>
                  <a:schemeClr val="tx1"/>
                </a:solidFill>
                <a:prstDash val="solid"/>
              </a:ln>
            </c:spPr>
          </c:dPt>
          <c:dPt>
            <c:idx val="1"/>
            <c:bubble3D val="0"/>
            <c:spPr>
              <a:solidFill>
                <a:srgbClr val="008080"/>
              </a:solidFill>
              <a:ln w="12917">
                <a:solidFill>
                  <a:schemeClr val="tx1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FFFF00"/>
              </a:solidFill>
              <a:ln w="12917">
                <a:solidFill>
                  <a:schemeClr val="tx1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00FF00"/>
              </a:solidFill>
              <a:ln w="12917">
                <a:solidFill>
                  <a:schemeClr val="tx1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rgbClr val="00CCFF"/>
              </a:solidFill>
              <a:ln w="12917">
                <a:solidFill>
                  <a:schemeClr val="tx1"/>
                </a:solidFill>
                <a:prstDash val="solid"/>
              </a:ln>
            </c:spPr>
          </c:dPt>
          <c:dPt>
            <c:idx val="5"/>
            <c:bubble3D val="0"/>
            <c:spPr>
              <a:solidFill>
                <a:srgbClr val="FF00FF"/>
              </a:solidFill>
              <a:ln w="12917">
                <a:solidFill>
                  <a:schemeClr val="tx1"/>
                </a:solidFill>
                <a:prstDash val="solid"/>
              </a:ln>
            </c:spPr>
          </c:dPt>
          <c:dPt>
            <c:idx val="6"/>
            <c:bubble3D val="0"/>
            <c:spPr>
              <a:solidFill>
                <a:srgbClr val="0066CC"/>
              </a:solidFill>
              <a:ln w="12917">
                <a:solidFill>
                  <a:schemeClr val="tx1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1.1471341246010397E-2"/>
                  <c:y val="-2.936430195029447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8357801261588387E-2"/>
                  <c:y val="-2.80985878874925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9365976347882913E-2"/>
                  <c:y val="-0.1280695475266548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9420454049442126E-2"/>
                  <c:y val="-6.761236229938315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500947201567071E-2"/>
                  <c:y val="-7.290999510228689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600" b="1" i="0" u="none" strike="noStrike" baseline="0">
                    <a:solidFill>
                      <a:srgbClr val="00008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'[Лист в Презентация к проекту бюджета на 2021-2023 годы (Режим совместимости)]Sheet1'!$B$1:$H$1</c:f>
              <c:strCache>
                <c:ptCount val="7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Образование</c:v>
                </c:pt>
                <c:pt idx="4">
                  <c:v>Культура</c:v>
                </c:pt>
                <c:pt idx="5">
                  <c:v>Соц политика</c:v>
                </c:pt>
                <c:pt idx="6">
                  <c:v>Физкультура и спорт</c:v>
                </c:pt>
              </c:strCache>
            </c:strRef>
          </c:cat>
          <c:val>
            <c:numRef>
              <c:f>'[Лист в Презентация к проекту бюджета на 2021-2023 годы (Режим совместимости)]Sheet1'!$B$2:$H$2</c:f>
              <c:numCache>
                <c:formatCode>General</c:formatCode>
                <c:ptCount val="7"/>
                <c:pt idx="0">
                  <c:v>12.4</c:v>
                </c:pt>
                <c:pt idx="1">
                  <c:v>0.2</c:v>
                </c:pt>
                <c:pt idx="2">
                  <c:v>2.2000000000000002</c:v>
                </c:pt>
                <c:pt idx="3">
                  <c:v>39.700000000000003</c:v>
                </c:pt>
                <c:pt idx="4">
                  <c:v>6.1</c:v>
                </c:pt>
                <c:pt idx="5">
                  <c:v>31.1</c:v>
                </c:pt>
                <c:pt idx="6">
                  <c:v>2.7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3.0706728352900238E-3"/>
          <c:y val="0.70991832607750383"/>
          <c:w val="0.68396822454511563"/>
          <c:h val="0.2900816739224969"/>
        </c:manualLayout>
      </c:layout>
      <c:overlay val="0"/>
      <c:spPr>
        <a:noFill/>
        <a:ln w="25835">
          <a:noFill/>
        </a:ln>
      </c:spPr>
      <c:txPr>
        <a:bodyPr/>
        <a:lstStyle/>
        <a:p>
          <a:pPr>
            <a:defRPr sz="1400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2136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Расходы на оплату коммунальных услуг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2022 год +1,5%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B45A948-DC5B-41BD-A0F2-C9661E0382DA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2021 год +1,86%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281775A7-C1D2-4F7E-9C4C-EA9E6372AE69}" type="parTrans" cxnId="{1E32976C-C5AA-4500-9B4A-5B5673E0986A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DF28C6F-E94D-48E8-B301-9CF7311D6CC7}" type="sibTrans" cxnId="{1E32976C-C5AA-4500-9B4A-5B5673E0986A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6494869-355D-41C6-BD40-3BD794BAB0B3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2023 год +2,3%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A1161D6B-4642-45D4-B54A-C67C01D45176}" type="sibTrans" cxnId="{9029FD86-8D99-445F-8EC5-2D9FCC3FF94E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DDC6792-E7DC-4CFD-955B-91DCD8500D18}" type="parTrans" cxnId="{9029FD86-8D99-445F-8EC5-2D9FCC3FF94E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LinFactNeighborX="-75969" custLinFactNeighborY="30001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C08824EB-1828-458D-BC43-3B661DB2166F}" type="pres">
      <dgm:prSet presAssocID="{8DDC6792-E7DC-4CFD-955B-91DCD8500D18}" presName="Name13" presStyleLbl="parChTrans1D2" presStyleIdx="0" presStyleCnt="3"/>
      <dgm:spPr/>
      <dgm:t>
        <a:bodyPr/>
        <a:lstStyle/>
        <a:p>
          <a:endParaRPr lang="ru-RU"/>
        </a:p>
      </dgm:t>
    </dgm:pt>
    <dgm:pt modelId="{14FCB7E1-E33A-45A9-82B4-62A941101C76}" type="pres">
      <dgm:prSet presAssocID="{36494869-355D-41C6-BD40-3BD794BAB0B3}" presName="childText" presStyleLbl="bgAcc1" presStyleIdx="0" presStyleCnt="3" custScaleY="43158" custLinFactX="22287" custLinFactNeighborX="100000" custLinFactNeighborY="988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1" presStyleCnt="3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1" presStyleCnt="3" custScaleY="44419" custLinFactNeighborX="79221" custLinFactNeighborY="-25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DC244-4E22-4E9E-ABE4-C17E22261703}" type="pres">
      <dgm:prSet presAssocID="{281775A7-C1D2-4F7E-9C4C-EA9E6372AE69}" presName="Name13" presStyleLbl="parChTrans1D2" presStyleIdx="2" presStyleCnt="3"/>
      <dgm:spPr/>
      <dgm:t>
        <a:bodyPr/>
        <a:lstStyle/>
        <a:p>
          <a:endParaRPr lang="ru-RU"/>
        </a:p>
      </dgm:t>
    </dgm:pt>
    <dgm:pt modelId="{C39C1E67-E716-4443-8B35-A89ABD3CE1B4}" type="pres">
      <dgm:prSet presAssocID="{4B45A948-DC5B-41BD-A0F2-C9661E0382DA}" presName="childText" presStyleLbl="bgAcc1" presStyleIdx="2" presStyleCnt="3" custScaleY="29967" custLinFactY="-37830" custLinFactNeighborX="2269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FB265B-4849-4EDB-827D-0F48EC6A640A}" type="presOf" srcId="{FB8C3876-A774-4182-8D2F-80CECB3E58D0}" destId="{53D11D58-CD52-4E38-8070-BD841DB5CEDC}" srcOrd="0" destOrd="0" presId="urn:microsoft.com/office/officeart/2005/8/layout/hierarchy3"/>
    <dgm:cxn modelId="{805F8208-D53C-4992-B693-CC8EDB0FF936}" type="presOf" srcId="{4B45A948-DC5B-41BD-A0F2-C9661E0382DA}" destId="{C39C1E67-E716-4443-8B35-A89ABD3CE1B4}" srcOrd="0" destOrd="0" presId="urn:microsoft.com/office/officeart/2005/8/layout/hierarchy3"/>
    <dgm:cxn modelId="{28FB47F2-C797-498E-ABF4-421070CDD2C2}" type="presOf" srcId="{36494869-355D-41C6-BD40-3BD794BAB0B3}" destId="{14FCB7E1-E33A-45A9-82B4-62A941101C76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1" destOrd="0" parTransId="{402D2314-D3E3-4460-8490-FCB4C903F3AA}" sibTransId="{394288F0-9375-4939-96E0-1EEF6B9D3DF2}"/>
    <dgm:cxn modelId="{7C482060-C62E-4157-B167-FED32896D968}" type="presOf" srcId="{CFC80CC7-BE2A-4314-8CD4-B76E80F099D6}" destId="{E5CDC46D-C3D3-450F-99A4-4C4757239626}" srcOrd="1" destOrd="0" presId="urn:microsoft.com/office/officeart/2005/8/layout/hierarchy3"/>
    <dgm:cxn modelId="{9029FD86-8D99-445F-8EC5-2D9FCC3FF94E}" srcId="{CFC80CC7-BE2A-4314-8CD4-B76E80F099D6}" destId="{36494869-355D-41C6-BD40-3BD794BAB0B3}" srcOrd="0" destOrd="0" parTransId="{8DDC6792-E7DC-4CFD-955B-91DCD8500D18}" sibTransId="{A1161D6B-4642-45D4-B54A-C67C01D45176}"/>
    <dgm:cxn modelId="{8F2C64C7-0C2D-48D3-830F-DE2C8AD23D5B}" type="presOf" srcId="{281775A7-C1D2-4F7E-9C4C-EA9E6372AE69}" destId="{FA4DC244-4E22-4E9E-ABE4-C17E22261703}" srcOrd="0" destOrd="0" presId="urn:microsoft.com/office/officeart/2005/8/layout/hierarchy3"/>
    <dgm:cxn modelId="{655B41FD-3428-43B3-BC7C-F7065C634100}" type="presOf" srcId="{8DDC6792-E7DC-4CFD-955B-91DCD8500D18}" destId="{C08824EB-1828-458D-BC43-3B661DB2166F}" srcOrd="0" destOrd="0" presId="urn:microsoft.com/office/officeart/2005/8/layout/hierarchy3"/>
    <dgm:cxn modelId="{1E32976C-C5AA-4500-9B4A-5B5673E0986A}" srcId="{CFC80CC7-BE2A-4314-8CD4-B76E80F099D6}" destId="{4B45A948-DC5B-41BD-A0F2-C9661E0382DA}" srcOrd="2" destOrd="0" parTransId="{281775A7-C1D2-4F7E-9C4C-EA9E6372AE69}" sibTransId="{5DF28C6F-E94D-48E8-B301-9CF7311D6CC7}"/>
    <dgm:cxn modelId="{552405E6-3C4E-4D3C-8524-A94FBE305750}" type="presOf" srcId="{8CC31B70-F9F7-4C57-862F-988A3BB46E87}" destId="{469C5AFA-ADF6-45BE-B802-1253BA170E2A}" srcOrd="0" destOrd="0" presId="urn:microsoft.com/office/officeart/2005/8/layout/hierarchy3"/>
    <dgm:cxn modelId="{3102D5C5-6977-406D-803D-6FAD21F8CA40}" type="presOf" srcId="{402D2314-D3E3-4460-8490-FCB4C903F3AA}" destId="{3C421BD0-CFC4-429D-941A-4E09AC52BE4E}" srcOrd="0" destOrd="0" presId="urn:microsoft.com/office/officeart/2005/8/layout/hierarchy3"/>
    <dgm:cxn modelId="{1D5C8F91-C5AB-4F8E-A947-027FEE1B84F7}" type="presOf" srcId="{CFC80CC7-BE2A-4314-8CD4-B76E80F099D6}" destId="{53169961-F0B9-4BE0-8BDD-8983E36162FA}" srcOrd="0" destOrd="0" presId="urn:microsoft.com/office/officeart/2005/8/layout/hierarchy3"/>
    <dgm:cxn modelId="{414E8DD6-8FF7-4304-9E64-E31C88EEEDFB}" type="presParOf" srcId="{53D11D58-CD52-4E38-8070-BD841DB5CEDC}" destId="{0C62ABE0-80B1-4CBA-A635-38030678A32D}" srcOrd="0" destOrd="0" presId="urn:microsoft.com/office/officeart/2005/8/layout/hierarchy3"/>
    <dgm:cxn modelId="{7C27CC43-8B2D-4200-9B48-EF344A8AE045}" type="presParOf" srcId="{0C62ABE0-80B1-4CBA-A635-38030678A32D}" destId="{F39E1F59-56FC-442E-9454-9AC31A6FDF44}" srcOrd="0" destOrd="0" presId="urn:microsoft.com/office/officeart/2005/8/layout/hierarchy3"/>
    <dgm:cxn modelId="{56A27AC3-F666-4D84-969A-F0E2F6113CF8}" type="presParOf" srcId="{F39E1F59-56FC-442E-9454-9AC31A6FDF44}" destId="{53169961-F0B9-4BE0-8BDD-8983E36162FA}" srcOrd="0" destOrd="0" presId="urn:microsoft.com/office/officeart/2005/8/layout/hierarchy3"/>
    <dgm:cxn modelId="{D69639E9-61CD-40C5-8A49-1BD170D6091D}" type="presParOf" srcId="{F39E1F59-56FC-442E-9454-9AC31A6FDF44}" destId="{E5CDC46D-C3D3-450F-99A4-4C4757239626}" srcOrd="1" destOrd="0" presId="urn:microsoft.com/office/officeart/2005/8/layout/hierarchy3"/>
    <dgm:cxn modelId="{B06166A8-5ABB-478C-B90D-9B64CF513C33}" type="presParOf" srcId="{0C62ABE0-80B1-4CBA-A635-38030678A32D}" destId="{AFE2C2D1-23B1-4AA4-B743-C7B83148170B}" srcOrd="1" destOrd="0" presId="urn:microsoft.com/office/officeart/2005/8/layout/hierarchy3"/>
    <dgm:cxn modelId="{C20C2DF6-92F2-44DE-B2F6-FC6E1EE34588}" type="presParOf" srcId="{AFE2C2D1-23B1-4AA4-B743-C7B83148170B}" destId="{C08824EB-1828-458D-BC43-3B661DB2166F}" srcOrd="0" destOrd="0" presId="urn:microsoft.com/office/officeart/2005/8/layout/hierarchy3"/>
    <dgm:cxn modelId="{561E5438-C7B3-47B3-8555-8EC7FEB911B6}" type="presParOf" srcId="{AFE2C2D1-23B1-4AA4-B743-C7B83148170B}" destId="{14FCB7E1-E33A-45A9-82B4-62A941101C76}" srcOrd="1" destOrd="0" presId="urn:microsoft.com/office/officeart/2005/8/layout/hierarchy3"/>
    <dgm:cxn modelId="{6D19EE8C-7D61-4FBF-B899-B62864FF9EDD}" type="presParOf" srcId="{AFE2C2D1-23B1-4AA4-B743-C7B83148170B}" destId="{3C421BD0-CFC4-429D-941A-4E09AC52BE4E}" srcOrd="2" destOrd="0" presId="urn:microsoft.com/office/officeart/2005/8/layout/hierarchy3"/>
    <dgm:cxn modelId="{B4119253-C815-4A71-8D74-3D369C7E0B3F}" type="presParOf" srcId="{AFE2C2D1-23B1-4AA4-B743-C7B83148170B}" destId="{469C5AFA-ADF6-45BE-B802-1253BA170E2A}" srcOrd="3" destOrd="0" presId="urn:microsoft.com/office/officeart/2005/8/layout/hierarchy3"/>
    <dgm:cxn modelId="{BC4A545A-A9D4-48D2-8455-F78483F1783E}" type="presParOf" srcId="{AFE2C2D1-23B1-4AA4-B743-C7B83148170B}" destId="{FA4DC244-4E22-4E9E-ABE4-C17E22261703}" srcOrd="4" destOrd="0" presId="urn:microsoft.com/office/officeart/2005/8/layout/hierarchy3"/>
    <dgm:cxn modelId="{1E7C63ED-AC26-4263-8BA2-A297779F5E20}" type="presParOf" srcId="{AFE2C2D1-23B1-4AA4-B743-C7B83148170B}" destId="{C39C1E67-E716-4443-8B35-A89ABD3CE1B4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46C399-8955-4324-968E-40BED6941021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4EFEB-1102-4ED3-877A-4F45B2B7D819}">
      <dgm:prSet phldrT="[Текст]" custT="1"/>
      <dgm:spPr>
        <a:solidFill>
          <a:srgbClr val="0070C0">
            <a:alpha val="73000"/>
          </a:srgbClr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«Демография» 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67,2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309E558-6496-4387-B760-D67B0276FB2C}" type="par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69B644A-A248-4DFD-B91D-A28633749D4B}" type="sib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E4A5801-E234-474A-8081-80BE9FB11A0F}">
      <dgm:prSet phldrT="[Текст]" custT="1"/>
      <dgm:spPr>
        <a:solidFill>
          <a:srgbClr val="FFFF00"/>
        </a:solidFill>
      </dgm:spPr>
      <dgm:t>
        <a:bodyPr/>
        <a:lstStyle/>
        <a:p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«Жилье и городская среда»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50,3</a:t>
          </a:r>
        </a:p>
      </dgm:t>
    </dgm:pt>
    <dgm:pt modelId="{90CCB50E-DB03-4AA4-AF43-F81F78CF7272}" type="par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C79FD24-67DD-43A5-880F-241E6507B2CA}" type="sib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6E28494-3629-44FC-AFB1-55307245311F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«Образование»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1,6</a:t>
          </a:r>
        </a:p>
      </dgm:t>
    </dgm:pt>
    <dgm:pt modelId="{C7418D2E-2057-4DBE-B6E6-17CCE4C950E9}" type="parTrans" cxnId="{A0AD49DC-5EB8-449D-8BE4-727333B4D8D7}">
      <dgm:prSet/>
      <dgm:spPr/>
      <dgm:t>
        <a:bodyPr/>
        <a:lstStyle/>
        <a:p>
          <a:endParaRPr lang="ru-RU" sz="1600"/>
        </a:p>
      </dgm:t>
    </dgm:pt>
    <dgm:pt modelId="{189E25AF-445E-489A-89ED-4B833538D01E}" type="sibTrans" cxnId="{A0AD49DC-5EB8-449D-8BE4-727333B4D8D7}">
      <dgm:prSet/>
      <dgm:spPr/>
      <dgm:t>
        <a:bodyPr/>
        <a:lstStyle/>
        <a:p>
          <a:endParaRPr lang="ru-RU" sz="1600"/>
        </a:p>
      </dgm:t>
    </dgm:pt>
    <dgm:pt modelId="{833529A7-C2EF-4FA1-8DD8-A725E650D129}" type="pres">
      <dgm:prSet presAssocID="{A646C399-8955-4324-968E-40BED6941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FFCA8-864F-4C18-AB74-C2421475706C}" type="pres">
      <dgm:prSet presAssocID="{A646C399-8955-4324-968E-40BED6941021}" presName="comp1" presStyleCnt="0"/>
      <dgm:spPr/>
    </dgm:pt>
    <dgm:pt modelId="{BE0A974C-1577-46C8-A44B-1835834041A1}" type="pres">
      <dgm:prSet presAssocID="{A646C399-8955-4324-968E-40BED6941021}" presName="circle1" presStyleLbl="node1" presStyleIdx="0" presStyleCnt="3" custScaleY="104000" custLinFactNeighborX="-2000"/>
      <dgm:spPr/>
      <dgm:t>
        <a:bodyPr/>
        <a:lstStyle/>
        <a:p>
          <a:endParaRPr lang="ru-RU"/>
        </a:p>
      </dgm:t>
    </dgm:pt>
    <dgm:pt modelId="{C72B61D0-2FB1-45B8-9B77-FDC442A2444C}" type="pres">
      <dgm:prSet presAssocID="{A646C399-8955-4324-968E-40BED6941021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341E-2F3E-4E50-91CC-3F431C079481}" type="pres">
      <dgm:prSet presAssocID="{A646C399-8955-4324-968E-40BED6941021}" presName="comp2" presStyleCnt="0"/>
      <dgm:spPr/>
    </dgm:pt>
    <dgm:pt modelId="{76978DEC-F093-4BE6-AF32-303290C04054}" type="pres">
      <dgm:prSet presAssocID="{A646C399-8955-4324-968E-40BED6941021}" presName="circle2" presStyleLbl="node1" presStyleIdx="1" presStyleCnt="3"/>
      <dgm:spPr/>
      <dgm:t>
        <a:bodyPr/>
        <a:lstStyle/>
        <a:p>
          <a:endParaRPr lang="ru-RU"/>
        </a:p>
      </dgm:t>
    </dgm:pt>
    <dgm:pt modelId="{D5D4DDB8-451B-4E6C-96EB-232EDBF0A9CB}" type="pres">
      <dgm:prSet presAssocID="{A646C399-8955-4324-968E-40BED6941021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ED4F7-1089-4417-B67D-49C170FEABC4}" type="pres">
      <dgm:prSet presAssocID="{A646C399-8955-4324-968E-40BED6941021}" presName="comp3" presStyleCnt="0"/>
      <dgm:spPr/>
    </dgm:pt>
    <dgm:pt modelId="{7D20FBA1-8711-4ACF-83FA-752F8464142A}" type="pres">
      <dgm:prSet presAssocID="{A646C399-8955-4324-968E-40BED6941021}" presName="circle3" presStyleLbl="node1" presStyleIdx="2" presStyleCnt="3" custScaleX="80000" custScaleY="76000" custLinFactNeighborX="0" custLinFactNeighborY="12000"/>
      <dgm:spPr/>
      <dgm:t>
        <a:bodyPr/>
        <a:lstStyle/>
        <a:p>
          <a:endParaRPr lang="ru-RU"/>
        </a:p>
      </dgm:t>
    </dgm:pt>
    <dgm:pt modelId="{BB885B3C-51C8-4AFC-B25F-CFED26329ABE}" type="pres">
      <dgm:prSet presAssocID="{A646C399-8955-4324-968E-40BED6941021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26B64-E888-46E6-AC89-F6E98AE05433}" type="presOf" srcId="{CC44EFEB-1102-4ED3-877A-4F45B2B7D819}" destId="{BE0A974C-1577-46C8-A44B-1835834041A1}" srcOrd="0" destOrd="0" presId="urn:microsoft.com/office/officeart/2005/8/layout/venn2"/>
    <dgm:cxn modelId="{A0AD49DC-5EB8-449D-8BE4-727333B4D8D7}" srcId="{A646C399-8955-4324-968E-40BED6941021}" destId="{56E28494-3629-44FC-AFB1-55307245311F}" srcOrd="2" destOrd="0" parTransId="{C7418D2E-2057-4DBE-B6E6-17CCE4C950E9}" sibTransId="{189E25AF-445E-489A-89ED-4B833538D01E}"/>
    <dgm:cxn modelId="{4E979FD8-C5C4-4387-9C2B-AF876E091C96}" type="presOf" srcId="{56E28494-3629-44FC-AFB1-55307245311F}" destId="{BB885B3C-51C8-4AFC-B25F-CFED26329ABE}" srcOrd="1" destOrd="0" presId="urn:microsoft.com/office/officeart/2005/8/layout/venn2"/>
    <dgm:cxn modelId="{FDBAF131-E96C-4B09-894D-6FF1C90ABE93}" type="presOf" srcId="{56E28494-3629-44FC-AFB1-55307245311F}" destId="{7D20FBA1-8711-4ACF-83FA-752F8464142A}" srcOrd="0" destOrd="0" presId="urn:microsoft.com/office/officeart/2005/8/layout/venn2"/>
    <dgm:cxn modelId="{D9417222-D60D-4EC8-A6A9-7AAE107A7FFE}" type="presOf" srcId="{CE4A5801-E234-474A-8081-80BE9FB11A0F}" destId="{76978DEC-F093-4BE6-AF32-303290C04054}" srcOrd="0" destOrd="0" presId="urn:microsoft.com/office/officeart/2005/8/layout/venn2"/>
    <dgm:cxn modelId="{3978D745-3FF1-4B84-A835-B72E96E956E2}" srcId="{A646C399-8955-4324-968E-40BED6941021}" destId="{CC44EFEB-1102-4ED3-877A-4F45B2B7D819}" srcOrd="0" destOrd="0" parTransId="{B309E558-6496-4387-B760-D67B0276FB2C}" sibTransId="{A69B644A-A248-4DFD-B91D-A28633749D4B}"/>
    <dgm:cxn modelId="{C5556573-5AA3-4E64-87ED-A6A107E9A807}" type="presOf" srcId="{CC44EFEB-1102-4ED3-877A-4F45B2B7D819}" destId="{C72B61D0-2FB1-45B8-9B77-FDC442A2444C}" srcOrd="1" destOrd="0" presId="urn:microsoft.com/office/officeart/2005/8/layout/venn2"/>
    <dgm:cxn modelId="{397DDABB-26D5-4302-B4FD-F716D9764A19}" srcId="{A646C399-8955-4324-968E-40BED6941021}" destId="{CE4A5801-E234-474A-8081-80BE9FB11A0F}" srcOrd="1" destOrd="0" parTransId="{90CCB50E-DB03-4AA4-AF43-F81F78CF7272}" sibTransId="{6C79FD24-67DD-43A5-880F-241E6507B2CA}"/>
    <dgm:cxn modelId="{89554E76-23C5-4768-B9D3-9DFC619EACF9}" type="presOf" srcId="{CE4A5801-E234-474A-8081-80BE9FB11A0F}" destId="{D5D4DDB8-451B-4E6C-96EB-232EDBF0A9CB}" srcOrd="1" destOrd="0" presId="urn:microsoft.com/office/officeart/2005/8/layout/venn2"/>
    <dgm:cxn modelId="{0A1673D0-75D1-4E28-B05C-2447AB6680E3}" type="presOf" srcId="{A646C399-8955-4324-968E-40BED6941021}" destId="{833529A7-C2EF-4FA1-8DD8-A725E650D129}" srcOrd="0" destOrd="0" presId="urn:microsoft.com/office/officeart/2005/8/layout/venn2"/>
    <dgm:cxn modelId="{5950ED35-3E96-411A-A3A4-2B2021E349D3}" type="presParOf" srcId="{833529A7-C2EF-4FA1-8DD8-A725E650D129}" destId="{4EAFFCA8-864F-4C18-AB74-C2421475706C}" srcOrd="0" destOrd="0" presId="urn:microsoft.com/office/officeart/2005/8/layout/venn2"/>
    <dgm:cxn modelId="{B0AC9F3A-0FF3-4DBD-9137-84F678B10E43}" type="presParOf" srcId="{4EAFFCA8-864F-4C18-AB74-C2421475706C}" destId="{BE0A974C-1577-46C8-A44B-1835834041A1}" srcOrd="0" destOrd="0" presId="urn:microsoft.com/office/officeart/2005/8/layout/venn2"/>
    <dgm:cxn modelId="{BC03F8DC-C904-4036-9B45-0F7B4EA95AFE}" type="presParOf" srcId="{4EAFFCA8-864F-4C18-AB74-C2421475706C}" destId="{C72B61D0-2FB1-45B8-9B77-FDC442A2444C}" srcOrd="1" destOrd="0" presId="urn:microsoft.com/office/officeart/2005/8/layout/venn2"/>
    <dgm:cxn modelId="{1935C220-0046-4CD8-AA1B-CB9CC21555AA}" type="presParOf" srcId="{833529A7-C2EF-4FA1-8DD8-A725E650D129}" destId="{57B5341E-2F3E-4E50-91CC-3F431C079481}" srcOrd="1" destOrd="0" presId="urn:microsoft.com/office/officeart/2005/8/layout/venn2"/>
    <dgm:cxn modelId="{DD3FFE62-CB75-4F50-A5F7-BB3E24B0469A}" type="presParOf" srcId="{57B5341E-2F3E-4E50-91CC-3F431C079481}" destId="{76978DEC-F093-4BE6-AF32-303290C04054}" srcOrd="0" destOrd="0" presId="urn:microsoft.com/office/officeart/2005/8/layout/venn2"/>
    <dgm:cxn modelId="{0B0B21EE-9B54-484D-AAA7-AD55BB8B38BC}" type="presParOf" srcId="{57B5341E-2F3E-4E50-91CC-3F431C079481}" destId="{D5D4DDB8-451B-4E6C-96EB-232EDBF0A9CB}" srcOrd="1" destOrd="0" presId="urn:microsoft.com/office/officeart/2005/8/layout/venn2"/>
    <dgm:cxn modelId="{F979F759-5E16-42C1-8CAA-59C74E5881DA}" type="presParOf" srcId="{833529A7-C2EF-4FA1-8DD8-A725E650D129}" destId="{B2BED4F7-1089-4417-B67D-49C170FEABC4}" srcOrd="2" destOrd="0" presId="urn:microsoft.com/office/officeart/2005/8/layout/venn2"/>
    <dgm:cxn modelId="{A7F3752F-E370-43B5-9B0C-1D70CC40177C}" type="presParOf" srcId="{B2BED4F7-1089-4417-B67D-49C170FEABC4}" destId="{7D20FBA1-8711-4ACF-83FA-752F8464142A}" srcOrd="0" destOrd="0" presId="urn:microsoft.com/office/officeart/2005/8/layout/venn2"/>
    <dgm:cxn modelId="{15B245A1-559B-4C1A-9863-945F62825093}" type="presParOf" srcId="{B2BED4F7-1089-4417-B67D-49C170FEABC4}" destId="{BB885B3C-51C8-4AFC-B25F-CFED26329AB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46C399-8955-4324-968E-40BED6941021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4EFEB-1102-4ED3-877A-4F45B2B7D819}">
      <dgm:prSet phldrT="[Текст]" custT="1"/>
      <dgm:spPr>
        <a:solidFill>
          <a:srgbClr val="0070C0">
            <a:alpha val="73000"/>
          </a:srgbClr>
        </a:solidFill>
      </dgm:spPr>
      <dgm:t>
        <a:bodyPr/>
        <a:lstStyle/>
        <a:p>
          <a:r>
            <a:rPr lang="ru-RU" sz="160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Демография» 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73,7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309E558-6496-4387-B760-D67B0276FB2C}" type="par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69B644A-A248-4DFD-B91D-A28633749D4B}" type="sib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E4A5801-E234-474A-8081-80BE9FB11A0F}">
      <dgm:prSet phldrT="[Текст]" custT="1"/>
      <dgm:spPr>
        <a:solidFill>
          <a:srgbClr val="FFC000"/>
        </a:solidFill>
      </dgm:spPr>
      <dgm:t>
        <a:bodyPr/>
        <a:lstStyle/>
        <a:p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«Культура»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4,6</a:t>
          </a:r>
        </a:p>
      </dgm:t>
    </dgm:pt>
    <dgm:pt modelId="{90CCB50E-DB03-4AA4-AF43-F81F78CF7272}" type="par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C79FD24-67DD-43A5-880F-241E6507B2CA}" type="sib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6E28494-3629-44FC-AFB1-55307245311F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«Образование»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1,6</a:t>
          </a:r>
        </a:p>
      </dgm:t>
    </dgm:pt>
    <dgm:pt modelId="{C7418D2E-2057-4DBE-B6E6-17CCE4C950E9}" type="parTrans" cxnId="{A0AD49DC-5EB8-449D-8BE4-727333B4D8D7}">
      <dgm:prSet/>
      <dgm:spPr/>
      <dgm:t>
        <a:bodyPr/>
        <a:lstStyle/>
        <a:p>
          <a:endParaRPr lang="ru-RU" sz="1600"/>
        </a:p>
      </dgm:t>
    </dgm:pt>
    <dgm:pt modelId="{189E25AF-445E-489A-89ED-4B833538D01E}" type="sibTrans" cxnId="{A0AD49DC-5EB8-449D-8BE4-727333B4D8D7}">
      <dgm:prSet/>
      <dgm:spPr/>
      <dgm:t>
        <a:bodyPr/>
        <a:lstStyle/>
        <a:p>
          <a:endParaRPr lang="ru-RU" sz="1600"/>
        </a:p>
      </dgm:t>
    </dgm:pt>
    <dgm:pt modelId="{833529A7-C2EF-4FA1-8DD8-A725E650D129}" type="pres">
      <dgm:prSet presAssocID="{A646C399-8955-4324-968E-40BED6941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FFCA8-864F-4C18-AB74-C2421475706C}" type="pres">
      <dgm:prSet presAssocID="{A646C399-8955-4324-968E-40BED6941021}" presName="comp1" presStyleCnt="0"/>
      <dgm:spPr/>
    </dgm:pt>
    <dgm:pt modelId="{BE0A974C-1577-46C8-A44B-1835834041A1}" type="pres">
      <dgm:prSet presAssocID="{A646C399-8955-4324-968E-40BED6941021}" presName="circle1" presStyleLbl="node1" presStyleIdx="0" presStyleCnt="3" custScaleY="104000" custLinFactNeighborX="-2000"/>
      <dgm:spPr/>
      <dgm:t>
        <a:bodyPr/>
        <a:lstStyle/>
        <a:p>
          <a:endParaRPr lang="ru-RU"/>
        </a:p>
      </dgm:t>
    </dgm:pt>
    <dgm:pt modelId="{C72B61D0-2FB1-45B8-9B77-FDC442A2444C}" type="pres">
      <dgm:prSet presAssocID="{A646C399-8955-4324-968E-40BED6941021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341E-2F3E-4E50-91CC-3F431C079481}" type="pres">
      <dgm:prSet presAssocID="{A646C399-8955-4324-968E-40BED6941021}" presName="comp2" presStyleCnt="0"/>
      <dgm:spPr/>
    </dgm:pt>
    <dgm:pt modelId="{76978DEC-F093-4BE6-AF32-303290C04054}" type="pres">
      <dgm:prSet presAssocID="{A646C399-8955-4324-968E-40BED6941021}" presName="circle2" presStyleLbl="node1" presStyleIdx="1" presStyleCnt="3"/>
      <dgm:spPr/>
      <dgm:t>
        <a:bodyPr/>
        <a:lstStyle/>
        <a:p>
          <a:endParaRPr lang="ru-RU"/>
        </a:p>
      </dgm:t>
    </dgm:pt>
    <dgm:pt modelId="{D5D4DDB8-451B-4E6C-96EB-232EDBF0A9CB}" type="pres">
      <dgm:prSet presAssocID="{A646C399-8955-4324-968E-40BED6941021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ED4F7-1089-4417-B67D-49C170FEABC4}" type="pres">
      <dgm:prSet presAssocID="{A646C399-8955-4324-968E-40BED6941021}" presName="comp3" presStyleCnt="0"/>
      <dgm:spPr/>
    </dgm:pt>
    <dgm:pt modelId="{7D20FBA1-8711-4ACF-83FA-752F8464142A}" type="pres">
      <dgm:prSet presAssocID="{A646C399-8955-4324-968E-40BED6941021}" presName="circle3" presStyleLbl="node1" presStyleIdx="2" presStyleCnt="3" custScaleX="80000" custScaleY="76000" custLinFactNeighborX="0" custLinFactNeighborY="12000"/>
      <dgm:spPr/>
      <dgm:t>
        <a:bodyPr/>
        <a:lstStyle/>
        <a:p>
          <a:endParaRPr lang="ru-RU"/>
        </a:p>
      </dgm:t>
    </dgm:pt>
    <dgm:pt modelId="{BB885B3C-51C8-4AFC-B25F-CFED26329ABE}" type="pres">
      <dgm:prSet presAssocID="{A646C399-8955-4324-968E-40BED6941021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27750F-FBA7-4CF2-AAFC-50D347C19E38}" type="presOf" srcId="{A646C399-8955-4324-968E-40BED6941021}" destId="{833529A7-C2EF-4FA1-8DD8-A725E650D129}" srcOrd="0" destOrd="0" presId="urn:microsoft.com/office/officeart/2005/8/layout/venn2"/>
    <dgm:cxn modelId="{3978D745-3FF1-4B84-A835-B72E96E956E2}" srcId="{A646C399-8955-4324-968E-40BED6941021}" destId="{CC44EFEB-1102-4ED3-877A-4F45B2B7D819}" srcOrd="0" destOrd="0" parTransId="{B309E558-6496-4387-B760-D67B0276FB2C}" sibTransId="{A69B644A-A248-4DFD-B91D-A28633749D4B}"/>
    <dgm:cxn modelId="{79583CB2-460B-4582-BF5D-45C8BD3D5BEB}" type="presOf" srcId="{56E28494-3629-44FC-AFB1-55307245311F}" destId="{7D20FBA1-8711-4ACF-83FA-752F8464142A}" srcOrd="0" destOrd="0" presId="urn:microsoft.com/office/officeart/2005/8/layout/venn2"/>
    <dgm:cxn modelId="{4B1AFA61-90B4-4133-9489-225E070360D5}" type="presOf" srcId="{CC44EFEB-1102-4ED3-877A-4F45B2B7D819}" destId="{BE0A974C-1577-46C8-A44B-1835834041A1}" srcOrd="0" destOrd="0" presId="urn:microsoft.com/office/officeart/2005/8/layout/venn2"/>
    <dgm:cxn modelId="{F3C3CEB7-053E-4126-9422-49F572C29906}" type="presOf" srcId="{56E28494-3629-44FC-AFB1-55307245311F}" destId="{BB885B3C-51C8-4AFC-B25F-CFED26329ABE}" srcOrd="1" destOrd="0" presId="urn:microsoft.com/office/officeart/2005/8/layout/venn2"/>
    <dgm:cxn modelId="{A0AD49DC-5EB8-449D-8BE4-727333B4D8D7}" srcId="{A646C399-8955-4324-968E-40BED6941021}" destId="{56E28494-3629-44FC-AFB1-55307245311F}" srcOrd="2" destOrd="0" parTransId="{C7418D2E-2057-4DBE-B6E6-17CCE4C950E9}" sibTransId="{189E25AF-445E-489A-89ED-4B833538D01E}"/>
    <dgm:cxn modelId="{DEFEE817-A026-4998-8C4A-A77D80DE59AA}" type="presOf" srcId="{CE4A5801-E234-474A-8081-80BE9FB11A0F}" destId="{76978DEC-F093-4BE6-AF32-303290C04054}" srcOrd="0" destOrd="0" presId="urn:microsoft.com/office/officeart/2005/8/layout/venn2"/>
    <dgm:cxn modelId="{17C1B2B7-595A-4DBC-894B-678DBD84B085}" type="presOf" srcId="{CC44EFEB-1102-4ED3-877A-4F45B2B7D819}" destId="{C72B61D0-2FB1-45B8-9B77-FDC442A2444C}" srcOrd="1" destOrd="0" presId="urn:microsoft.com/office/officeart/2005/8/layout/venn2"/>
    <dgm:cxn modelId="{397DDABB-26D5-4302-B4FD-F716D9764A19}" srcId="{A646C399-8955-4324-968E-40BED6941021}" destId="{CE4A5801-E234-474A-8081-80BE9FB11A0F}" srcOrd="1" destOrd="0" parTransId="{90CCB50E-DB03-4AA4-AF43-F81F78CF7272}" sibTransId="{6C79FD24-67DD-43A5-880F-241E6507B2CA}"/>
    <dgm:cxn modelId="{04459E55-F8A6-4339-8068-02451375858A}" type="presOf" srcId="{CE4A5801-E234-474A-8081-80BE9FB11A0F}" destId="{D5D4DDB8-451B-4E6C-96EB-232EDBF0A9CB}" srcOrd="1" destOrd="0" presId="urn:microsoft.com/office/officeart/2005/8/layout/venn2"/>
    <dgm:cxn modelId="{AE7C85F0-2297-4BF4-927B-6BCD911BA482}" type="presParOf" srcId="{833529A7-C2EF-4FA1-8DD8-A725E650D129}" destId="{4EAFFCA8-864F-4C18-AB74-C2421475706C}" srcOrd="0" destOrd="0" presId="urn:microsoft.com/office/officeart/2005/8/layout/venn2"/>
    <dgm:cxn modelId="{7881DA11-B339-4DC0-B795-910A85056F7B}" type="presParOf" srcId="{4EAFFCA8-864F-4C18-AB74-C2421475706C}" destId="{BE0A974C-1577-46C8-A44B-1835834041A1}" srcOrd="0" destOrd="0" presId="urn:microsoft.com/office/officeart/2005/8/layout/venn2"/>
    <dgm:cxn modelId="{0A42427F-946D-4C6D-8F7F-B5EB94172CC1}" type="presParOf" srcId="{4EAFFCA8-864F-4C18-AB74-C2421475706C}" destId="{C72B61D0-2FB1-45B8-9B77-FDC442A2444C}" srcOrd="1" destOrd="0" presId="urn:microsoft.com/office/officeart/2005/8/layout/venn2"/>
    <dgm:cxn modelId="{C424A205-C9D3-4911-8837-12F8C9A0B50D}" type="presParOf" srcId="{833529A7-C2EF-4FA1-8DD8-A725E650D129}" destId="{57B5341E-2F3E-4E50-91CC-3F431C079481}" srcOrd="1" destOrd="0" presId="urn:microsoft.com/office/officeart/2005/8/layout/venn2"/>
    <dgm:cxn modelId="{31F76C36-647B-4F16-A218-232BC23D017F}" type="presParOf" srcId="{57B5341E-2F3E-4E50-91CC-3F431C079481}" destId="{76978DEC-F093-4BE6-AF32-303290C04054}" srcOrd="0" destOrd="0" presId="urn:microsoft.com/office/officeart/2005/8/layout/venn2"/>
    <dgm:cxn modelId="{2C07CB54-197E-4456-B6F8-7AB1BE322DA7}" type="presParOf" srcId="{57B5341E-2F3E-4E50-91CC-3F431C079481}" destId="{D5D4DDB8-451B-4E6C-96EB-232EDBF0A9CB}" srcOrd="1" destOrd="0" presId="urn:microsoft.com/office/officeart/2005/8/layout/venn2"/>
    <dgm:cxn modelId="{26DB9A57-70D1-4C66-AA74-451A1D86CC80}" type="presParOf" srcId="{833529A7-C2EF-4FA1-8DD8-A725E650D129}" destId="{B2BED4F7-1089-4417-B67D-49C170FEABC4}" srcOrd="2" destOrd="0" presId="urn:microsoft.com/office/officeart/2005/8/layout/venn2"/>
    <dgm:cxn modelId="{51A11904-DFAF-423E-973A-F79FCD40B1B5}" type="presParOf" srcId="{B2BED4F7-1089-4417-B67D-49C170FEABC4}" destId="{7D20FBA1-8711-4ACF-83FA-752F8464142A}" srcOrd="0" destOrd="0" presId="urn:microsoft.com/office/officeart/2005/8/layout/venn2"/>
    <dgm:cxn modelId="{3638231D-A524-409C-8442-F8012C4A3A18}" type="presParOf" srcId="{B2BED4F7-1089-4417-B67D-49C170FEABC4}" destId="{BB885B3C-51C8-4AFC-B25F-CFED26329AB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46C399-8955-4324-968E-40BED6941021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4EFEB-1102-4ED3-877A-4F45B2B7D819}">
      <dgm:prSet phldrT="[Текст]" custT="1"/>
      <dgm:spPr>
        <a:solidFill>
          <a:srgbClr val="0070C0">
            <a:alpha val="73000"/>
          </a:srgbClr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«Демография» 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75,8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309E558-6496-4387-B760-D67B0276FB2C}" type="par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69B644A-A248-4DFD-B91D-A28633749D4B}" type="sib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43F47035-7810-40E7-B80F-E0C4A740C6AA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«Образование»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1,6</a:t>
          </a:r>
        </a:p>
      </dgm:t>
    </dgm:pt>
    <dgm:pt modelId="{7DC788DF-2224-4FE1-86EB-2939657F290A}" type="parTrans" cxnId="{F51383A9-45C3-4322-9B70-A0986F8970F7}">
      <dgm:prSet/>
      <dgm:spPr/>
      <dgm:t>
        <a:bodyPr/>
        <a:lstStyle/>
        <a:p>
          <a:endParaRPr lang="ru-RU"/>
        </a:p>
      </dgm:t>
    </dgm:pt>
    <dgm:pt modelId="{FA4A7E3F-80A1-44D4-A576-2E6044C79E31}" type="sibTrans" cxnId="{F51383A9-45C3-4322-9B70-A0986F8970F7}">
      <dgm:prSet/>
      <dgm:spPr/>
      <dgm:t>
        <a:bodyPr/>
        <a:lstStyle/>
        <a:p>
          <a:endParaRPr lang="ru-RU"/>
        </a:p>
      </dgm:t>
    </dgm:pt>
    <dgm:pt modelId="{833529A7-C2EF-4FA1-8DD8-A725E650D129}" type="pres">
      <dgm:prSet presAssocID="{A646C399-8955-4324-968E-40BED6941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FFCA8-864F-4C18-AB74-C2421475706C}" type="pres">
      <dgm:prSet presAssocID="{A646C399-8955-4324-968E-40BED6941021}" presName="comp1" presStyleCnt="0"/>
      <dgm:spPr/>
    </dgm:pt>
    <dgm:pt modelId="{BE0A974C-1577-46C8-A44B-1835834041A1}" type="pres">
      <dgm:prSet presAssocID="{A646C399-8955-4324-968E-40BED6941021}" presName="circle1" presStyleLbl="node1" presStyleIdx="0" presStyleCnt="2" custScaleY="104000" custLinFactNeighborX="-2000"/>
      <dgm:spPr/>
      <dgm:t>
        <a:bodyPr/>
        <a:lstStyle/>
        <a:p>
          <a:endParaRPr lang="ru-RU"/>
        </a:p>
      </dgm:t>
    </dgm:pt>
    <dgm:pt modelId="{C72B61D0-2FB1-45B8-9B77-FDC442A2444C}" type="pres">
      <dgm:prSet presAssocID="{A646C399-8955-4324-968E-40BED6941021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341E-2F3E-4E50-91CC-3F431C079481}" type="pres">
      <dgm:prSet presAssocID="{A646C399-8955-4324-968E-40BED6941021}" presName="comp2" presStyleCnt="0"/>
      <dgm:spPr/>
    </dgm:pt>
    <dgm:pt modelId="{76978DEC-F093-4BE6-AF32-303290C04054}" type="pres">
      <dgm:prSet presAssocID="{A646C399-8955-4324-968E-40BED6941021}" presName="circle2" presStyleLbl="node1" presStyleIdx="1" presStyleCnt="2" custScaleX="53304" custScaleY="52000" custLinFactNeighborY="24000"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D5D4DDB8-451B-4E6C-96EB-232EDBF0A9CB}" type="pres">
      <dgm:prSet presAssocID="{A646C399-8955-4324-968E-40BED6941021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3C2DE0-BEB0-4BD0-A5E5-E305222743DE}" type="presOf" srcId="{43F47035-7810-40E7-B80F-E0C4A740C6AA}" destId="{76978DEC-F093-4BE6-AF32-303290C04054}" srcOrd="0" destOrd="0" presId="urn:microsoft.com/office/officeart/2005/8/layout/venn2"/>
    <dgm:cxn modelId="{3978D745-3FF1-4B84-A835-B72E96E956E2}" srcId="{A646C399-8955-4324-968E-40BED6941021}" destId="{CC44EFEB-1102-4ED3-877A-4F45B2B7D819}" srcOrd="0" destOrd="0" parTransId="{B309E558-6496-4387-B760-D67B0276FB2C}" sibTransId="{A69B644A-A248-4DFD-B91D-A28633749D4B}"/>
    <dgm:cxn modelId="{658C3B1B-F8E7-4782-9DFE-7BDF91A78F3C}" type="presOf" srcId="{43F47035-7810-40E7-B80F-E0C4A740C6AA}" destId="{D5D4DDB8-451B-4E6C-96EB-232EDBF0A9CB}" srcOrd="1" destOrd="0" presId="urn:microsoft.com/office/officeart/2005/8/layout/venn2"/>
    <dgm:cxn modelId="{5A58AF2C-0639-422C-AF91-7868B8DE33F9}" type="presOf" srcId="{A646C399-8955-4324-968E-40BED6941021}" destId="{833529A7-C2EF-4FA1-8DD8-A725E650D129}" srcOrd="0" destOrd="0" presId="urn:microsoft.com/office/officeart/2005/8/layout/venn2"/>
    <dgm:cxn modelId="{7179EA62-AF43-49DB-8E52-855C7DCE0126}" type="presOf" srcId="{CC44EFEB-1102-4ED3-877A-4F45B2B7D819}" destId="{BE0A974C-1577-46C8-A44B-1835834041A1}" srcOrd="0" destOrd="0" presId="urn:microsoft.com/office/officeart/2005/8/layout/venn2"/>
    <dgm:cxn modelId="{F51383A9-45C3-4322-9B70-A0986F8970F7}" srcId="{A646C399-8955-4324-968E-40BED6941021}" destId="{43F47035-7810-40E7-B80F-E0C4A740C6AA}" srcOrd="1" destOrd="0" parTransId="{7DC788DF-2224-4FE1-86EB-2939657F290A}" sibTransId="{FA4A7E3F-80A1-44D4-A576-2E6044C79E31}"/>
    <dgm:cxn modelId="{8B40FFA3-BA68-49B5-B6D1-E75003CCA4E5}" type="presOf" srcId="{CC44EFEB-1102-4ED3-877A-4F45B2B7D819}" destId="{C72B61D0-2FB1-45B8-9B77-FDC442A2444C}" srcOrd="1" destOrd="0" presId="urn:microsoft.com/office/officeart/2005/8/layout/venn2"/>
    <dgm:cxn modelId="{E31EBE97-73BA-4A21-9EDD-130E4322F1C3}" type="presParOf" srcId="{833529A7-C2EF-4FA1-8DD8-A725E650D129}" destId="{4EAFFCA8-864F-4C18-AB74-C2421475706C}" srcOrd="0" destOrd="0" presId="urn:microsoft.com/office/officeart/2005/8/layout/venn2"/>
    <dgm:cxn modelId="{7EA2E9B2-E2CB-48EF-9911-187C2DA883A0}" type="presParOf" srcId="{4EAFFCA8-864F-4C18-AB74-C2421475706C}" destId="{BE0A974C-1577-46C8-A44B-1835834041A1}" srcOrd="0" destOrd="0" presId="urn:microsoft.com/office/officeart/2005/8/layout/venn2"/>
    <dgm:cxn modelId="{FCA1D80D-A229-4DCC-8447-3D35035B763D}" type="presParOf" srcId="{4EAFFCA8-864F-4C18-AB74-C2421475706C}" destId="{C72B61D0-2FB1-45B8-9B77-FDC442A2444C}" srcOrd="1" destOrd="0" presId="urn:microsoft.com/office/officeart/2005/8/layout/venn2"/>
    <dgm:cxn modelId="{FDD85504-AFCA-49CE-90BB-4DDFC288DF3D}" type="presParOf" srcId="{833529A7-C2EF-4FA1-8DD8-A725E650D129}" destId="{57B5341E-2F3E-4E50-91CC-3F431C079481}" srcOrd="1" destOrd="0" presId="urn:microsoft.com/office/officeart/2005/8/layout/venn2"/>
    <dgm:cxn modelId="{10E8B357-05F1-4A1A-8775-0B2A5672910B}" type="presParOf" srcId="{57B5341E-2F3E-4E50-91CC-3F431C079481}" destId="{76978DEC-F093-4BE6-AF32-303290C04054}" srcOrd="0" destOrd="0" presId="urn:microsoft.com/office/officeart/2005/8/layout/venn2"/>
    <dgm:cxn modelId="{057EF72E-88D2-416B-8848-DFF5898ADEEE}" type="presParOf" srcId="{57B5341E-2F3E-4E50-91CC-3F431C079481}" destId="{D5D4DDB8-451B-4E6C-96EB-232EDBF0A9CB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1142926" y="533761"/>
          <a:ext cx="3538479" cy="17692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Расходы на оплату коммунальных услуг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94745" y="585580"/>
        <a:ext cx="3434841" cy="1665601"/>
      </dsp:txXfrm>
    </dsp:sp>
    <dsp:sp modelId="{C08824EB-1828-458D-BC43-3B661DB2166F}">
      <dsp:nvSpPr>
        <dsp:cNvPr id="0" name=""/>
        <dsp:cNvSpPr/>
      </dsp:nvSpPr>
      <dsp:spPr>
        <a:xfrm>
          <a:off x="1496774" y="2303001"/>
          <a:ext cx="6503675" cy="20413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1313"/>
              </a:lnTo>
              <a:lnTo>
                <a:pt x="6503675" y="20413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FCB7E1-E33A-45A9-82B4-62A941101C76}">
      <dsp:nvSpPr>
        <dsp:cNvPr id="0" name=""/>
        <dsp:cNvSpPr/>
      </dsp:nvSpPr>
      <dsp:spPr>
        <a:xfrm>
          <a:off x="8000449" y="3962530"/>
          <a:ext cx="2830783" cy="7635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2023 год +2,3%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022813" y="3984894"/>
        <a:ext cx="2786055" cy="718840"/>
      </dsp:txXfrm>
    </dsp:sp>
    <dsp:sp modelId="{3C421BD0-CFC4-429D-941A-4E09AC52BE4E}">
      <dsp:nvSpPr>
        <dsp:cNvPr id="0" name=""/>
        <dsp:cNvSpPr/>
      </dsp:nvSpPr>
      <dsp:spPr>
        <a:xfrm>
          <a:off x="1496774" y="2303001"/>
          <a:ext cx="5284570" cy="10619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1924"/>
              </a:lnTo>
              <a:lnTo>
                <a:pt x="5284570" y="10619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6781344" y="2971985"/>
          <a:ext cx="2830783" cy="7858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2022 год +1,5%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804362" y="2995003"/>
        <a:ext cx="2784747" cy="739842"/>
      </dsp:txXfrm>
    </dsp:sp>
    <dsp:sp modelId="{FA4DC244-4E22-4E9E-ABE4-C17E22261703}">
      <dsp:nvSpPr>
        <dsp:cNvPr id="0" name=""/>
        <dsp:cNvSpPr/>
      </dsp:nvSpPr>
      <dsp:spPr>
        <a:xfrm>
          <a:off x="1496774" y="2303001"/>
          <a:ext cx="3684469" cy="1721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138"/>
              </a:lnTo>
              <a:lnTo>
                <a:pt x="3684469" y="1721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9C1E67-E716-4443-8B35-A89ABD3CE1B4}">
      <dsp:nvSpPr>
        <dsp:cNvPr id="0" name=""/>
        <dsp:cNvSpPr/>
      </dsp:nvSpPr>
      <dsp:spPr>
        <a:xfrm>
          <a:off x="5181244" y="2210045"/>
          <a:ext cx="2830783" cy="5301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2021 год +1,86%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96773" y="2225574"/>
        <a:ext cx="2799725" cy="499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A974C-1577-46C8-A44B-1835834041A1}">
      <dsp:nvSpPr>
        <dsp:cNvPr id="0" name=""/>
        <dsp:cNvSpPr/>
      </dsp:nvSpPr>
      <dsp:spPr>
        <a:xfrm>
          <a:off x="0" y="303"/>
          <a:ext cx="3809737" cy="3962126"/>
        </a:xfrm>
        <a:prstGeom prst="ellipse">
          <a:avLst/>
        </a:prstGeom>
        <a:solidFill>
          <a:srgbClr val="0070C0">
            <a:alpha val="73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«Демография»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67,2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39116" y="198409"/>
        <a:ext cx="1331503" cy="594318"/>
      </dsp:txXfrm>
    </dsp:sp>
    <dsp:sp modelId="{76978DEC-F093-4BE6-AF32-303290C04054}">
      <dsp:nvSpPr>
        <dsp:cNvPr id="0" name=""/>
        <dsp:cNvSpPr/>
      </dsp:nvSpPr>
      <dsp:spPr>
        <a:xfrm>
          <a:off x="476217" y="1028932"/>
          <a:ext cx="2857302" cy="285730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«Жилье и городская среда»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50,3</a:t>
          </a:r>
        </a:p>
      </dsp:txBody>
      <dsp:txXfrm>
        <a:off x="1239116" y="1207513"/>
        <a:ext cx="1331503" cy="535744"/>
      </dsp:txXfrm>
    </dsp:sp>
    <dsp:sp modelId="{7D20FBA1-8711-4ACF-83FA-752F8464142A}">
      <dsp:nvSpPr>
        <dsp:cNvPr id="0" name=""/>
        <dsp:cNvSpPr/>
      </dsp:nvSpPr>
      <dsp:spPr>
        <a:xfrm>
          <a:off x="1142921" y="2438534"/>
          <a:ext cx="1523894" cy="1447700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«Образование»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1,6</a:t>
          </a:r>
        </a:p>
      </dsp:txBody>
      <dsp:txXfrm>
        <a:off x="1366090" y="2800459"/>
        <a:ext cx="1077556" cy="7238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A974C-1577-46C8-A44B-1835834041A1}">
      <dsp:nvSpPr>
        <dsp:cNvPr id="0" name=""/>
        <dsp:cNvSpPr/>
      </dsp:nvSpPr>
      <dsp:spPr>
        <a:xfrm>
          <a:off x="0" y="303"/>
          <a:ext cx="3809737" cy="3962126"/>
        </a:xfrm>
        <a:prstGeom prst="ellipse">
          <a:avLst/>
        </a:prstGeom>
        <a:solidFill>
          <a:srgbClr val="0070C0">
            <a:alpha val="73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Демография»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73,7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39116" y="198409"/>
        <a:ext cx="1331503" cy="594318"/>
      </dsp:txXfrm>
    </dsp:sp>
    <dsp:sp modelId="{76978DEC-F093-4BE6-AF32-303290C04054}">
      <dsp:nvSpPr>
        <dsp:cNvPr id="0" name=""/>
        <dsp:cNvSpPr/>
      </dsp:nvSpPr>
      <dsp:spPr>
        <a:xfrm>
          <a:off x="476217" y="1028932"/>
          <a:ext cx="2857302" cy="2857302"/>
        </a:xfrm>
        <a:prstGeom prst="ellipse">
          <a:avLst/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«Культура»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4,6</a:t>
          </a:r>
        </a:p>
      </dsp:txBody>
      <dsp:txXfrm>
        <a:off x="1239116" y="1207513"/>
        <a:ext cx="1331503" cy="535744"/>
      </dsp:txXfrm>
    </dsp:sp>
    <dsp:sp modelId="{7D20FBA1-8711-4ACF-83FA-752F8464142A}">
      <dsp:nvSpPr>
        <dsp:cNvPr id="0" name=""/>
        <dsp:cNvSpPr/>
      </dsp:nvSpPr>
      <dsp:spPr>
        <a:xfrm>
          <a:off x="1142921" y="2438534"/>
          <a:ext cx="1523894" cy="1447700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«Образование»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1,6</a:t>
          </a:r>
        </a:p>
      </dsp:txBody>
      <dsp:txXfrm>
        <a:off x="1366090" y="2800459"/>
        <a:ext cx="1077556" cy="7238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A974C-1577-46C8-A44B-1835834041A1}">
      <dsp:nvSpPr>
        <dsp:cNvPr id="0" name=""/>
        <dsp:cNvSpPr/>
      </dsp:nvSpPr>
      <dsp:spPr>
        <a:xfrm>
          <a:off x="0" y="357214"/>
          <a:ext cx="3987451" cy="4146950"/>
        </a:xfrm>
        <a:prstGeom prst="ellipse">
          <a:avLst/>
        </a:prstGeom>
        <a:solidFill>
          <a:srgbClr val="0070C0">
            <a:alpha val="73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«Демография»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75,8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47019" y="668235"/>
        <a:ext cx="2093412" cy="704981"/>
      </dsp:txXfrm>
    </dsp:sp>
    <dsp:sp modelId="{76978DEC-F093-4BE6-AF32-303290C04054}">
      <dsp:nvSpPr>
        <dsp:cNvPr id="0" name=""/>
        <dsp:cNvSpPr/>
      </dsp:nvSpPr>
      <dsp:spPr>
        <a:xfrm>
          <a:off x="1196674" y="2869309"/>
          <a:ext cx="1594103" cy="1555106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«Образование»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1,6</a:t>
          </a:r>
        </a:p>
      </dsp:txBody>
      <dsp:txXfrm>
        <a:off x="1430125" y="3258085"/>
        <a:ext cx="1127201" cy="777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4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48133-57F4-445D-A562-5684682E404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6"/>
            <a:ext cx="5408930" cy="3914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4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C50D8-4E88-44A7-A0A9-5028D3D5A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0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6A3A06A8-84E1-455E-8590-E2FD94425F33}" type="slidenum">
              <a:rPr lang="en-US" altLang="ru-RU" smtClean="0">
                <a:latin typeface="Arial" charset="0"/>
              </a:rPr>
              <a:pPr/>
              <a:t>17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DC412CCE-579F-4192-8445-9680D60461DD}" type="slidenum">
              <a:rPr lang="en-US" altLang="ru-RU" smtClean="0">
                <a:latin typeface="Arial" charset="0"/>
              </a:rPr>
              <a:pPr/>
              <a:t>20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1DDD476-43FD-4DCE-8D79-5F8CC36FE492}" type="slidenum">
              <a:rPr lang="en-US" altLang="ru-RU" smtClean="0">
                <a:latin typeface="Arial" charset="0"/>
              </a:rPr>
              <a:pPr/>
              <a:t>23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B723-4795-4A51-8D9C-6ACCE51E8F24}" type="datetime1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195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14DD3-1E5C-4D37-BDFD-6CA38B6AC247}" type="datetime1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1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A4D1-631D-4EC0-9839-26165EA08B1F}" type="datetime1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35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/>
          <p:nvPr/>
        </p:nvSpPr>
        <p:spPr>
          <a:xfrm>
            <a:off x="7535590" y="-84003"/>
            <a:ext cx="4656410" cy="1999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28" tIns="48363" rIns="96728" bIns="48363" anchor="ctr"/>
          <a:lstStyle/>
          <a:p>
            <a:pPr algn="ctr" defTabSz="9670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658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/>
          <p:cNvSpPr/>
          <p:nvPr/>
        </p:nvSpPr>
        <p:spPr>
          <a:xfrm>
            <a:off x="7535590" y="-84003"/>
            <a:ext cx="4656410" cy="1999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28" tIns="48363" rIns="96728" bIns="48363" anchor="ctr"/>
          <a:lstStyle/>
          <a:p>
            <a:pPr algn="ctr" defTabSz="9670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67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73A3-B841-43BC-A241-009C5E8AB2B3}" type="datetime1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718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67643-06E7-4AAA-B6CE-E4B4CCAC79D5}" type="datetime1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21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6FF1F-3850-4A8E-83B2-1C04B94217E7}" type="datetime1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341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21C1-523C-4CAB-A1B5-0E59CCEE2BA8}" type="datetime1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56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5C6C8-A6FF-482D-A613-1C6D4DA6F8A1}" type="datetime1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640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C8F7-06D9-4178-ADF9-1D4D9156FC13}" type="datetime1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29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7769-6647-45D1-BC17-F7984E124C92}" type="datetime1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97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2095-4AE1-44E3-80B7-1933C40E32E2}" type="datetime1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1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4BE7E-DBED-47B6-A06C-19EC3A32733D}" type="datetime1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88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chart" Target="../charts/chart2.xml"/><Relationship Id="rId4" Type="http://schemas.openxmlformats.org/officeDocument/2006/relationships/image" Target="../media/image7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2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fumfskal@mail.ru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1041" y="146805"/>
            <a:ext cx="745466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6000" b="1" cap="none" spc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  <a:endParaRPr lang="ru-RU" sz="6000" b="1" cap="none" spc="0" dirty="0">
              <a:ln w="9525">
                <a:solidFill>
                  <a:srgbClr val="002060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1908"/>
            <a:ext cx="2938829" cy="73609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21042" y="1150150"/>
            <a:ext cx="72237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проекту решения  о бюджете</a:t>
            </a:r>
          </a:p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Александровского муниципального округа Ставропольского края на 2021 </a:t>
            </a:r>
            <a:r>
              <a:rPr lang="ru-RU" sz="40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и 2023 годов</a:t>
            </a:r>
            <a:endParaRPr lang="ru-RU" sz="4000" b="1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7" descr="g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15900"/>
            <a:ext cx="10382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19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0122" y="4279"/>
            <a:ext cx="12253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заимствований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Ставропольского края</a:t>
            </a: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747364" y="1247091"/>
            <a:ext cx="3607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долговой политики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000502"/>
              </p:ext>
            </p:extLst>
          </p:nvPr>
        </p:nvGraphicFramePr>
        <p:xfrm>
          <a:off x="295763" y="1773747"/>
          <a:ext cx="11720446" cy="1064713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11720446">
                  <a:extLst>
                    <a:ext uri="{9D8B030D-6E8A-4147-A177-3AD203B41FA5}">
                      <a16:colId xmlns:a16="http://schemas.microsoft.com/office/drawing/2014/main" xmlns="" val="3604162938"/>
                    </a:ext>
                  </a:extLst>
                </a:gridCol>
              </a:tblGrid>
              <a:tr h="1064713">
                <a:tc>
                  <a:txBody>
                    <a:bodyPr/>
                    <a:lstStyle/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- обеспечение размера дефицита местного бюджета в 2021-2023 годах на уровне не более 5,0 процентов; 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- минимизация расходов на обслуживание муниципального долга муниципального округа.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18928571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121522"/>
              </p:ext>
            </p:extLst>
          </p:nvPr>
        </p:nvGraphicFramePr>
        <p:xfrm>
          <a:off x="171450" y="2859583"/>
          <a:ext cx="5248274" cy="311277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774796">
                  <a:extLst>
                    <a:ext uri="{9D8B030D-6E8A-4147-A177-3AD203B41FA5}">
                      <a16:colId xmlns:a16="http://schemas.microsoft.com/office/drawing/2014/main" xmlns="" val="2558015165"/>
                    </a:ext>
                  </a:extLst>
                </a:gridCol>
                <a:gridCol w="1174459">
                  <a:extLst>
                    <a:ext uri="{9D8B030D-6E8A-4147-A177-3AD203B41FA5}">
                      <a16:colId xmlns:a16="http://schemas.microsoft.com/office/drawing/2014/main" xmlns="" val="3693694615"/>
                    </a:ext>
                  </a:extLst>
                </a:gridCol>
                <a:gridCol w="1115735">
                  <a:extLst>
                    <a:ext uri="{9D8B030D-6E8A-4147-A177-3AD203B41FA5}">
                      <a16:colId xmlns:a16="http://schemas.microsoft.com/office/drawing/2014/main" xmlns="" val="1498417715"/>
                    </a:ext>
                  </a:extLst>
                </a:gridCol>
                <a:gridCol w="1183284">
                  <a:extLst>
                    <a:ext uri="{9D8B030D-6E8A-4147-A177-3AD203B41FA5}">
                      <a16:colId xmlns:a16="http://schemas.microsoft.com/office/drawing/2014/main" xmlns="" val="668234274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заимствований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заимствования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долга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833607469"/>
                  </a:ext>
                </a:extLst>
              </a:tr>
              <a:tr h="5048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погашение основной суммы долга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7259704"/>
                  </a:ext>
                </a:extLst>
              </a:tr>
              <a:tr h="27622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Кредиты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полученные от кредитных организаций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196206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482466975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1815152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99148509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80034492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565137213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075042015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638800" y="303234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Александровского муниципального округа на 2021 год и плановый период 2022 и 2023 годов  сбалансирован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доходам и расходам,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источники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 дефицита бюджета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расходы на обслуживание муниципального долга не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планируются. </a:t>
            </a:r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гарантий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2021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плановом периоде 2022 и 2023 годов не планируется.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1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12"/>
          <p:cNvSpPr>
            <a:spLocks noChangeShapeType="1"/>
          </p:cNvSpPr>
          <p:nvPr/>
        </p:nvSpPr>
        <p:spPr bwMode="auto">
          <a:xfrm>
            <a:off x="5402243" y="4070783"/>
            <a:ext cx="119937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1552" name="Rectangle 2"/>
          <p:cNvSpPr>
            <a:spLocks noChangeArrowheads="1"/>
          </p:cNvSpPr>
          <p:nvPr/>
        </p:nvSpPr>
        <p:spPr bwMode="auto">
          <a:xfrm>
            <a:off x="502262" y="178086"/>
            <a:ext cx="11491522" cy="147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ДОХОДЫ БЮДЖЕТА МУНИЦИПАЛЬНОГО ОКРУГА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Структура доходов местного бюджета на 2021 год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и плановый период 2022 и 2023 годов</a:t>
            </a:r>
          </a:p>
        </p:txBody>
      </p:sp>
      <p:sp>
        <p:nvSpPr>
          <p:cNvPr id="21553" name="Text Box 36"/>
          <p:cNvSpPr txBox="1">
            <a:spLocks noChangeArrowheads="1"/>
          </p:cNvSpPr>
          <p:nvPr/>
        </p:nvSpPr>
        <p:spPr bwMode="auto">
          <a:xfrm>
            <a:off x="8686255" y="1905187"/>
            <a:ext cx="1600850" cy="32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1555" name="Rectangle 14"/>
          <p:cNvSpPr>
            <a:spLocks noChangeArrowheads="1"/>
          </p:cNvSpPr>
          <p:nvPr/>
        </p:nvSpPr>
        <p:spPr bwMode="auto">
          <a:xfrm>
            <a:off x="974286" y="6170856"/>
            <a:ext cx="280527" cy="161286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556" name="Rectangle 15"/>
          <p:cNvSpPr>
            <a:spLocks noChangeArrowheads="1"/>
          </p:cNvSpPr>
          <p:nvPr/>
        </p:nvSpPr>
        <p:spPr bwMode="auto">
          <a:xfrm>
            <a:off x="1560536" y="6149391"/>
            <a:ext cx="1738594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 anchor="ctr">
            <a:spAutoFit/>
          </a:bodyPr>
          <a:lstStyle/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2021 год  </a:t>
            </a:r>
          </a:p>
        </p:txBody>
      </p:sp>
      <p:sp>
        <p:nvSpPr>
          <p:cNvPr id="21557" name="Text Box 17"/>
          <p:cNvSpPr txBox="1">
            <a:spLocks noChangeArrowheads="1"/>
          </p:cNvSpPr>
          <p:nvPr/>
        </p:nvSpPr>
        <p:spPr bwMode="auto">
          <a:xfrm>
            <a:off x="5755001" y="6080133"/>
            <a:ext cx="2576816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2022 год  </a:t>
            </a:r>
          </a:p>
        </p:txBody>
      </p:sp>
      <p:sp>
        <p:nvSpPr>
          <p:cNvPr id="21558" name="Rectangle 18"/>
          <p:cNvSpPr>
            <a:spLocks noChangeArrowheads="1"/>
          </p:cNvSpPr>
          <p:nvPr/>
        </p:nvSpPr>
        <p:spPr bwMode="auto">
          <a:xfrm>
            <a:off x="5425760" y="6170856"/>
            <a:ext cx="27884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559" name="Text Box 21"/>
          <p:cNvSpPr txBox="1">
            <a:spLocks noChangeArrowheads="1"/>
          </p:cNvSpPr>
          <p:nvPr/>
        </p:nvSpPr>
        <p:spPr bwMode="auto">
          <a:xfrm>
            <a:off x="8953343" y="6080133"/>
            <a:ext cx="2476028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2023 год</a:t>
            </a:r>
          </a:p>
        </p:txBody>
      </p:sp>
      <p:sp>
        <p:nvSpPr>
          <p:cNvPr id="21560" name="Rectangle 20"/>
          <p:cNvSpPr>
            <a:spLocks noChangeArrowheads="1"/>
          </p:cNvSpPr>
          <p:nvPr/>
        </p:nvSpPr>
        <p:spPr bwMode="auto">
          <a:xfrm>
            <a:off x="8667776" y="6180937"/>
            <a:ext cx="302364" cy="17304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1515" name="Group 98"/>
          <p:cNvGrpSpPr>
            <a:grpSpLocks/>
          </p:cNvGrpSpPr>
          <p:nvPr/>
        </p:nvGrpSpPr>
        <p:grpSpPr bwMode="auto">
          <a:xfrm>
            <a:off x="814704" y="3598687"/>
            <a:ext cx="4607695" cy="939153"/>
            <a:chOff x="385" y="2227"/>
            <a:chExt cx="2177" cy="591"/>
          </a:xfrm>
        </p:grpSpPr>
        <p:sp>
          <p:nvSpPr>
            <p:cNvPr id="21569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298 218,07</a:t>
              </a:r>
            </a:p>
          </p:txBody>
        </p:sp>
        <p:sp>
          <p:nvSpPr>
            <p:cNvPr id="21570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305 506,20</a:t>
              </a:r>
            </a:p>
          </p:txBody>
        </p:sp>
        <p:sp>
          <p:nvSpPr>
            <p:cNvPr id="21571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309 642,57</a:t>
              </a:r>
            </a:p>
          </p:txBody>
        </p:sp>
        <p:sp>
          <p:nvSpPr>
            <p:cNvPr id="21572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Налоговые и неналоговые</a:t>
              </a:r>
            </a:p>
          </p:txBody>
        </p:sp>
      </p:grpSp>
      <p:grpSp>
        <p:nvGrpSpPr>
          <p:cNvPr id="21516" name="Group 121"/>
          <p:cNvGrpSpPr>
            <a:grpSpLocks/>
          </p:cNvGrpSpPr>
          <p:nvPr/>
        </p:nvGrpSpPr>
        <p:grpSpPr bwMode="auto">
          <a:xfrm>
            <a:off x="5390484" y="2731775"/>
            <a:ext cx="1201058" cy="2594011"/>
            <a:chOff x="2547" y="1721"/>
            <a:chExt cx="567" cy="1634"/>
          </a:xfrm>
        </p:grpSpPr>
        <p:sp>
          <p:nvSpPr>
            <p:cNvPr id="21538" name="Line 4"/>
            <p:cNvSpPr>
              <a:spLocks noChangeShapeType="1"/>
            </p:cNvSpPr>
            <p:nvPr/>
          </p:nvSpPr>
          <p:spPr bwMode="auto">
            <a:xfrm flipH="1">
              <a:off x="2819" y="1721"/>
              <a:ext cx="0" cy="16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9" name="Line 12"/>
            <p:cNvSpPr>
              <a:spLocks noChangeShapeType="1"/>
            </p:cNvSpPr>
            <p:nvPr/>
          </p:nvSpPr>
          <p:spPr bwMode="auto">
            <a:xfrm>
              <a:off x="2547" y="3354"/>
              <a:ext cx="56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517" name="Group 99"/>
          <p:cNvGrpSpPr>
            <a:grpSpLocks/>
          </p:cNvGrpSpPr>
          <p:nvPr/>
        </p:nvGrpSpPr>
        <p:grpSpPr bwMode="auto">
          <a:xfrm>
            <a:off x="814704" y="4857051"/>
            <a:ext cx="4607695" cy="939152"/>
            <a:chOff x="385" y="2227"/>
            <a:chExt cx="2177" cy="591"/>
          </a:xfrm>
        </p:grpSpPr>
        <p:sp>
          <p:nvSpPr>
            <p:cNvPr id="21604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20,6</a:t>
              </a:r>
            </a:p>
          </p:txBody>
        </p:sp>
        <p:sp>
          <p:nvSpPr>
            <p:cNvPr id="21605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22,5</a:t>
              </a:r>
            </a:p>
          </p:txBody>
        </p:sp>
        <p:sp>
          <p:nvSpPr>
            <p:cNvPr id="21606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22,6</a:t>
              </a:r>
            </a:p>
          </p:txBody>
        </p:sp>
        <p:sp>
          <p:nvSpPr>
            <p:cNvPr id="21607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defRPr/>
              </a:pPr>
              <a:r>
                <a:rPr 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Удельный вес (%)</a:t>
              </a:r>
            </a:p>
          </p:txBody>
        </p:sp>
      </p:grpSp>
      <p:grpSp>
        <p:nvGrpSpPr>
          <p:cNvPr id="21518" name="Group 104"/>
          <p:cNvGrpSpPr>
            <a:grpSpLocks/>
          </p:cNvGrpSpPr>
          <p:nvPr/>
        </p:nvGrpSpPr>
        <p:grpSpPr bwMode="auto">
          <a:xfrm>
            <a:off x="6576424" y="3598687"/>
            <a:ext cx="4607695" cy="939153"/>
            <a:chOff x="385" y="2227"/>
            <a:chExt cx="2177" cy="591"/>
          </a:xfrm>
        </p:grpSpPr>
        <p:sp>
          <p:nvSpPr>
            <p:cNvPr id="21609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1 146 331,46</a:t>
              </a:r>
            </a:p>
          </p:txBody>
        </p:sp>
        <p:sp>
          <p:nvSpPr>
            <p:cNvPr id="21610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1 051 357,25</a:t>
              </a:r>
            </a:p>
          </p:txBody>
        </p:sp>
        <p:sp>
          <p:nvSpPr>
            <p:cNvPr id="21611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1 057 794,93</a:t>
              </a:r>
            </a:p>
          </p:txBody>
        </p:sp>
        <p:sp>
          <p:nvSpPr>
            <p:cNvPr id="21612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</a:t>
              </a:r>
            </a:p>
          </p:txBody>
        </p:sp>
      </p:grpSp>
      <p:grpSp>
        <p:nvGrpSpPr>
          <p:cNvPr id="21519" name="Group 109"/>
          <p:cNvGrpSpPr>
            <a:grpSpLocks/>
          </p:cNvGrpSpPr>
          <p:nvPr/>
        </p:nvGrpSpPr>
        <p:grpSpPr bwMode="auto">
          <a:xfrm>
            <a:off x="6576424" y="4857051"/>
            <a:ext cx="4607695" cy="939152"/>
            <a:chOff x="385" y="2227"/>
            <a:chExt cx="2177" cy="591"/>
          </a:xfrm>
        </p:grpSpPr>
        <p:sp>
          <p:nvSpPr>
            <p:cNvPr id="21614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79,4</a:t>
              </a:r>
            </a:p>
          </p:txBody>
        </p:sp>
        <p:sp>
          <p:nvSpPr>
            <p:cNvPr id="21615" name="Rectangle 10"/>
            <p:cNvSpPr>
              <a:spLocks noChangeArrowheads="1"/>
            </p:cNvSpPr>
            <p:nvPr/>
          </p:nvSpPr>
          <p:spPr bwMode="auto">
            <a:xfrm>
              <a:off x="1120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77,5</a:t>
              </a:r>
            </a:p>
          </p:txBody>
        </p:sp>
        <p:sp>
          <p:nvSpPr>
            <p:cNvPr id="21616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77,4</a:t>
              </a:r>
            </a:p>
          </p:txBody>
        </p:sp>
        <p:sp>
          <p:nvSpPr>
            <p:cNvPr id="21617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defRPr/>
              </a:pPr>
              <a:r>
                <a:rPr 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Удельный вес (%)</a:t>
              </a:r>
            </a:p>
          </p:txBody>
        </p:sp>
      </p:grpSp>
      <p:grpSp>
        <p:nvGrpSpPr>
          <p:cNvPr id="21520" name="Group 115"/>
          <p:cNvGrpSpPr>
            <a:grpSpLocks/>
          </p:cNvGrpSpPr>
          <p:nvPr/>
        </p:nvGrpSpPr>
        <p:grpSpPr bwMode="auto">
          <a:xfrm>
            <a:off x="3653569" y="1876627"/>
            <a:ext cx="4607695" cy="937473"/>
            <a:chOff x="385" y="2227"/>
            <a:chExt cx="2177" cy="591"/>
          </a:xfrm>
        </p:grpSpPr>
        <p:sp>
          <p:nvSpPr>
            <p:cNvPr id="21522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</a:pPr>
              <a:r>
                <a:rPr lang="ru-RU" altLang="ru-RU" sz="1500" b="1"/>
                <a:t>1 444 549,53</a:t>
              </a:r>
            </a:p>
          </p:txBody>
        </p:sp>
        <p:sp>
          <p:nvSpPr>
            <p:cNvPr id="21523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</a:pPr>
              <a:r>
                <a:rPr lang="ru-RU" altLang="ru-RU" sz="1500" b="1"/>
                <a:t>1 356 863,45</a:t>
              </a:r>
            </a:p>
          </p:txBody>
        </p:sp>
        <p:sp>
          <p:nvSpPr>
            <p:cNvPr id="21622" name="Rectangle 11"/>
            <p:cNvSpPr>
              <a:spLocks noChangeArrowheads="1"/>
            </p:cNvSpPr>
            <p:nvPr/>
          </p:nvSpPr>
          <p:spPr bwMode="auto">
            <a:xfrm>
              <a:off x="1837" y="2522"/>
              <a:ext cx="725" cy="296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1 367 437,50</a:t>
              </a:r>
            </a:p>
          </p:txBody>
        </p:sp>
        <p:sp>
          <p:nvSpPr>
            <p:cNvPr id="21623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spcBef>
                  <a:spcPct val="50000"/>
                </a:spcBef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ВСЕГО ДОХОДОВ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7479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211"/>
          <p:cNvSpPr>
            <a:spLocks noChangeArrowheads="1"/>
          </p:cNvSpPr>
          <p:nvPr/>
        </p:nvSpPr>
        <p:spPr bwMode="auto">
          <a:xfrm>
            <a:off x="1" y="1"/>
            <a:ext cx="12192000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МЕСТНОГО БЮДЖЕТА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В СОПОСТАВЛЕНИИ С ПЛАНОМ КОНСОЛИДИРОВАННОГО БЮДЖЕТА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РАЙОНА, УТВЕРЖДЕННЫМ НА 2020 ГОД</a:t>
            </a:r>
          </a:p>
        </p:txBody>
      </p:sp>
      <p:sp>
        <p:nvSpPr>
          <p:cNvPr id="22531" name="Text Box 36"/>
          <p:cNvSpPr txBox="1">
            <a:spLocks noChangeArrowheads="1"/>
          </p:cNvSpPr>
          <p:nvPr/>
        </p:nvSpPr>
        <p:spPr bwMode="auto">
          <a:xfrm>
            <a:off x="10209835" y="761068"/>
            <a:ext cx="1676442" cy="2977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latin typeface="Calibri" pitchFamily="34" charset="0"/>
              </a:rPr>
              <a:t>(тыс.рублей)</a:t>
            </a:r>
          </a:p>
        </p:txBody>
      </p:sp>
      <p:graphicFrame>
        <p:nvGraphicFramePr>
          <p:cNvPr id="60567" name="Group 1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690797"/>
              </p:ext>
            </p:extLst>
          </p:nvPr>
        </p:nvGraphicFramePr>
        <p:xfrm>
          <a:off x="228453" y="1065157"/>
          <a:ext cx="11125327" cy="5870152"/>
        </p:xfrm>
        <a:graphic>
          <a:graphicData uri="http://schemas.openxmlformats.org/drawingml/2006/table">
            <a:tbl>
              <a:tblPr/>
              <a:tblGrid>
                <a:gridCol w="3742298">
                  <a:extLst>
                    <a:ext uri="{9D8B030D-6E8A-4147-A177-3AD203B41FA5}"/>
                  </a:extLst>
                </a:gridCol>
                <a:gridCol w="1879387">
                  <a:extLst>
                    <a:ext uri="{9D8B030D-6E8A-4147-A177-3AD203B41FA5}"/>
                  </a:extLst>
                </a:gridCol>
                <a:gridCol w="1516625">
                  <a:extLst>
                    <a:ext uri="{9D8B030D-6E8A-4147-A177-3AD203B41FA5}"/>
                  </a:extLst>
                </a:gridCol>
                <a:gridCol w="1608900">
                  <a:extLst>
                    <a:ext uri="{9D8B030D-6E8A-4147-A177-3AD203B41FA5}"/>
                  </a:extLst>
                </a:gridCol>
                <a:gridCol w="1074177">
                  <a:extLst>
                    <a:ext uri="{9D8B030D-6E8A-4147-A177-3AD203B41FA5}"/>
                  </a:extLst>
                </a:gridCol>
                <a:gridCol w="1303940">
                  <a:extLst>
                    <a:ext uri="{9D8B030D-6E8A-4147-A177-3AD203B41FA5}"/>
                  </a:extLst>
                </a:gridCol>
              </a:tblGrid>
              <a:tr h="103733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ИСТОЧНИКИ ДОХОДОВ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Консолидированный бюджет района на 2020  год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консолидированного бюджета на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 вес в структуре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абс. сумма</a:t>
                      </a: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en-US" alt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5483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ВСЕГО НАЛОГОВЫЕ И                                                                                                                                                                                                            НЕНАЛОГОВЫЕ ДОХОДЫ, в т.ч.: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283 009,64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298 218,07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+15 208,43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105,4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100,00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396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ДОХОДЫ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 них: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228 141,86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239 053,25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+10 911,39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104,8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80,2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656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физических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139 532,01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147 421,00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+7 888,99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61, 7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совокупный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14 202,80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13 871,81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-330,99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Акцизы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20 089,03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21 099,44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+1 010,41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105,0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 на имущество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49 861,02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52 283,00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+2 421,98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/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4 457,00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4378,00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-79,00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 них: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54 867,78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59 164,82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+4 297,04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107,8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19,8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5483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использования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имущества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35 831,27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41 463,71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+5 632,44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5483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Штрафы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санкции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endParaRPr kumimoji="0" lang="ru-RU" altLang="ru-RU" sz="1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возмещение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ущерба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938,98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716,09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-222,89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76,3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797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456906" y="-152886"/>
            <a:ext cx="11353780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БЕЗВОЗМЕЗДНЫХ ПОСТУПЛЕНИЙ </a:t>
            </a:r>
          </a:p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МЕСТНОГО БЮДЖЕТА НА 2021 ГОД И ПЛАНОВЫЙ ПЕРИОД 2022 И 2023 ГОДОВ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5653" name="Text Box 36"/>
          <p:cNvSpPr txBox="1">
            <a:spLocks noChangeArrowheads="1"/>
          </p:cNvSpPr>
          <p:nvPr/>
        </p:nvSpPr>
        <p:spPr bwMode="auto">
          <a:xfrm>
            <a:off x="9457284" y="1989189"/>
            <a:ext cx="2544900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6153114" y="2966984"/>
            <a:ext cx="0" cy="23772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3557" name="Группа 43"/>
          <p:cNvGrpSpPr>
            <a:grpSpLocks/>
          </p:cNvGrpSpPr>
          <p:nvPr/>
        </p:nvGrpSpPr>
        <p:grpSpPr bwMode="auto">
          <a:xfrm>
            <a:off x="3287373" y="2298320"/>
            <a:ext cx="5741562" cy="1036597"/>
            <a:chOff x="2331579" y="683437"/>
            <a:chExt cx="4305821" cy="777055"/>
          </a:xfrm>
        </p:grpSpPr>
        <p:grpSp>
          <p:nvGrpSpPr>
            <p:cNvPr id="23587" name="Группа 42"/>
            <p:cNvGrpSpPr>
              <a:grpSpLocks/>
            </p:cNvGrpSpPr>
            <p:nvPr/>
          </p:nvGrpSpPr>
          <p:grpSpPr bwMode="auto">
            <a:xfrm>
              <a:off x="2331579" y="1128334"/>
              <a:ext cx="4304923" cy="332158"/>
              <a:chOff x="2332000" y="1096584"/>
              <a:chExt cx="4391979" cy="351234"/>
            </a:xfrm>
          </p:grpSpPr>
          <p:sp>
            <p:nvSpPr>
              <p:cNvPr id="25659" name="Rectangle 6"/>
              <p:cNvSpPr>
                <a:spLocks noChangeArrowheads="1"/>
              </p:cNvSpPr>
              <p:nvPr/>
            </p:nvSpPr>
            <p:spPr bwMode="auto">
              <a:xfrm>
                <a:off x="2332000" y="1096240"/>
                <a:ext cx="1332777" cy="351578"/>
              </a:xfrm>
              <a:prstGeom prst="rect">
                <a:avLst/>
              </a:prstGeom>
              <a:gradFill rotWithShape="1">
                <a:gsLst>
                  <a:gs pos="0">
                    <a:srgbClr val="C9FFC9"/>
                  </a:gs>
                  <a:gs pos="50000">
                    <a:srgbClr val="DDFFDD"/>
                  </a:gs>
                  <a:gs pos="100000">
                    <a:srgbClr val="C9FFC9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1 146 331,46</a:t>
                </a:r>
                <a:endParaRPr lang="ru-RU" altLang="ru-RU" sz="1500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3667347" y="1096240"/>
                <a:ext cx="1504998" cy="351578"/>
              </a:xfrm>
              <a:prstGeom prst="rect">
                <a:avLst/>
              </a:prstGeom>
              <a:gradFill rotWithShape="1">
                <a:gsLst>
                  <a:gs pos="0">
                    <a:srgbClr val="FFE7B7"/>
                  </a:gs>
                  <a:gs pos="50000">
                    <a:srgbClr val="FFEFCF"/>
                  </a:gs>
                  <a:gs pos="100000">
                    <a:srgbClr val="FFE7B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1 051 357,25</a:t>
                </a:r>
              </a:p>
            </p:txBody>
          </p:sp>
          <p:sp>
            <p:nvSpPr>
              <p:cNvPr id="25661" name="Rectangle 8"/>
              <p:cNvSpPr>
                <a:spLocks noChangeArrowheads="1"/>
              </p:cNvSpPr>
              <p:nvPr/>
            </p:nvSpPr>
            <p:spPr bwMode="auto">
              <a:xfrm>
                <a:off x="5176200" y="1096240"/>
                <a:ext cx="1546125" cy="351578"/>
              </a:xfrm>
              <a:prstGeom prst="rect">
                <a:avLst/>
              </a:prstGeom>
              <a:gradFill rotWithShape="1">
                <a:gsLst>
                  <a:gs pos="0">
                    <a:srgbClr val="D9ECFF"/>
                  </a:gs>
                  <a:gs pos="50000">
                    <a:srgbClr val="F1F8FF"/>
                  </a:gs>
                  <a:gs pos="100000">
                    <a:srgbClr val="D9EC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1 057 794,93</a:t>
                </a:r>
              </a:p>
            </p:txBody>
          </p:sp>
        </p:grpSp>
        <p:sp>
          <p:nvSpPr>
            <p:cNvPr id="25662" name="Text Box 5"/>
            <p:cNvSpPr txBox="1">
              <a:spLocks noChangeArrowheads="1"/>
            </p:cNvSpPr>
            <p:nvPr/>
          </p:nvSpPr>
          <p:spPr bwMode="auto">
            <a:xfrm>
              <a:off x="2332838" y="683437"/>
              <a:ext cx="4304562" cy="4458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 typeface="Wingdings" pitchFamily="2" charset="2"/>
                <a:buNone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 ВСЕГО</a:t>
              </a:r>
            </a:p>
          </p:txBody>
        </p:sp>
      </p:grpSp>
      <p:sp>
        <p:nvSpPr>
          <p:cNvPr id="23558" name="Line 12"/>
          <p:cNvSpPr>
            <a:spLocks noChangeShapeType="1"/>
          </p:cNvSpPr>
          <p:nvPr/>
        </p:nvSpPr>
        <p:spPr bwMode="auto">
          <a:xfrm>
            <a:off x="5571902" y="4124545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5664" name="Rectangle 15"/>
          <p:cNvSpPr>
            <a:spLocks noChangeArrowheads="1"/>
          </p:cNvSpPr>
          <p:nvPr/>
        </p:nvSpPr>
        <p:spPr bwMode="auto">
          <a:xfrm>
            <a:off x="2386785" y="6077149"/>
            <a:ext cx="1495450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6762" tIns="48381" rIns="96762" bIns="48381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2021 год  </a:t>
            </a:r>
          </a:p>
        </p:txBody>
      </p:sp>
      <p:sp>
        <p:nvSpPr>
          <p:cNvPr id="25665" name="Text Box 17"/>
          <p:cNvSpPr txBox="1">
            <a:spLocks noChangeArrowheads="1"/>
          </p:cNvSpPr>
          <p:nvPr/>
        </p:nvSpPr>
        <p:spPr bwMode="auto">
          <a:xfrm>
            <a:off x="5602139" y="6078453"/>
            <a:ext cx="2477707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на 2022 год </a:t>
            </a:r>
          </a:p>
        </p:txBody>
      </p:sp>
      <p:sp>
        <p:nvSpPr>
          <p:cNvPr id="25666" name="Text Box 21"/>
          <p:cNvSpPr txBox="1">
            <a:spLocks noChangeArrowheads="1"/>
          </p:cNvSpPr>
          <p:nvPr/>
        </p:nvSpPr>
        <p:spPr bwMode="auto">
          <a:xfrm>
            <a:off x="8951664" y="6088533"/>
            <a:ext cx="1815865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2023 год </a:t>
            </a:r>
          </a:p>
        </p:txBody>
      </p:sp>
      <p:sp>
        <p:nvSpPr>
          <p:cNvPr id="23562" name="Line 22"/>
          <p:cNvSpPr>
            <a:spLocks noChangeShapeType="1"/>
          </p:cNvSpPr>
          <p:nvPr/>
        </p:nvSpPr>
        <p:spPr bwMode="auto">
          <a:xfrm>
            <a:off x="5565183" y="5347628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3563" name="Группа 44"/>
          <p:cNvGrpSpPr>
            <a:grpSpLocks/>
          </p:cNvGrpSpPr>
          <p:nvPr/>
        </p:nvGrpSpPr>
        <p:grpSpPr bwMode="auto">
          <a:xfrm>
            <a:off x="991084" y="3657489"/>
            <a:ext cx="4567381" cy="912271"/>
            <a:chOff x="606910" y="1664512"/>
            <a:chExt cx="3425283" cy="684610"/>
          </a:xfrm>
        </p:grpSpPr>
        <p:sp>
          <p:nvSpPr>
            <p:cNvPr id="25669" name="Rectangle 9"/>
            <p:cNvSpPr>
              <a:spLocks noChangeArrowheads="1"/>
            </p:cNvSpPr>
            <p:nvPr/>
          </p:nvSpPr>
          <p:spPr bwMode="auto">
            <a:xfrm>
              <a:off x="606910" y="1997361"/>
              <a:ext cx="1157718" cy="351761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312 741,00</a:t>
              </a:r>
            </a:p>
          </p:txBody>
        </p:sp>
        <p:sp>
          <p:nvSpPr>
            <p:cNvPr id="25670" name="Rectangle 10"/>
            <p:cNvSpPr>
              <a:spLocks noChangeArrowheads="1"/>
            </p:cNvSpPr>
            <p:nvPr/>
          </p:nvSpPr>
          <p:spPr bwMode="auto">
            <a:xfrm>
              <a:off x="1738173" y="1992318"/>
              <a:ext cx="1128743" cy="356804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280 487,00</a:t>
              </a:r>
            </a:p>
          </p:txBody>
        </p:sp>
        <p:sp>
          <p:nvSpPr>
            <p:cNvPr id="25671" name="Rectangle 11"/>
            <p:cNvSpPr>
              <a:spLocks noChangeArrowheads="1"/>
            </p:cNvSpPr>
            <p:nvPr/>
          </p:nvSpPr>
          <p:spPr bwMode="auto">
            <a:xfrm>
              <a:off x="2861877" y="1997361"/>
              <a:ext cx="1169056" cy="35176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278 798,00</a:t>
              </a:r>
            </a:p>
          </p:txBody>
        </p:sp>
        <p:sp>
          <p:nvSpPr>
            <p:cNvPr id="25672" name="Rectangle 23"/>
            <p:cNvSpPr>
              <a:spLocks noChangeArrowheads="1"/>
            </p:cNvSpPr>
            <p:nvPr/>
          </p:nvSpPr>
          <p:spPr bwMode="auto">
            <a:xfrm>
              <a:off x="608170" y="1664512"/>
              <a:ext cx="3424023" cy="34419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Дотации на выравнивание бюджетной 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обеспеченности</a:t>
              </a:r>
            </a:p>
          </p:txBody>
        </p:sp>
      </p:grpSp>
      <p:grpSp>
        <p:nvGrpSpPr>
          <p:cNvPr id="23564" name="Группа 45"/>
          <p:cNvGrpSpPr>
            <a:grpSpLocks/>
          </p:cNvGrpSpPr>
          <p:nvPr/>
        </p:nvGrpSpPr>
        <p:grpSpPr bwMode="auto">
          <a:xfrm>
            <a:off x="1007881" y="4890652"/>
            <a:ext cx="4565701" cy="905551"/>
            <a:chOff x="608336" y="2756316"/>
            <a:chExt cx="3423857" cy="678656"/>
          </a:xfrm>
        </p:grpSpPr>
        <p:sp>
          <p:nvSpPr>
            <p:cNvPr id="25674" name="Rectangle 24"/>
            <p:cNvSpPr>
              <a:spLocks noChangeArrowheads="1"/>
            </p:cNvSpPr>
            <p:nvPr/>
          </p:nvSpPr>
          <p:spPr bwMode="auto">
            <a:xfrm>
              <a:off x="613375" y="3083683"/>
              <a:ext cx="1126169" cy="351289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109 422,66</a:t>
              </a:r>
            </a:p>
          </p:txBody>
        </p:sp>
        <p:sp>
          <p:nvSpPr>
            <p:cNvPr id="25675" name="Rectangle 25"/>
            <p:cNvSpPr>
              <a:spLocks noChangeArrowheads="1"/>
            </p:cNvSpPr>
            <p:nvPr/>
          </p:nvSpPr>
          <p:spPr bwMode="auto">
            <a:xfrm>
              <a:off x="1713091" y="3083683"/>
              <a:ext cx="1153883" cy="351289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37 461,21</a:t>
              </a:r>
            </a:p>
          </p:txBody>
        </p:sp>
        <p:sp>
          <p:nvSpPr>
            <p:cNvPr id="25676" name="Rectangle 26"/>
            <p:cNvSpPr>
              <a:spLocks noChangeArrowheads="1"/>
            </p:cNvSpPr>
            <p:nvPr/>
          </p:nvSpPr>
          <p:spPr bwMode="auto">
            <a:xfrm>
              <a:off x="2861935" y="3086201"/>
              <a:ext cx="1170258" cy="34877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32 531,07</a:t>
              </a:r>
            </a:p>
          </p:txBody>
        </p:sp>
        <p:sp>
          <p:nvSpPr>
            <p:cNvPr id="25677" name="Rectangle 27"/>
            <p:cNvSpPr>
              <a:spLocks noChangeArrowheads="1"/>
            </p:cNvSpPr>
            <p:nvPr/>
          </p:nvSpPr>
          <p:spPr bwMode="auto">
            <a:xfrm>
              <a:off x="608336" y="2756316"/>
              <a:ext cx="3423857" cy="34373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Субсидии</a:t>
              </a:r>
            </a:p>
          </p:txBody>
        </p:sp>
      </p:grpSp>
      <p:grpSp>
        <p:nvGrpSpPr>
          <p:cNvPr id="23565" name="Group 28"/>
          <p:cNvGrpSpPr>
            <a:grpSpLocks/>
          </p:cNvGrpSpPr>
          <p:nvPr/>
        </p:nvGrpSpPr>
        <p:grpSpPr bwMode="auto">
          <a:xfrm>
            <a:off x="6672173" y="4882251"/>
            <a:ext cx="4567381" cy="913952"/>
            <a:chOff x="3151" y="2561"/>
            <a:chExt cx="2272" cy="566"/>
          </a:xfrm>
        </p:grpSpPr>
        <p:sp>
          <p:nvSpPr>
            <p:cNvPr id="25679" name="Rectangle 30"/>
            <p:cNvSpPr>
              <a:spLocks noChangeArrowheads="1"/>
            </p:cNvSpPr>
            <p:nvPr/>
          </p:nvSpPr>
          <p:spPr bwMode="auto">
            <a:xfrm>
              <a:off x="3151" y="2843"/>
              <a:ext cx="756" cy="284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25 889,38</a:t>
              </a:r>
            </a:p>
          </p:txBody>
        </p:sp>
        <p:sp>
          <p:nvSpPr>
            <p:cNvPr id="25680" name="Rectangle 31"/>
            <p:cNvSpPr>
              <a:spLocks noChangeArrowheads="1"/>
            </p:cNvSpPr>
            <p:nvPr/>
          </p:nvSpPr>
          <p:spPr bwMode="auto">
            <a:xfrm>
              <a:off x="3895" y="2829"/>
              <a:ext cx="755" cy="298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25 889,38</a:t>
              </a:r>
            </a:p>
          </p:txBody>
        </p:sp>
        <p:sp>
          <p:nvSpPr>
            <p:cNvPr id="25681" name="Rectangle 32"/>
            <p:cNvSpPr>
              <a:spLocks noChangeArrowheads="1"/>
            </p:cNvSpPr>
            <p:nvPr/>
          </p:nvSpPr>
          <p:spPr bwMode="auto">
            <a:xfrm>
              <a:off x="4648" y="2838"/>
              <a:ext cx="775" cy="289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25 889,38</a:t>
              </a:r>
            </a:p>
          </p:txBody>
        </p:sp>
        <p:sp>
          <p:nvSpPr>
            <p:cNvPr id="25682" name="Rectangle 33"/>
            <p:cNvSpPr>
              <a:spLocks noChangeArrowheads="1"/>
            </p:cNvSpPr>
            <p:nvPr/>
          </p:nvSpPr>
          <p:spPr bwMode="auto">
            <a:xfrm>
              <a:off x="3152" y="2561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Прочие</a:t>
              </a:r>
            </a:p>
          </p:txBody>
        </p:sp>
      </p:grpSp>
      <p:grpSp>
        <p:nvGrpSpPr>
          <p:cNvPr id="23566" name="Group 33"/>
          <p:cNvGrpSpPr>
            <a:grpSpLocks/>
          </p:cNvGrpSpPr>
          <p:nvPr/>
        </p:nvGrpSpPr>
        <p:grpSpPr bwMode="auto">
          <a:xfrm>
            <a:off x="6672172" y="3657489"/>
            <a:ext cx="4565701" cy="908911"/>
            <a:chOff x="3137" y="1692"/>
            <a:chExt cx="2271" cy="572"/>
          </a:xfrm>
        </p:grpSpPr>
        <p:sp>
          <p:nvSpPr>
            <p:cNvPr id="25684" name="Rectangle 28"/>
            <p:cNvSpPr>
              <a:spLocks noChangeArrowheads="1"/>
            </p:cNvSpPr>
            <p:nvPr/>
          </p:nvSpPr>
          <p:spPr bwMode="auto">
            <a:xfrm>
              <a:off x="3878" y="1969"/>
              <a:ext cx="754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707 519,66</a:t>
              </a:r>
            </a:p>
          </p:txBody>
        </p:sp>
        <p:sp>
          <p:nvSpPr>
            <p:cNvPr id="25685" name="Rectangle 29"/>
            <p:cNvSpPr>
              <a:spLocks noChangeArrowheads="1"/>
            </p:cNvSpPr>
            <p:nvPr/>
          </p:nvSpPr>
          <p:spPr bwMode="auto">
            <a:xfrm>
              <a:off x="4633" y="1969"/>
              <a:ext cx="77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720 576,48</a:t>
              </a:r>
            </a:p>
          </p:txBody>
        </p:sp>
        <p:sp>
          <p:nvSpPr>
            <p:cNvPr id="25686" name="Rectangle 34"/>
            <p:cNvSpPr>
              <a:spLocks noChangeArrowheads="1"/>
            </p:cNvSpPr>
            <p:nvPr/>
          </p:nvSpPr>
          <p:spPr bwMode="auto">
            <a:xfrm>
              <a:off x="3137" y="1967"/>
              <a:ext cx="752" cy="297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698 278,42</a:t>
              </a:r>
            </a:p>
          </p:txBody>
        </p:sp>
        <p:sp>
          <p:nvSpPr>
            <p:cNvPr id="25687" name="Rectangle 35"/>
            <p:cNvSpPr>
              <a:spLocks noChangeArrowheads="1"/>
            </p:cNvSpPr>
            <p:nvPr/>
          </p:nvSpPr>
          <p:spPr bwMode="auto">
            <a:xfrm>
              <a:off x="3137" y="1692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Субвенции</a:t>
              </a:r>
            </a:p>
          </p:txBody>
        </p:sp>
      </p:grpSp>
      <p:sp>
        <p:nvSpPr>
          <p:cNvPr id="25688" name="Rectangle 14"/>
          <p:cNvSpPr>
            <a:spLocks noChangeArrowheads="1"/>
          </p:cNvSpPr>
          <p:nvPr/>
        </p:nvSpPr>
        <p:spPr bwMode="auto">
          <a:xfrm>
            <a:off x="1619329" y="6164136"/>
            <a:ext cx="282207" cy="161286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89" name="Rectangle 18"/>
          <p:cNvSpPr>
            <a:spLocks noChangeArrowheads="1"/>
          </p:cNvSpPr>
          <p:nvPr/>
        </p:nvSpPr>
        <p:spPr bwMode="auto">
          <a:xfrm>
            <a:off x="5333370" y="6180937"/>
            <a:ext cx="28220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90" name="Rectangle 20"/>
          <p:cNvSpPr>
            <a:spLocks noChangeArrowheads="1"/>
          </p:cNvSpPr>
          <p:nvPr/>
        </p:nvSpPr>
        <p:spPr bwMode="auto">
          <a:xfrm>
            <a:off x="8652659" y="6177577"/>
            <a:ext cx="302364" cy="17472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813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-77283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БЕЗВОЗМЕЗДНЫХ ПОСТУПЛЕНИЙ 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МЕСТНОГО БЮДЖЕТА НА 2021 В СОПОСТАВЛЕНИИ С 2020 ГОДОМ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25653" name="Text Box 36"/>
          <p:cNvSpPr txBox="1">
            <a:spLocks noChangeArrowheads="1"/>
          </p:cNvSpPr>
          <p:nvPr/>
        </p:nvSpPr>
        <p:spPr bwMode="auto">
          <a:xfrm>
            <a:off x="9457284" y="1989189"/>
            <a:ext cx="2544900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6153114" y="2966984"/>
            <a:ext cx="0" cy="23772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4581" name="Группа 43"/>
          <p:cNvGrpSpPr>
            <a:grpSpLocks/>
          </p:cNvGrpSpPr>
          <p:nvPr/>
        </p:nvGrpSpPr>
        <p:grpSpPr bwMode="auto">
          <a:xfrm>
            <a:off x="3287373" y="2298320"/>
            <a:ext cx="5741562" cy="1036597"/>
            <a:chOff x="2331579" y="683437"/>
            <a:chExt cx="4305821" cy="777055"/>
          </a:xfrm>
        </p:grpSpPr>
        <p:grpSp>
          <p:nvGrpSpPr>
            <p:cNvPr id="24611" name="Группа 42"/>
            <p:cNvGrpSpPr>
              <a:grpSpLocks/>
            </p:cNvGrpSpPr>
            <p:nvPr/>
          </p:nvGrpSpPr>
          <p:grpSpPr bwMode="auto">
            <a:xfrm>
              <a:off x="2331579" y="1128334"/>
              <a:ext cx="4304923" cy="332158"/>
              <a:chOff x="2332000" y="1096584"/>
              <a:chExt cx="4391979" cy="351234"/>
            </a:xfrm>
          </p:grpSpPr>
          <p:sp>
            <p:nvSpPr>
              <p:cNvPr id="25659" name="Rectangle 6"/>
              <p:cNvSpPr>
                <a:spLocks noChangeArrowheads="1"/>
              </p:cNvSpPr>
              <p:nvPr/>
            </p:nvSpPr>
            <p:spPr bwMode="auto">
              <a:xfrm>
                <a:off x="2332000" y="1096240"/>
                <a:ext cx="1332777" cy="351578"/>
              </a:xfrm>
              <a:prstGeom prst="rect">
                <a:avLst/>
              </a:prstGeom>
              <a:gradFill rotWithShape="1">
                <a:gsLst>
                  <a:gs pos="0">
                    <a:srgbClr val="C9FFC9"/>
                  </a:gs>
                  <a:gs pos="50000">
                    <a:srgbClr val="DDFFDD"/>
                  </a:gs>
                  <a:gs pos="100000">
                    <a:srgbClr val="C9FFC9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1 201 557,37</a:t>
                </a:r>
              </a:p>
            </p:txBody>
          </p:sp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3667347" y="1096240"/>
                <a:ext cx="1504998" cy="351578"/>
              </a:xfrm>
              <a:prstGeom prst="rect">
                <a:avLst/>
              </a:prstGeom>
              <a:gradFill rotWithShape="1">
                <a:gsLst>
                  <a:gs pos="0">
                    <a:srgbClr val="FFE7B7"/>
                  </a:gs>
                  <a:gs pos="50000">
                    <a:srgbClr val="FFEFCF"/>
                  </a:gs>
                  <a:gs pos="100000">
                    <a:srgbClr val="FFE7B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1 146 331,46</a:t>
                </a:r>
              </a:p>
            </p:txBody>
          </p:sp>
          <p:sp>
            <p:nvSpPr>
              <p:cNvPr id="25661" name="Rectangle 8"/>
              <p:cNvSpPr>
                <a:spLocks noChangeArrowheads="1"/>
              </p:cNvSpPr>
              <p:nvPr/>
            </p:nvSpPr>
            <p:spPr bwMode="auto">
              <a:xfrm>
                <a:off x="5176200" y="1096240"/>
                <a:ext cx="1546125" cy="351578"/>
              </a:xfrm>
              <a:prstGeom prst="rect">
                <a:avLst/>
              </a:prstGeom>
              <a:gradFill rotWithShape="1">
                <a:gsLst>
                  <a:gs pos="0">
                    <a:srgbClr val="D9ECFF"/>
                  </a:gs>
                  <a:gs pos="50000">
                    <a:srgbClr val="F1F8FF"/>
                  </a:gs>
                  <a:gs pos="100000">
                    <a:srgbClr val="D9EC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- 55 225,91</a:t>
                </a:r>
              </a:p>
            </p:txBody>
          </p:sp>
        </p:grpSp>
        <p:sp>
          <p:nvSpPr>
            <p:cNvPr id="25662" name="Text Box 5"/>
            <p:cNvSpPr txBox="1">
              <a:spLocks noChangeArrowheads="1"/>
            </p:cNvSpPr>
            <p:nvPr/>
          </p:nvSpPr>
          <p:spPr bwMode="auto">
            <a:xfrm>
              <a:off x="2332838" y="683437"/>
              <a:ext cx="4304562" cy="4458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278" tIns="43639" rIns="87278" bIns="43639" anchor="ctr"/>
            <a:lstStyle/>
            <a:p>
              <a:pPr algn="ctr" defTabSz="923941">
                <a:spcBef>
                  <a:spcPct val="50000"/>
                </a:spcBef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 ВСЕГО</a:t>
              </a:r>
            </a:p>
          </p:txBody>
        </p:sp>
      </p:grpSp>
      <p:sp>
        <p:nvSpPr>
          <p:cNvPr id="24582" name="Line 12"/>
          <p:cNvSpPr>
            <a:spLocks noChangeShapeType="1"/>
          </p:cNvSpPr>
          <p:nvPr/>
        </p:nvSpPr>
        <p:spPr bwMode="auto">
          <a:xfrm>
            <a:off x="5571902" y="4124545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5664" name="Rectangle 15"/>
          <p:cNvSpPr>
            <a:spLocks noChangeArrowheads="1"/>
          </p:cNvSpPr>
          <p:nvPr/>
        </p:nvSpPr>
        <p:spPr bwMode="auto">
          <a:xfrm>
            <a:off x="1021546" y="6089675"/>
            <a:ext cx="4227608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6762" tIns="48381" rIns="96762" bIns="48381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302381" indent="-302381" algn="ctr" eaLnBrk="1" hangingPunct="1">
              <a:buClr>
                <a:schemeClr val="folHlink"/>
              </a:buClr>
              <a:buSzPct val="60000"/>
              <a:buFontTx/>
              <a:buChar char="-"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на 2020 год  консолидированный бюджет</a:t>
            </a:r>
          </a:p>
        </p:txBody>
      </p:sp>
      <p:sp>
        <p:nvSpPr>
          <p:cNvPr id="25665" name="Text Box 17"/>
          <p:cNvSpPr txBox="1">
            <a:spLocks noChangeArrowheads="1"/>
          </p:cNvSpPr>
          <p:nvPr/>
        </p:nvSpPr>
        <p:spPr bwMode="auto">
          <a:xfrm>
            <a:off x="5602139" y="6078453"/>
            <a:ext cx="2477707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на 2021 год проект</a:t>
            </a:r>
          </a:p>
        </p:txBody>
      </p:sp>
      <p:sp>
        <p:nvSpPr>
          <p:cNvPr id="25666" name="Text Box 21"/>
          <p:cNvSpPr txBox="1">
            <a:spLocks noChangeArrowheads="1"/>
          </p:cNvSpPr>
          <p:nvPr/>
        </p:nvSpPr>
        <p:spPr bwMode="auto">
          <a:xfrm>
            <a:off x="8951664" y="6088533"/>
            <a:ext cx="1815865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>
                <a:effectLst>
                  <a:outerShdw blurRad="38100" dist="38100" dir="2700000" algn="tl">
                    <a:srgbClr val="C0C0C0"/>
                  </a:outerShdw>
                </a:effectLst>
              </a:rPr>
              <a:t>- отклонения</a:t>
            </a:r>
          </a:p>
        </p:txBody>
      </p:sp>
      <p:sp>
        <p:nvSpPr>
          <p:cNvPr id="24586" name="Line 22"/>
          <p:cNvSpPr>
            <a:spLocks noChangeShapeType="1"/>
          </p:cNvSpPr>
          <p:nvPr/>
        </p:nvSpPr>
        <p:spPr bwMode="auto">
          <a:xfrm>
            <a:off x="5565183" y="5347628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4587" name="Группа 44"/>
          <p:cNvGrpSpPr>
            <a:grpSpLocks/>
          </p:cNvGrpSpPr>
          <p:nvPr/>
        </p:nvGrpSpPr>
        <p:grpSpPr bwMode="auto">
          <a:xfrm>
            <a:off x="991084" y="3657489"/>
            <a:ext cx="4567381" cy="912271"/>
            <a:chOff x="606910" y="1664512"/>
            <a:chExt cx="3425283" cy="684610"/>
          </a:xfrm>
        </p:grpSpPr>
        <p:sp>
          <p:nvSpPr>
            <p:cNvPr id="25669" name="Rectangle 9"/>
            <p:cNvSpPr>
              <a:spLocks noChangeArrowheads="1"/>
            </p:cNvSpPr>
            <p:nvPr/>
          </p:nvSpPr>
          <p:spPr bwMode="auto">
            <a:xfrm>
              <a:off x="606910" y="1997361"/>
              <a:ext cx="1157718" cy="351761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304 624,29</a:t>
              </a:r>
            </a:p>
          </p:txBody>
        </p:sp>
        <p:sp>
          <p:nvSpPr>
            <p:cNvPr id="25670" name="Rectangle 10"/>
            <p:cNvSpPr>
              <a:spLocks noChangeArrowheads="1"/>
            </p:cNvSpPr>
            <p:nvPr/>
          </p:nvSpPr>
          <p:spPr bwMode="auto">
            <a:xfrm>
              <a:off x="1738173" y="1992318"/>
              <a:ext cx="1128743" cy="356804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312 741,00</a:t>
              </a:r>
            </a:p>
          </p:txBody>
        </p:sp>
        <p:sp>
          <p:nvSpPr>
            <p:cNvPr id="25671" name="Rectangle 11"/>
            <p:cNvSpPr>
              <a:spLocks noChangeArrowheads="1"/>
            </p:cNvSpPr>
            <p:nvPr/>
          </p:nvSpPr>
          <p:spPr bwMode="auto">
            <a:xfrm>
              <a:off x="2861877" y="1997361"/>
              <a:ext cx="1169056" cy="35176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+8 116,71</a:t>
              </a:r>
            </a:p>
          </p:txBody>
        </p:sp>
        <p:sp>
          <p:nvSpPr>
            <p:cNvPr id="25672" name="Rectangle 23"/>
            <p:cNvSpPr>
              <a:spLocks noChangeArrowheads="1"/>
            </p:cNvSpPr>
            <p:nvPr/>
          </p:nvSpPr>
          <p:spPr bwMode="auto">
            <a:xfrm>
              <a:off x="608170" y="1664512"/>
              <a:ext cx="3424023" cy="34419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Дотации на выравнивание бюджетной </a:t>
              </a:r>
            </a:p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обеспеченности</a:t>
              </a:r>
            </a:p>
          </p:txBody>
        </p:sp>
      </p:grpSp>
      <p:grpSp>
        <p:nvGrpSpPr>
          <p:cNvPr id="24588" name="Группа 45"/>
          <p:cNvGrpSpPr>
            <a:grpSpLocks/>
          </p:cNvGrpSpPr>
          <p:nvPr/>
        </p:nvGrpSpPr>
        <p:grpSpPr bwMode="auto">
          <a:xfrm>
            <a:off x="1007881" y="4890652"/>
            <a:ext cx="4565701" cy="905551"/>
            <a:chOff x="608336" y="2756316"/>
            <a:chExt cx="3423857" cy="678656"/>
          </a:xfrm>
        </p:grpSpPr>
        <p:sp>
          <p:nvSpPr>
            <p:cNvPr id="25674" name="Rectangle 24"/>
            <p:cNvSpPr>
              <a:spLocks noChangeArrowheads="1"/>
            </p:cNvSpPr>
            <p:nvPr/>
          </p:nvSpPr>
          <p:spPr bwMode="auto">
            <a:xfrm>
              <a:off x="613375" y="3083683"/>
              <a:ext cx="1126169" cy="351289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294 084,65</a:t>
              </a:r>
            </a:p>
          </p:txBody>
        </p:sp>
        <p:sp>
          <p:nvSpPr>
            <p:cNvPr id="25675" name="Rectangle 25"/>
            <p:cNvSpPr>
              <a:spLocks noChangeArrowheads="1"/>
            </p:cNvSpPr>
            <p:nvPr/>
          </p:nvSpPr>
          <p:spPr bwMode="auto">
            <a:xfrm>
              <a:off x="1713091" y="3083683"/>
              <a:ext cx="1153883" cy="351289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109 422,66</a:t>
              </a:r>
            </a:p>
          </p:txBody>
        </p:sp>
        <p:sp>
          <p:nvSpPr>
            <p:cNvPr id="25676" name="Rectangle 26"/>
            <p:cNvSpPr>
              <a:spLocks noChangeArrowheads="1"/>
            </p:cNvSpPr>
            <p:nvPr/>
          </p:nvSpPr>
          <p:spPr bwMode="auto">
            <a:xfrm>
              <a:off x="2861935" y="3086201"/>
              <a:ext cx="1170258" cy="34877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-184 661,99</a:t>
              </a:r>
            </a:p>
          </p:txBody>
        </p:sp>
        <p:sp>
          <p:nvSpPr>
            <p:cNvPr id="25677" name="Rectangle 27"/>
            <p:cNvSpPr>
              <a:spLocks noChangeArrowheads="1"/>
            </p:cNvSpPr>
            <p:nvPr/>
          </p:nvSpPr>
          <p:spPr bwMode="auto">
            <a:xfrm>
              <a:off x="608336" y="2756316"/>
              <a:ext cx="3423857" cy="34373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Субсидии</a:t>
              </a:r>
            </a:p>
          </p:txBody>
        </p:sp>
      </p:grpSp>
      <p:grpSp>
        <p:nvGrpSpPr>
          <p:cNvPr id="24589" name="Group 28"/>
          <p:cNvGrpSpPr>
            <a:grpSpLocks/>
          </p:cNvGrpSpPr>
          <p:nvPr/>
        </p:nvGrpSpPr>
        <p:grpSpPr bwMode="auto">
          <a:xfrm>
            <a:off x="6672173" y="4882251"/>
            <a:ext cx="4567381" cy="913952"/>
            <a:chOff x="3151" y="2561"/>
            <a:chExt cx="2272" cy="566"/>
          </a:xfrm>
        </p:grpSpPr>
        <p:sp>
          <p:nvSpPr>
            <p:cNvPr id="25679" name="Rectangle 30"/>
            <p:cNvSpPr>
              <a:spLocks noChangeArrowheads="1"/>
            </p:cNvSpPr>
            <p:nvPr/>
          </p:nvSpPr>
          <p:spPr bwMode="auto">
            <a:xfrm>
              <a:off x="3151" y="2843"/>
              <a:ext cx="756" cy="284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7 518,26</a:t>
              </a:r>
            </a:p>
          </p:txBody>
        </p:sp>
        <p:sp>
          <p:nvSpPr>
            <p:cNvPr id="25680" name="Rectangle 31"/>
            <p:cNvSpPr>
              <a:spLocks noChangeArrowheads="1"/>
            </p:cNvSpPr>
            <p:nvPr/>
          </p:nvSpPr>
          <p:spPr bwMode="auto">
            <a:xfrm>
              <a:off x="3895" y="2829"/>
              <a:ext cx="755" cy="298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25 889,38</a:t>
              </a:r>
            </a:p>
          </p:txBody>
        </p:sp>
        <p:sp>
          <p:nvSpPr>
            <p:cNvPr id="25681" name="Rectangle 32"/>
            <p:cNvSpPr>
              <a:spLocks noChangeArrowheads="1"/>
            </p:cNvSpPr>
            <p:nvPr/>
          </p:nvSpPr>
          <p:spPr bwMode="auto">
            <a:xfrm>
              <a:off x="4648" y="2838"/>
              <a:ext cx="775" cy="289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+18 371,12</a:t>
              </a:r>
            </a:p>
          </p:txBody>
        </p:sp>
        <p:sp>
          <p:nvSpPr>
            <p:cNvPr id="25682" name="Rectangle 33"/>
            <p:cNvSpPr>
              <a:spLocks noChangeArrowheads="1"/>
            </p:cNvSpPr>
            <p:nvPr/>
          </p:nvSpPr>
          <p:spPr bwMode="auto">
            <a:xfrm>
              <a:off x="3152" y="2561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Прочие</a:t>
              </a:r>
            </a:p>
          </p:txBody>
        </p:sp>
      </p:grpSp>
      <p:grpSp>
        <p:nvGrpSpPr>
          <p:cNvPr id="24590" name="Group 33"/>
          <p:cNvGrpSpPr>
            <a:grpSpLocks/>
          </p:cNvGrpSpPr>
          <p:nvPr/>
        </p:nvGrpSpPr>
        <p:grpSpPr bwMode="auto">
          <a:xfrm>
            <a:off x="6672172" y="3657489"/>
            <a:ext cx="4565701" cy="908911"/>
            <a:chOff x="3137" y="1692"/>
            <a:chExt cx="2271" cy="572"/>
          </a:xfrm>
        </p:grpSpPr>
        <p:sp>
          <p:nvSpPr>
            <p:cNvPr id="25684" name="Rectangle 28"/>
            <p:cNvSpPr>
              <a:spLocks noChangeArrowheads="1"/>
            </p:cNvSpPr>
            <p:nvPr/>
          </p:nvSpPr>
          <p:spPr bwMode="auto">
            <a:xfrm>
              <a:off x="3878" y="1969"/>
              <a:ext cx="754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698 278,42</a:t>
              </a:r>
            </a:p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5" name="Rectangle 29"/>
            <p:cNvSpPr>
              <a:spLocks noChangeArrowheads="1"/>
            </p:cNvSpPr>
            <p:nvPr/>
          </p:nvSpPr>
          <p:spPr bwMode="auto">
            <a:xfrm>
              <a:off x="4633" y="1969"/>
              <a:ext cx="77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+102 948,25</a:t>
              </a:r>
            </a:p>
          </p:txBody>
        </p:sp>
        <p:sp>
          <p:nvSpPr>
            <p:cNvPr id="25686" name="Rectangle 34"/>
            <p:cNvSpPr>
              <a:spLocks noChangeArrowheads="1"/>
            </p:cNvSpPr>
            <p:nvPr/>
          </p:nvSpPr>
          <p:spPr bwMode="auto">
            <a:xfrm>
              <a:off x="3137" y="1967"/>
              <a:ext cx="752" cy="297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595 330,17</a:t>
              </a:r>
            </a:p>
          </p:txBody>
        </p:sp>
        <p:sp>
          <p:nvSpPr>
            <p:cNvPr id="25687" name="Rectangle 35"/>
            <p:cNvSpPr>
              <a:spLocks noChangeArrowheads="1"/>
            </p:cNvSpPr>
            <p:nvPr/>
          </p:nvSpPr>
          <p:spPr bwMode="auto">
            <a:xfrm>
              <a:off x="3137" y="1692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Субвенции</a:t>
              </a:r>
            </a:p>
          </p:txBody>
        </p:sp>
      </p:grpSp>
      <p:sp>
        <p:nvSpPr>
          <p:cNvPr id="25688" name="Rectangle 14"/>
          <p:cNvSpPr>
            <a:spLocks noChangeArrowheads="1"/>
          </p:cNvSpPr>
          <p:nvPr/>
        </p:nvSpPr>
        <p:spPr bwMode="auto">
          <a:xfrm>
            <a:off x="992764" y="6180937"/>
            <a:ext cx="379635" cy="144485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89" name="Rectangle 18"/>
          <p:cNvSpPr>
            <a:spLocks noChangeArrowheads="1"/>
          </p:cNvSpPr>
          <p:nvPr/>
        </p:nvSpPr>
        <p:spPr bwMode="auto">
          <a:xfrm>
            <a:off x="5333370" y="6180937"/>
            <a:ext cx="28220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90" name="Rectangle 20"/>
          <p:cNvSpPr>
            <a:spLocks noChangeArrowheads="1"/>
          </p:cNvSpPr>
          <p:nvPr/>
        </p:nvSpPr>
        <p:spPr bwMode="auto">
          <a:xfrm>
            <a:off x="8652659" y="6177577"/>
            <a:ext cx="302364" cy="17472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3625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Заголовок 1"/>
          <p:cNvSpPr txBox="1">
            <a:spLocks/>
          </p:cNvSpPr>
          <p:nvPr/>
        </p:nvSpPr>
        <p:spPr bwMode="auto">
          <a:xfrm>
            <a:off x="1333762" y="329292"/>
            <a:ext cx="8889510" cy="1228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ru-RU" altLang="ru-RU" b="1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ДОХОДЫ МЕСТНОГО БЮДЖЕТА НА ДУШУ НАСЕЛЕНИЯ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29789" name="Group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491799"/>
              </p:ext>
            </p:extLst>
          </p:nvPr>
        </p:nvGraphicFramePr>
        <p:xfrm>
          <a:off x="1002081" y="1402916"/>
          <a:ext cx="10504560" cy="3726348"/>
        </p:xfrm>
        <a:graphic>
          <a:graphicData uri="http://schemas.openxmlformats.org/drawingml/2006/table">
            <a:tbl>
              <a:tblPr/>
              <a:tblGrid>
                <a:gridCol w="2583294">
                  <a:extLst>
                    <a:ext uri="{9D8B030D-6E8A-4147-A177-3AD203B41FA5}"/>
                  </a:extLst>
                </a:gridCol>
                <a:gridCol w="969721">
                  <a:extLst>
                    <a:ext uri="{9D8B030D-6E8A-4147-A177-3AD203B41FA5}"/>
                  </a:extLst>
                </a:gridCol>
                <a:gridCol w="991405">
                  <a:extLst>
                    <a:ext uri="{9D8B030D-6E8A-4147-A177-3AD203B41FA5}"/>
                  </a:extLst>
                </a:gridCol>
                <a:gridCol w="914388">
                  <a:extLst>
                    <a:ext uri="{9D8B030D-6E8A-4147-A177-3AD203B41FA5}"/>
                  </a:extLst>
                </a:gridCol>
                <a:gridCol w="1022658">
                  <a:extLst>
                    <a:ext uri="{9D8B030D-6E8A-4147-A177-3AD203B41FA5}"/>
                  </a:extLst>
                </a:gridCol>
                <a:gridCol w="974903">
                  <a:extLst>
                    <a:ext uri="{9D8B030D-6E8A-4147-A177-3AD203B41FA5}"/>
                  </a:extLst>
                </a:gridCol>
                <a:gridCol w="1036644">
                  <a:extLst>
                    <a:ext uri="{9D8B030D-6E8A-4147-A177-3AD203B41FA5}"/>
                  </a:extLst>
                </a:gridCol>
                <a:gridCol w="968523">
                  <a:extLst>
                    <a:ext uri="{9D8B030D-6E8A-4147-A177-3AD203B41FA5}"/>
                  </a:extLst>
                </a:gridCol>
                <a:gridCol w="1043024">
                  <a:extLst>
                    <a:ext uri="{9D8B030D-6E8A-4147-A177-3AD203B41FA5}"/>
                  </a:extLst>
                </a:gridCol>
              </a:tblGrid>
              <a:tr h="152817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г. (факт)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г. (факт)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 (консолидированный бюджет план)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 (проект)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392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8059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всего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2091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25097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2455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29457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2706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32479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2634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31603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57118" name="Rectangle 798"/>
          <p:cNvSpPr>
            <a:spLocks noChangeArrowheads="1"/>
          </p:cNvSpPr>
          <p:nvPr/>
        </p:nvSpPr>
        <p:spPr bwMode="auto">
          <a:xfrm rot="10800000" flipH="1" flipV="1">
            <a:off x="10438288" y="942514"/>
            <a:ext cx="1422792" cy="32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(рублей)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7029" y="5348613"/>
            <a:ext cx="10534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доходов местного бюджета на душу населения по проекту, обусловлено уменьшением межбюджетных трансфертов из краевого бюджета на </a:t>
            </a:r>
            <a:r>
              <a:rPr lang="ru-RU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софинансирование</a:t>
            </a:r>
            <a:r>
              <a:rPr lang="ru-RU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 капитального характера (строительство, капитальный ремонт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 2021 году </a:t>
            </a:r>
            <a:r>
              <a:rPr lang="ru-RU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сравнению с 2020 годом</a:t>
            </a:r>
            <a:endParaRPr lang="ru-RU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6079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72399" y="228488"/>
            <a:ext cx="9296022" cy="71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defRPr/>
            </a:pP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БЮДЖЕТА АЛЕКСАНДРОВСКОГО МУНИЦИПАЛЬНОГО ОКРУГА СТАВРОПОЛЬСКОГО КРАЯ </a:t>
            </a:r>
          </a:p>
        </p:txBody>
      </p:sp>
      <p:sp>
        <p:nvSpPr>
          <p:cNvPr id="2052" name="Text Box 70"/>
          <p:cNvSpPr txBox="1">
            <a:spLocks noChangeArrowheads="1"/>
          </p:cNvSpPr>
          <p:nvPr/>
        </p:nvSpPr>
        <p:spPr bwMode="auto">
          <a:xfrm rot="10800000" flipH="1" flipV="1">
            <a:off x="10134244" y="1350768"/>
            <a:ext cx="1343841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latin typeface="Times New Roman" pitchFamily="18" charset="0"/>
              </a:rPr>
              <a:t>тыс.рублей</a:t>
            </a:r>
          </a:p>
        </p:txBody>
      </p:sp>
      <p:graphicFrame>
        <p:nvGraphicFramePr>
          <p:cNvPr id="106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337193"/>
              </p:ext>
            </p:extLst>
          </p:nvPr>
        </p:nvGraphicFramePr>
        <p:xfrm>
          <a:off x="951978" y="2242158"/>
          <a:ext cx="10477395" cy="4058433"/>
        </p:xfrm>
        <a:graphic>
          <a:graphicData uri="http://schemas.openxmlformats.org/drawingml/2006/table">
            <a:tbl>
              <a:tblPr/>
              <a:tblGrid>
                <a:gridCol w="2603773">
                  <a:extLst>
                    <a:ext uri="{9D8B030D-6E8A-4147-A177-3AD203B41FA5}"/>
                  </a:extLst>
                </a:gridCol>
                <a:gridCol w="1760193"/>
                <a:gridCol w="1606292">
                  <a:extLst>
                    <a:ext uri="{9D8B030D-6E8A-4147-A177-3AD203B41FA5}"/>
                  </a:extLst>
                </a:gridCol>
                <a:gridCol w="1051197">
                  <a:extLst>
                    <a:ext uri="{9D8B030D-6E8A-4147-A177-3AD203B41FA5}"/>
                  </a:extLst>
                </a:gridCol>
                <a:gridCol w="1893674">
                  <a:extLst>
                    <a:ext uri="{9D8B030D-6E8A-4147-A177-3AD203B41FA5}"/>
                  </a:extLst>
                </a:gridCol>
                <a:gridCol w="1562266"/>
              </a:tblGrid>
              <a:tr h="194715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Консолидированный бюджет района утв.</a:t>
                      </a:r>
                    </a:p>
                    <a:p>
                      <a:pPr algn="ctr"/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2020 год, </a:t>
                      </a:r>
                      <a:endParaRPr lang="en-US" sz="19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2021 год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  (снижение) к 2020 году, %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2022 год проект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 год проект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086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– всего</a:t>
                      </a:r>
                      <a:r>
                        <a:rPr kumimoji="0" lang="en-US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  <a:r>
                        <a:rPr kumimoji="0" lang="en-US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1 484 567</a:t>
                      </a:r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,01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444</a:t>
                      </a:r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549,53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97,30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356</a:t>
                      </a:r>
                      <a:r>
                        <a:rPr lang="ru-RU" sz="19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863,45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1 367 437</a:t>
                      </a:r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,50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48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Условно-утвержденные расходы</a:t>
                      </a: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14 747,00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29 614,87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19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456976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ПАРАМЕТРЫ, ЗАЛОЖЕННЫЕ ПРИ ПЛАНИРОВАНИИ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НА 2021 ГОД И ПЛАНОВЫЙ ПЕРИОД 2022 И 2023 ГОДОВ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990952" y="1649818"/>
          <a:ext cx="10438680" cy="4827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4175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456976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ПАРАМЕТРЫ, ЗАЛОЖЕННЫЕ ПРИ ПЛАНИРОВАНИИ РАСХОДОВ БЮДЖЕТА МУНИЦИПАЛЬНОГО ОКРУГА НА 2021 ГОД И ПЛАНОВЫЙ ПЕРИОД 2022 И 2023 ГОДОВ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381394" y="1447633"/>
          <a:ext cx="11200627" cy="5181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36028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9311141" y="3284516"/>
            <a:ext cx="2207259" cy="1369247"/>
          </a:xfrm>
          <a:prstGeom prst="roundRect">
            <a:avLst>
              <a:gd name="adj" fmla="val 13745"/>
            </a:avLst>
          </a:prstGeom>
          <a:solidFill>
            <a:srgbClr val="CC99FF"/>
          </a:solidFill>
          <a:ln w="38100">
            <a:solidFill>
              <a:srgbClr val="911F7B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25603" name="AutoShape 4"/>
          <p:cNvSpPr>
            <a:spLocks noChangeArrowheads="1"/>
          </p:cNvSpPr>
          <p:nvPr/>
        </p:nvSpPr>
        <p:spPr bwMode="auto">
          <a:xfrm>
            <a:off x="6814955" y="3284516"/>
            <a:ext cx="2208939" cy="1369247"/>
          </a:xfrm>
          <a:prstGeom prst="roundRect">
            <a:avLst>
              <a:gd name="adj" fmla="val 13745"/>
            </a:avLst>
          </a:prstGeom>
          <a:solidFill>
            <a:srgbClr val="00990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>
                <a:solidFill>
                  <a:schemeClr val="bg2"/>
                </a:solidFill>
                <a:latin typeface="Arial" charset="0"/>
              </a:rPr>
              <a:t>27 037,40</a:t>
            </a:r>
            <a:endParaRPr lang="en-US" altLang="ru-RU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4271737" y="3284516"/>
            <a:ext cx="2207259" cy="1369247"/>
          </a:xfrm>
          <a:prstGeom prst="roundRect">
            <a:avLst>
              <a:gd name="adj" fmla="val 13745"/>
            </a:avLst>
          </a:prstGeom>
          <a:solidFill>
            <a:schemeClr val="accent2"/>
          </a:solidFill>
          <a:ln w="38100">
            <a:solidFill>
              <a:srgbClr val="CC990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25605" name="AutoShape 6"/>
          <p:cNvSpPr>
            <a:spLocks noChangeArrowheads="1"/>
          </p:cNvSpPr>
          <p:nvPr/>
        </p:nvSpPr>
        <p:spPr bwMode="auto">
          <a:xfrm>
            <a:off x="1883059" y="3301316"/>
            <a:ext cx="2111510" cy="1369247"/>
          </a:xfrm>
          <a:prstGeom prst="roundRect">
            <a:avLst>
              <a:gd name="adj" fmla="val 13745"/>
            </a:avLst>
          </a:prstGeom>
          <a:solidFill>
            <a:srgbClr val="3366FF"/>
          </a:solidFill>
          <a:ln w="38100">
            <a:solidFill>
              <a:srgbClr val="2206CA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>
                <a:latin typeface="Arial" charset="0"/>
              </a:rPr>
              <a:t>25 697,00</a:t>
            </a:r>
            <a:endParaRPr lang="en-US" altLang="ru-RU" b="1">
              <a:latin typeface="Arial" charset="0"/>
            </a:endParaRPr>
          </a:p>
        </p:txBody>
      </p:sp>
      <p:grpSp>
        <p:nvGrpSpPr>
          <p:cNvPr id="25606" name="Group 7"/>
          <p:cNvGrpSpPr>
            <a:grpSpLocks/>
          </p:cNvGrpSpPr>
          <p:nvPr/>
        </p:nvGrpSpPr>
        <p:grpSpPr bwMode="auto">
          <a:xfrm>
            <a:off x="1447989" y="1219723"/>
            <a:ext cx="10045214" cy="1317166"/>
            <a:chOff x="604" y="979"/>
            <a:chExt cx="4243" cy="959"/>
          </a:xfrm>
        </p:grpSpPr>
        <p:sp>
          <p:nvSpPr>
            <p:cNvPr id="45064" name="Rectangle 8"/>
            <p:cNvSpPr>
              <a:spLocks noChangeArrowheads="1"/>
            </p:cNvSpPr>
            <p:nvPr/>
          </p:nvSpPr>
          <p:spPr bwMode="gray">
            <a:xfrm rot="3419336">
              <a:off x="593" y="1056"/>
              <a:ext cx="893" cy="871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rot="10800000" vert="eaVert" wrap="none" anchor="ctr"/>
            <a:lstStyle/>
            <a:p>
              <a:pPr algn="ctr" eaLnBrk="1" hangingPunct="1">
                <a:defRPr/>
              </a:pPr>
              <a:endPara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grpSp>
          <p:nvGrpSpPr>
            <p:cNvPr id="25643" name="Group 9"/>
            <p:cNvGrpSpPr>
              <a:grpSpLocks/>
            </p:cNvGrpSpPr>
            <p:nvPr/>
          </p:nvGrpSpPr>
          <p:grpSpPr bwMode="auto">
            <a:xfrm>
              <a:off x="1296" y="1296"/>
              <a:ext cx="624" cy="96"/>
              <a:chOff x="2003" y="3439"/>
              <a:chExt cx="468" cy="244"/>
            </a:xfrm>
          </p:grpSpPr>
          <p:sp>
            <p:nvSpPr>
              <p:cNvPr id="10" name="Oval 10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8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68" name="Oval 12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69" name="Oval 13"/>
              <p:cNvSpPr>
                <a:spLocks noChangeArrowheads="1"/>
              </p:cNvSpPr>
              <p:nvPr/>
            </p:nvSpPr>
            <p:spPr bwMode="gray">
              <a:xfrm>
                <a:off x="2439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70" name="Rectangle 14"/>
            <p:cNvSpPr>
              <a:spLocks noChangeArrowheads="1"/>
            </p:cNvSpPr>
            <p:nvPr/>
          </p:nvSpPr>
          <p:spPr bwMode="gray">
            <a:xfrm rot="3419336">
              <a:off x="1719" y="1020"/>
              <a:ext cx="915" cy="83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grpSp>
          <p:nvGrpSpPr>
            <p:cNvPr id="25645" name="Group 15"/>
            <p:cNvGrpSpPr>
              <a:grpSpLocks/>
            </p:cNvGrpSpPr>
            <p:nvPr/>
          </p:nvGrpSpPr>
          <p:grpSpPr bwMode="auto">
            <a:xfrm>
              <a:off x="2448" y="1296"/>
              <a:ext cx="624" cy="96"/>
              <a:chOff x="2003" y="3439"/>
              <a:chExt cx="468" cy="244"/>
            </a:xfrm>
          </p:grpSpPr>
          <p:sp>
            <p:nvSpPr>
              <p:cNvPr id="11" name="Oval 16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8" name="Rectangle 17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6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74" name="Oval 18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75" name="Oval 19"/>
              <p:cNvSpPr>
                <a:spLocks noChangeArrowheads="1"/>
              </p:cNvSpPr>
              <p:nvPr/>
            </p:nvSpPr>
            <p:spPr bwMode="gray">
              <a:xfrm>
                <a:off x="2438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76" name="Rectangle 20"/>
            <p:cNvSpPr>
              <a:spLocks noChangeArrowheads="1"/>
            </p:cNvSpPr>
            <p:nvPr/>
          </p:nvSpPr>
          <p:spPr bwMode="gray">
            <a:xfrm rot="3419336">
              <a:off x="2825" y="1043"/>
              <a:ext cx="909" cy="821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grpSp>
          <p:nvGrpSpPr>
            <p:cNvPr id="25647" name="Group 21"/>
            <p:cNvGrpSpPr>
              <a:grpSpLocks/>
            </p:cNvGrpSpPr>
            <p:nvPr/>
          </p:nvGrpSpPr>
          <p:grpSpPr bwMode="auto">
            <a:xfrm>
              <a:off x="3600" y="1296"/>
              <a:ext cx="816" cy="96"/>
              <a:chOff x="2003" y="3439"/>
              <a:chExt cx="468" cy="244"/>
            </a:xfrm>
          </p:grpSpPr>
          <p:sp>
            <p:nvSpPr>
              <p:cNvPr id="12" name="Oval 22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9" name="Rectangle 23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8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80" name="Oval 24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81" name="Oval 25"/>
              <p:cNvSpPr>
                <a:spLocks noChangeArrowheads="1"/>
              </p:cNvSpPr>
              <p:nvPr/>
            </p:nvSpPr>
            <p:spPr bwMode="gray">
              <a:xfrm>
                <a:off x="2438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82" name="Rectangle 26"/>
            <p:cNvSpPr>
              <a:spLocks noChangeArrowheads="1"/>
            </p:cNvSpPr>
            <p:nvPr/>
          </p:nvSpPr>
          <p:spPr bwMode="gray">
            <a:xfrm rot="3419336">
              <a:off x="4001" y="1065"/>
              <a:ext cx="888" cy="80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mtClean="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5368" name="Rectangle 27"/>
          <p:cNvSpPr>
            <a:spLocks noChangeArrowheads="1"/>
          </p:cNvSpPr>
          <p:nvPr/>
        </p:nvSpPr>
        <p:spPr bwMode="gray">
          <a:xfrm>
            <a:off x="1584053" y="1412931"/>
            <a:ext cx="2398757" cy="42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sz="21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en-US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69" name="Rectangle 28"/>
          <p:cNvSpPr>
            <a:spLocks noChangeArrowheads="1"/>
          </p:cNvSpPr>
          <p:nvPr/>
        </p:nvSpPr>
        <p:spPr bwMode="gray">
          <a:xfrm rot="10800000" flipV="1">
            <a:off x="4191106" y="1308845"/>
            <a:ext cx="2019122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endParaRPr lang="ru-RU" altLang="ru-RU" b="1" dirty="0" smtClean="0">
              <a:solidFill>
                <a:schemeClr val="bg2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   2021 год </a:t>
            </a:r>
            <a:endParaRPr lang="en-US" altLang="ru-RU" b="1" dirty="0" smtClean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09" name="Rectangle 29"/>
          <p:cNvSpPr>
            <a:spLocks noChangeArrowheads="1"/>
          </p:cNvSpPr>
          <p:nvPr/>
        </p:nvSpPr>
        <p:spPr bwMode="gray">
          <a:xfrm>
            <a:off x="6769601" y="1627978"/>
            <a:ext cx="1965368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>
                <a:solidFill>
                  <a:schemeClr val="bg2"/>
                </a:solidFill>
                <a:latin typeface="Arial" charset="0"/>
              </a:rPr>
              <a:t>2022 год</a:t>
            </a:r>
            <a:endParaRPr lang="en-US" altLang="ru-RU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10" name="Rectangle 30"/>
          <p:cNvSpPr>
            <a:spLocks noChangeArrowheads="1"/>
          </p:cNvSpPr>
          <p:nvPr/>
        </p:nvSpPr>
        <p:spPr bwMode="gray">
          <a:xfrm>
            <a:off x="9553032" y="1627978"/>
            <a:ext cx="2061116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>
                <a:solidFill>
                  <a:schemeClr val="bg2"/>
                </a:solidFill>
                <a:latin typeface="Arial" charset="0"/>
              </a:rPr>
              <a:t>2023 год</a:t>
            </a:r>
            <a:endParaRPr lang="en-US" altLang="ru-RU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72" name="Rectangle 31"/>
          <p:cNvSpPr>
            <a:spLocks noChangeArrowheads="1"/>
          </p:cNvSpPr>
          <p:nvPr/>
        </p:nvSpPr>
        <p:spPr bwMode="auto">
          <a:xfrm>
            <a:off x="1920014" y="3444121"/>
            <a:ext cx="2109831" cy="120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5612" name="Rectangle 32"/>
          <p:cNvSpPr>
            <a:spLocks noChangeArrowheads="1"/>
          </p:cNvSpPr>
          <p:nvPr/>
        </p:nvSpPr>
        <p:spPr bwMode="auto">
          <a:xfrm>
            <a:off x="4320450" y="3788534"/>
            <a:ext cx="2207259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>
                <a:latin typeface="Arial" charset="0"/>
              </a:rPr>
              <a:t>26 250,60</a:t>
            </a:r>
          </a:p>
        </p:txBody>
      </p:sp>
      <p:sp>
        <p:nvSpPr>
          <p:cNvPr id="15374" name="Rectangle 33"/>
          <p:cNvSpPr>
            <a:spLocks noChangeArrowheads="1"/>
          </p:cNvSpPr>
          <p:nvPr/>
        </p:nvSpPr>
        <p:spPr bwMode="auto">
          <a:xfrm>
            <a:off x="6814955" y="3440760"/>
            <a:ext cx="2208939" cy="120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>
              <a:latin typeface="Arial" charset="0"/>
            </a:endParaRPr>
          </a:p>
          <a:p>
            <a:pPr algn="ctr" eaLnBrk="1" hangingPunct="1">
              <a:defRPr/>
            </a:pP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  <a:p>
            <a:pPr algn="ctr" eaLnBrk="1" hangingPunct="1">
              <a:defRPr/>
            </a:pPr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375" name="Rectangle 34"/>
          <p:cNvSpPr>
            <a:spLocks noChangeArrowheads="1"/>
          </p:cNvSpPr>
          <p:nvPr/>
        </p:nvSpPr>
        <p:spPr bwMode="auto">
          <a:xfrm>
            <a:off x="9406889" y="3444121"/>
            <a:ext cx="2111511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27 848,50</a:t>
            </a:r>
            <a:endParaRPr lang="en-US" altLang="ru-RU" b="1" dirty="0" smtClean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79" name="TextBox 43"/>
          <p:cNvSpPr txBox="1">
            <a:spLocks noChangeArrowheads="1"/>
          </p:cNvSpPr>
          <p:nvPr/>
        </p:nvSpPr>
        <p:spPr bwMode="auto">
          <a:xfrm>
            <a:off x="2158546" y="2924983"/>
            <a:ext cx="1632767" cy="374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16" name="Прямоугольник 50"/>
          <p:cNvSpPr>
            <a:spLocks noChangeArrowheads="1"/>
          </p:cNvSpPr>
          <p:nvPr/>
        </p:nvSpPr>
        <p:spPr bwMode="auto">
          <a:xfrm>
            <a:off x="1" y="2924983"/>
            <a:ext cx="1871299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</a:t>
            </a:r>
            <a:endParaRPr lang="ru-RU" altLang="ru-RU" sz="1500" i="1">
              <a:latin typeface="Arial" charset="0"/>
            </a:endParaRPr>
          </a:p>
        </p:txBody>
      </p:sp>
      <p:sp>
        <p:nvSpPr>
          <p:cNvPr id="25617" name="Прямоугольник 52"/>
          <p:cNvSpPr>
            <a:spLocks noChangeArrowheads="1"/>
          </p:cNvSpPr>
          <p:nvPr/>
        </p:nvSpPr>
        <p:spPr bwMode="auto">
          <a:xfrm>
            <a:off x="334281" y="3843975"/>
            <a:ext cx="1249772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руб.</a:t>
            </a:r>
          </a:p>
        </p:txBody>
      </p:sp>
      <p:sp>
        <p:nvSpPr>
          <p:cNvPr id="25618" name="Прямоугольник 53"/>
          <p:cNvSpPr>
            <a:spLocks noChangeArrowheads="1"/>
          </p:cNvSpPr>
          <p:nvPr/>
        </p:nvSpPr>
        <p:spPr bwMode="auto">
          <a:xfrm>
            <a:off x="0" y="4277430"/>
            <a:ext cx="182426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проценты</a:t>
            </a:r>
          </a:p>
        </p:txBody>
      </p:sp>
      <p:sp>
        <p:nvSpPr>
          <p:cNvPr id="13332" name="Rectangle 3"/>
          <p:cNvSpPr>
            <a:spLocks noChangeArrowheads="1"/>
          </p:cNvSpPr>
          <p:nvPr/>
        </p:nvSpPr>
        <p:spPr bwMode="auto">
          <a:xfrm>
            <a:off x="152863" y="0"/>
            <a:ext cx="11735094" cy="838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9048" tIns="11429" rIns="19048" bIns="11429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ЗАРАБОТНОЙ ПЛАТЫ</a:t>
            </a:r>
            <a:b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ОТДЕЛЬНЫХ КАТЕГОРИЙ РАБОТНИКОВ МУНИЦИПАЛЬНЫХ УЧРЕЖДЕНИЙ АЛЕКСАНДРОВСКОГО МУНИЦИПАЛЬНОГО ОКРУГА СТАВРОПОЛЬСКОГО КРАЯ</a:t>
            </a:r>
          </a:p>
        </p:txBody>
      </p:sp>
      <p:sp>
        <p:nvSpPr>
          <p:cNvPr id="25620" name="AutoShape 6"/>
          <p:cNvSpPr>
            <a:spLocks noChangeArrowheads="1"/>
          </p:cNvSpPr>
          <p:nvPr/>
        </p:nvSpPr>
        <p:spPr bwMode="auto">
          <a:xfrm>
            <a:off x="1871300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rgbClr val="3366FF"/>
          </a:solidFill>
          <a:ln w="38100">
            <a:solidFill>
              <a:srgbClr val="2206CA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>
                <a:latin typeface="Arial" charset="0"/>
              </a:rPr>
              <a:t>25 697,00</a:t>
            </a:r>
            <a:endParaRPr lang="en-US" altLang="ru-RU" b="1">
              <a:latin typeface="Arial" charset="0"/>
            </a:endParaRPr>
          </a:p>
        </p:txBody>
      </p:sp>
      <p:sp>
        <p:nvSpPr>
          <p:cNvPr id="25621" name="AutoShape 5"/>
          <p:cNvSpPr>
            <a:spLocks noChangeArrowheads="1"/>
          </p:cNvSpPr>
          <p:nvPr/>
        </p:nvSpPr>
        <p:spPr bwMode="auto">
          <a:xfrm>
            <a:off x="4369165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chemeClr val="accent2"/>
          </a:solidFill>
          <a:ln w="38100">
            <a:solidFill>
              <a:srgbClr val="CC990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>
                <a:latin typeface="Arial" charset="0"/>
              </a:rPr>
              <a:t>26 250,60</a:t>
            </a:r>
          </a:p>
        </p:txBody>
      </p:sp>
      <p:sp>
        <p:nvSpPr>
          <p:cNvPr id="25622" name="AutoShape 4"/>
          <p:cNvSpPr>
            <a:spLocks noChangeArrowheads="1"/>
          </p:cNvSpPr>
          <p:nvPr/>
        </p:nvSpPr>
        <p:spPr bwMode="auto">
          <a:xfrm>
            <a:off x="6863670" y="4868810"/>
            <a:ext cx="2208940" cy="1439811"/>
          </a:xfrm>
          <a:prstGeom prst="roundRect">
            <a:avLst>
              <a:gd name="adj" fmla="val 13745"/>
            </a:avLst>
          </a:prstGeom>
          <a:solidFill>
            <a:srgbClr val="00990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>
                <a:solidFill>
                  <a:schemeClr val="bg2"/>
                </a:solidFill>
                <a:latin typeface="Arial" charset="0"/>
              </a:rPr>
              <a:t>27 037,40</a:t>
            </a:r>
            <a:endParaRPr lang="en-US" altLang="ru-RU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23" name="AutoShape 3"/>
          <p:cNvSpPr>
            <a:spLocks noChangeArrowheads="1"/>
          </p:cNvSpPr>
          <p:nvPr/>
        </p:nvSpPr>
        <p:spPr bwMode="auto">
          <a:xfrm>
            <a:off x="9359855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rgbClr val="CC99FF"/>
          </a:solidFill>
          <a:ln w="38100">
            <a:solidFill>
              <a:srgbClr val="911F7B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>
                <a:solidFill>
                  <a:schemeClr val="bg2"/>
                </a:solidFill>
                <a:latin typeface="Arial" charset="0"/>
              </a:rPr>
              <a:t>27 848,50</a:t>
            </a:r>
          </a:p>
        </p:txBody>
      </p:sp>
      <p:sp>
        <p:nvSpPr>
          <p:cNvPr id="25624" name="Прямоугольник 51"/>
          <p:cNvSpPr>
            <a:spLocks noChangeArrowheads="1"/>
          </p:cNvSpPr>
          <p:nvPr/>
        </p:nvSpPr>
        <p:spPr bwMode="auto">
          <a:xfrm>
            <a:off x="0" y="3284516"/>
            <a:ext cx="1775551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>
                <a:latin typeface="Arial" charset="0"/>
              </a:rPr>
              <a:t>Культура</a:t>
            </a:r>
          </a:p>
        </p:txBody>
      </p:sp>
      <p:sp>
        <p:nvSpPr>
          <p:cNvPr id="25625" name="Прямоугольник 52"/>
          <p:cNvSpPr>
            <a:spLocks noChangeArrowheads="1"/>
          </p:cNvSpPr>
          <p:nvPr/>
        </p:nvSpPr>
        <p:spPr bwMode="auto">
          <a:xfrm>
            <a:off x="0" y="4798248"/>
            <a:ext cx="1968727" cy="79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>
                <a:latin typeface="Arial" charset="0"/>
              </a:rPr>
              <a:t>Дополнительное образование детей</a:t>
            </a:r>
          </a:p>
        </p:txBody>
      </p:sp>
      <p:sp>
        <p:nvSpPr>
          <p:cNvPr id="58" name="Стрелка вправо 57"/>
          <p:cNvSpPr>
            <a:spLocks noChangeArrowheads="1"/>
          </p:cNvSpPr>
          <p:nvPr/>
        </p:nvSpPr>
        <p:spPr bwMode="auto">
          <a:xfrm>
            <a:off x="3695563" y="4437036"/>
            <a:ext cx="1056596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FFC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27" name="Rectangle 53"/>
          <p:cNvSpPr>
            <a:spLocks noChangeArrowheads="1"/>
          </p:cNvSpPr>
          <p:nvPr/>
        </p:nvSpPr>
        <p:spPr bwMode="auto">
          <a:xfrm>
            <a:off x="3803071" y="4149746"/>
            <a:ext cx="671921" cy="287291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102,2</a:t>
            </a:r>
          </a:p>
        </p:txBody>
      </p:sp>
      <p:sp>
        <p:nvSpPr>
          <p:cNvPr id="2" name="Стрелка вправо 57"/>
          <p:cNvSpPr>
            <a:spLocks noChangeArrowheads="1"/>
          </p:cNvSpPr>
          <p:nvPr/>
        </p:nvSpPr>
        <p:spPr bwMode="auto">
          <a:xfrm>
            <a:off x="3651889" y="6085174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FFC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29" name="Rectangle 55"/>
          <p:cNvSpPr>
            <a:spLocks noChangeArrowheads="1"/>
          </p:cNvSpPr>
          <p:nvPr/>
        </p:nvSpPr>
        <p:spPr bwMode="auto">
          <a:xfrm>
            <a:off x="3759397" y="5797883"/>
            <a:ext cx="670241" cy="28729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102,2</a:t>
            </a:r>
          </a:p>
        </p:txBody>
      </p:sp>
      <p:sp>
        <p:nvSpPr>
          <p:cNvPr id="3" name="Стрелка вправо 57"/>
          <p:cNvSpPr>
            <a:spLocks noChangeArrowheads="1"/>
          </p:cNvSpPr>
          <p:nvPr/>
        </p:nvSpPr>
        <p:spPr bwMode="auto">
          <a:xfrm>
            <a:off x="6191749" y="4437036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ECFF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1" name="Rectangle 57"/>
          <p:cNvSpPr>
            <a:spLocks noChangeArrowheads="1"/>
          </p:cNvSpPr>
          <p:nvPr/>
        </p:nvSpPr>
        <p:spPr bwMode="auto">
          <a:xfrm>
            <a:off x="6299257" y="4149746"/>
            <a:ext cx="670241" cy="28729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103,0</a:t>
            </a:r>
          </a:p>
        </p:txBody>
      </p:sp>
      <p:sp>
        <p:nvSpPr>
          <p:cNvPr id="4" name="Стрелка вправо 57"/>
          <p:cNvSpPr>
            <a:spLocks noChangeArrowheads="1"/>
          </p:cNvSpPr>
          <p:nvPr/>
        </p:nvSpPr>
        <p:spPr bwMode="auto">
          <a:xfrm>
            <a:off x="6383246" y="6100295"/>
            <a:ext cx="1056596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ECFF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3" name="Rectangle 59"/>
          <p:cNvSpPr>
            <a:spLocks noChangeArrowheads="1"/>
          </p:cNvSpPr>
          <p:nvPr/>
        </p:nvSpPr>
        <p:spPr bwMode="auto">
          <a:xfrm>
            <a:off x="6492434" y="5813004"/>
            <a:ext cx="670240" cy="28729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103,0</a:t>
            </a:r>
          </a:p>
        </p:txBody>
      </p:sp>
      <p:sp>
        <p:nvSpPr>
          <p:cNvPr id="5" name="Стрелка вправо 57"/>
          <p:cNvSpPr>
            <a:spLocks noChangeArrowheads="1"/>
          </p:cNvSpPr>
          <p:nvPr/>
        </p:nvSpPr>
        <p:spPr bwMode="auto">
          <a:xfrm>
            <a:off x="8676176" y="6093574"/>
            <a:ext cx="1056595" cy="144485"/>
          </a:xfrm>
          <a:prstGeom prst="rightArrow">
            <a:avLst>
              <a:gd name="adj1" fmla="val 50000"/>
              <a:gd name="adj2" fmla="val 164251"/>
            </a:avLst>
          </a:prstGeom>
          <a:solidFill>
            <a:srgbClr val="FCEAB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5" name="Rectangle 61"/>
          <p:cNvSpPr>
            <a:spLocks noChangeArrowheads="1"/>
          </p:cNvSpPr>
          <p:nvPr/>
        </p:nvSpPr>
        <p:spPr bwMode="auto">
          <a:xfrm>
            <a:off x="8783683" y="5806284"/>
            <a:ext cx="671921" cy="287291"/>
          </a:xfrm>
          <a:prstGeom prst="rect">
            <a:avLst/>
          </a:prstGeom>
          <a:solidFill>
            <a:srgbClr val="FCEA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103,0</a:t>
            </a:r>
          </a:p>
        </p:txBody>
      </p:sp>
      <p:sp>
        <p:nvSpPr>
          <p:cNvPr id="6" name="Стрелка вправо 57"/>
          <p:cNvSpPr>
            <a:spLocks noChangeArrowheads="1"/>
          </p:cNvSpPr>
          <p:nvPr/>
        </p:nvSpPr>
        <p:spPr bwMode="auto">
          <a:xfrm>
            <a:off x="8689614" y="4437036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FCEAB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7" name="Rectangle 63"/>
          <p:cNvSpPr>
            <a:spLocks noChangeArrowheads="1"/>
          </p:cNvSpPr>
          <p:nvPr/>
        </p:nvSpPr>
        <p:spPr bwMode="auto">
          <a:xfrm>
            <a:off x="8797122" y="4149746"/>
            <a:ext cx="670240" cy="287291"/>
          </a:xfrm>
          <a:prstGeom prst="rect">
            <a:avLst/>
          </a:prstGeom>
          <a:solidFill>
            <a:srgbClr val="FCEA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103,0</a:t>
            </a:r>
          </a:p>
        </p:txBody>
      </p:sp>
      <p:sp>
        <p:nvSpPr>
          <p:cNvPr id="25638" name="Прямоугольник 52"/>
          <p:cNvSpPr>
            <a:spLocks noChangeArrowheads="1"/>
          </p:cNvSpPr>
          <p:nvPr/>
        </p:nvSpPr>
        <p:spPr bwMode="auto">
          <a:xfrm>
            <a:off x="299005" y="5655078"/>
            <a:ext cx="124809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руб.</a:t>
            </a:r>
          </a:p>
        </p:txBody>
      </p:sp>
      <p:sp>
        <p:nvSpPr>
          <p:cNvPr id="25639" name="Прямоугольник 53"/>
          <p:cNvSpPr>
            <a:spLocks noChangeArrowheads="1"/>
          </p:cNvSpPr>
          <p:nvPr/>
        </p:nvSpPr>
        <p:spPr bwMode="auto">
          <a:xfrm>
            <a:off x="0" y="5876846"/>
            <a:ext cx="182426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проценты</a:t>
            </a:r>
          </a:p>
        </p:txBody>
      </p:sp>
      <p:sp>
        <p:nvSpPr>
          <p:cNvPr id="65" name="Rectangle 28"/>
          <p:cNvSpPr>
            <a:spLocks noChangeArrowheads="1"/>
          </p:cNvSpPr>
          <p:nvPr/>
        </p:nvSpPr>
        <p:spPr bwMode="gray">
          <a:xfrm>
            <a:off x="1295128" y="1539853"/>
            <a:ext cx="2205579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r>
              <a:rPr lang="ru-RU" altLang="ru-RU" b="1" dirty="0">
                <a:solidFill>
                  <a:schemeClr val="bg1"/>
                </a:solidFill>
                <a:latin typeface="Arial" charset="0"/>
              </a:rPr>
              <a:t>2020 год  </a:t>
            </a:r>
          </a:p>
          <a:p>
            <a:pPr algn="ctr" eaLnBrk="1" hangingPunct="1">
              <a:defRPr/>
            </a:pPr>
            <a:endParaRPr lang="en-US" altLang="ru-RU" b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76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8750" y="0"/>
            <a:ext cx="1153623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                             Глоссарий                         </a:t>
            </a:r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Часть 1.</a:t>
            </a:r>
            <a:endParaRPr lang="ru-RU" sz="2000" b="1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6179653"/>
            <a:ext cx="2667000" cy="668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7" y="960844"/>
            <a:ext cx="241101" cy="2411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1926" y="875312"/>
            <a:ext cx="1158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b="1" dirty="0">
                <a:ln/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  <a:endParaRPr lang="ru-RU" b="1" dirty="0">
              <a:ln/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04" y="1793410"/>
            <a:ext cx="241101" cy="2411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8750" y="1698544"/>
            <a:ext cx="101792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инвестиции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средства, направляемые на создание или увеличение за счет средств бюджета стоимости государственного (муниципального) имущества</a:t>
            </a:r>
            <a:endParaRPr lang="ru-RU" b="1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8" y="2591658"/>
            <a:ext cx="241101" cy="2411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67480" y="2452704"/>
            <a:ext cx="11677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Бюджетный кредит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средства, предоставляемые бюджетом другому бюджету бюджетной системы Российской Федерации, юридическому лицу (за исключением   государственных (муниципальных) учреждений),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иностранному государству, иностранному юридическому лицу на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возвратной и возмездной основах</a:t>
            </a:r>
            <a:r>
              <a:rPr lang="ru-RU" b="1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7" y="3730110"/>
            <a:ext cx="241101" cy="24110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67480" y="3714430"/>
            <a:ext cx="7362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расходов бюджета над его доходами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9" y="4307391"/>
            <a:ext cx="241101" cy="24110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07053" y="4230314"/>
            <a:ext cx="10999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на безвозмездной и безвозвратной основе без установления направлений и (или) условий их использования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0561" y="5061068"/>
            <a:ext cx="11572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b="1" dirty="0" smtClean="0">
                <a:ln/>
                <a:solidFill>
                  <a:srgbClr val="C00000"/>
                </a:solidFill>
              </a:rPr>
              <a:t>-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бюджет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0" y="5113120"/>
            <a:ext cx="241101" cy="241101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2295525" y="153007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295524" y="2510027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95521" y="3560765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295522" y="4215943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95522" y="4936433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95523" y="5786917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1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0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СРЕДСТВА МЕСТНОГО БЮДЖЕТА, ПРЕДУСМОТРЕННЫЕ НА РЕАЛИЗАЦИЮ НАЦИОНАЛЬНЫХ ПРОЕКТОВ, 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МЛН.РУБ.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24689886"/>
              </p:ext>
            </p:extLst>
          </p:nvPr>
        </p:nvGraphicFramePr>
        <p:xfrm>
          <a:off x="305199" y="2743142"/>
          <a:ext cx="3809737" cy="3962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2820387" y="1905186"/>
            <a:ext cx="195479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8" name="TextBox 14"/>
          <p:cNvSpPr txBox="1">
            <a:spLocks noChangeArrowheads="1"/>
          </p:cNvSpPr>
          <p:nvPr/>
        </p:nvSpPr>
        <p:spPr bwMode="auto">
          <a:xfrm>
            <a:off x="1066675" y="2133675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/>
              <a:t>Всего 119,1</a:t>
            </a:r>
          </a:p>
        </p:txBody>
      </p:sp>
      <p:sp>
        <p:nvSpPr>
          <p:cNvPr id="28679" name="TextBox 15"/>
          <p:cNvSpPr txBox="1">
            <a:spLocks noChangeArrowheads="1"/>
          </p:cNvSpPr>
          <p:nvPr/>
        </p:nvSpPr>
        <p:spPr bwMode="auto">
          <a:xfrm>
            <a:off x="4953736" y="2058072"/>
            <a:ext cx="2361801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/>
              <a:t>Всего 79,9</a:t>
            </a:r>
          </a:p>
        </p:txBody>
      </p:sp>
      <p:sp>
        <p:nvSpPr>
          <p:cNvPr id="28680" name="TextBox 16"/>
          <p:cNvSpPr txBox="1">
            <a:spLocks noChangeArrowheads="1"/>
          </p:cNvSpPr>
          <p:nvPr/>
        </p:nvSpPr>
        <p:spPr bwMode="auto">
          <a:xfrm>
            <a:off x="8914708" y="2046312"/>
            <a:ext cx="2590254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/>
              <a:t> Всего 77,4</a:t>
            </a:r>
          </a:p>
        </p:txBody>
      </p:sp>
      <p:graphicFrame>
        <p:nvGraphicFramePr>
          <p:cNvPr id="15" name="Схема 14"/>
          <p:cNvGraphicFramePr/>
          <p:nvPr/>
        </p:nvGraphicFramePr>
        <p:xfrm>
          <a:off x="4191131" y="2666936"/>
          <a:ext cx="3809737" cy="3962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118665403"/>
              </p:ext>
            </p:extLst>
          </p:nvPr>
        </p:nvGraphicFramePr>
        <p:xfrm>
          <a:off x="8204549" y="2092539"/>
          <a:ext cx="3987452" cy="4861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8683" name="TextBox 14"/>
          <p:cNvSpPr txBox="1">
            <a:spLocks noChangeArrowheads="1"/>
          </p:cNvSpPr>
          <p:nvPr/>
        </p:nvSpPr>
        <p:spPr bwMode="auto">
          <a:xfrm>
            <a:off x="1066675" y="1448211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FF0000"/>
                </a:solidFill>
              </a:rPr>
              <a:t>2021 год</a:t>
            </a:r>
          </a:p>
        </p:txBody>
      </p:sp>
      <p:sp>
        <p:nvSpPr>
          <p:cNvPr id="28684" name="TextBox 14"/>
          <p:cNvSpPr txBox="1">
            <a:spLocks noChangeArrowheads="1"/>
          </p:cNvSpPr>
          <p:nvPr/>
        </p:nvSpPr>
        <p:spPr bwMode="auto">
          <a:xfrm>
            <a:off x="4800873" y="1448211"/>
            <a:ext cx="2514664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FF0000"/>
                </a:solidFill>
              </a:rPr>
              <a:t>2022 год</a:t>
            </a:r>
          </a:p>
        </p:txBody>
      </p:sp>
      <p:sp>
        <p:nvSpPr>
          <p:cNvPr id="28685" name="TextBox 14"/>
          <p:cNvSpPr txBox="1">
            <a:spLocks noChangeArrowheads="1"/>
          </p:cNvSpPr>
          <p:nvPr/>
        </p:nvSpPr>
        <p:spPr bwMode="auto">
          <a:xfrm>
            <a:off x="8991979" y="1448211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FF0000"/>
                </a:solidFill>
              </a:rPr>
              <a:t>2023 год</a:t>
            </a:r>
          </a:p>
        </p:txBody>
      </p:sp>
    </p:spTree>
    <p:extLst>
      <p:ext uri="{BB962C8B-B14F-4D97-AF65-F5344CB8AC3E}">
        <p14:creationId xmlns:p14="http://schemas.microsoft.com/office/powerpoint/2010/main" val="3246532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5468" y="225468"/>
            <a:ext cx="1182457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Расходы бюджета муниципального округа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2021 год и плановый период 2022 и 2023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предусмотренные на реализацию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национальных проектов, в проекте учтены с детализацией по следующим региональным проектам: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«Демография»,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том числе: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региональный проект «Финансовая поддержка семей при рождении детей» в 2021 году в объеме 67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191,04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рублей, в 2022 году –  73 766,06 тыс. рублей, в 2023 году – 75 796,47 тыс. рублей;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«Жилье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городская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среда»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региональный проект «Формирование комфортной городской среды» в 2021 году в объеме 50 270,24 тыс.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рублей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(набережная  Победы в селе Александровском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«Культура»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региональный проект «Культурная среда» в 2022 году в объеме 4 585,04 тыс. рублей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(приобретение музыкальных инструментов для детских школ искусств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«Образование»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региональный проект «Успех каждого ребенка» в 2021 году в объеме 1 638,06 тыс. рублей, в 2022 году – 1629,67 тыс. рублей, в 2023 году – 1 598,81 тыс. рублей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 общеобразовательных организациях, расположенных в сельской местности и малых городах, условий для занятий физической культурой и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спортом);</a:t>
            </a:r>
            <a:endParaRPr lang="ru-RU" sz="2000" b="1" dirty="0">
              <a:ln/>
              <a:solidFill>
                <a:srgbClr val="000099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1"/>
          <p:cNvSpPr>
            <a:spLocks noChangeArrowheads="1"/>
          </p:cNvSpPr>
          <p:nvPr/>
        </p:nvSpPr>
        <p:spPr bwMode="auto">
          <a:xfrm>
            <a:off x="8007615" y="2862820"/>
            <a:ext cx="195410" cy="37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28" tIns="48363" rIns="96728" bIns="48363">
            <a:spAutoFit/>
          </a:bodyPr>
          <a:lstStyle/>
          <a:p>
            <a:endParaRPr lang="ru-RU" altLang="ru-RU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286262" y="368664"/>
            <a:ext cx="9905738" cy="95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28" tIns="48363" rIns="96728" bIns="48363">
            <a:spAutoFit/>
          </a:bodyPr>
          <a:lstStyle/>
          <a:p>
            <a:pPr algn="ctr" defTabSz="967019">
              <a:lnSpc>
                <a:spcPct val="80000"/>
              </a:lnSpc>
              <a:defRPr/>
            </a:pP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   Проекты, основанные на местных инициативах в 2021 году </a:t>
            </a:r>
          </a:p>
        </p:txBody>
      </p:sp>
      <p:pic>
        <p:nvPicPr>
          <p:cNvPr id="29700" name="Picture 4" descr="D:\Users\exfias\Desktop\логотип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687683" cy="1732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Овал 4"/>
          <p:cNvSpPr/>
          <p:nvPr/>
        </p:nvSpPr>
        <p:spPr>
          <a:xfrm>
            <a:off x="1409493" y="2869415"/>
            <a:ext cx="2238247" cy="556448"/>
          </a:xfrm>
          <a:prstGeom prst="rect">
            <a:avLst/>
          </a:prstGeom>
          <a:noFill/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0368" tIns="120368" rIns="120368" bIns="120368" spcCol="1343" anchor="ctr"/>
          <a:lstStyle/>
          <a:p>
            <a:pPr algn="ctr" defTabSz="752304">
              <a:lnSpc>
                <a:spcPts val="1377"/>
              </a:lnSpc>
              <a:spcAft>
                <a:spcPct val="35000"/>
              </a:spcAft>
              <a:defRPr/>
            </a:pPr>
            <a:endParaRPr lang="ru-RU" sz="25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403848"/>
              </p:ext>
            </p:extLst>
          </p:nvPr>
        </p:nvGraphicFramePr>
        <p:xfrm>
          <a:off x="1" y="1609496"/>
          <a:ext cx="12192000" cy="5124488"/>
        </p:xfrm>
        <a:graphic>
          <a:graphicData uri="http://schemas.openxmlformats.org/drawingml/2006/table">
            <a:tbl>
              <a:tblPr/>
              <a:tblGrid>
                <a:gridCol w="8379884"/>
                <a:gridCol w="1653116"/>
                <a:gridCol w="2159000"/>
              </a:tblGrid>
              <a:tr h="8254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Наименование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проекта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Количество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Общая стоимость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</a:tr>
              <a:tr h="10097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Благоустройство сквера на центральной площади с. Грушевского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41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Установка ограждения и благоустройство прилегающей территории кладбища в с. </a:t>
                      </a:r>
                      <a:r>
                        <a:rPr kumimoji="0" lang="ru-RU" alt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Круглолесское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98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Установка ограждения, видеонаблюдения и благоустройство территории, прилегающей к скверу Победы в п. Новокавказский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17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Благоустройство парковой зоны в с. Северном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4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Итого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Номер слайда 3"/>
          <p:cNvSpPr txBox="1">
            <a:spLocks/>
          </p:cNvSpPr>
          <p:nvPr/>
        </p:nvSpPr>
        <p:spPr>
          <a:xfrm>
            <a:off x="9347200" y="6492878"/>
            <a:ext cx="2844800" cy="365126"/>
          </a:xfrm>
          <a:prstGeom prst="rect">
            <a:avLst/>
          </a:prstGeom>
        </p:spPr>
        <p:txBody>
          <a:bodyPr lIns="96705" tIns="48351" rIns="96705" bIns="48351" anchor="ctr"/>
          <a:lstStyle/>
          <a:p>
            <a:pPr algn="r" defTabSz="967019">
              <a:defRPr/>
            </a:pPr>
            <a:r>
              <a:rPr lang="ru-RU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itchFamily="18" charset="0"/>
              </a:rPr>
              <a:t>12</a:t>
            </a:r>
            <a:endParaRPr lang="ru-RU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latin typeface="+mn-lt"/>
              <a:cs typeface="Times New Roman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0046894" y="3439081"/>
            <a:ext cx="21585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0048573" y="4275750"/>
            <a:ext cx="21585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424331" y="4233748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0035135" y="5387949"/>
            <a:ext cx="21585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0033456" y="6251499"/>
            <a:ext cx="21585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40" name="TextBox 30"/>
          <p:cNvSpPr txBox="1">
            <a:spLocks noChangeArrowheads="1"/>
          </p:cNvSpPr>
          <p:nvPr/>
        </p:nvSpPr>
        <p:spPr bwMode="auto">
          <a:xfrm>
            <a:off x="10416450" y="2745216"/>
            <a:ext cx="1343841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 dirty="0">
                <a:latin typeface="Calibri" pitchFamily="34" charset="0"/>
                <a:cs typeface="Tahoma" pitchFamily="34" charset="0"/>
              </a:rPr>
              <a:t>1 919,05</a:t>
            </a:r>
          </a:p>
        </p:txBody>
      </p:sp>
      <p:sp>
        <p:nvSpPr>
          <p:cNvPr id="29741" name="TextBox 31"/>
          <p:cNvSpPr txBox="1">
            <a:spLocks noChangeArrowheads="1"/>
          </p:cNvSpPr>
          <p:nvPr/>
        </p:nvSpPr>
        <p:spPr bwMode="auto">
          <a:xfrm>
            <a:off x="10416450" y="3608766"/>
            <a:ext cx="1343841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>
                <a:latin typeface="Calibri" pitchFamily="34" charset="0"/>
                <a:cs typeface="Tahoma" pitchFamily="34" charset="0"/>
              </a:rPr>
              <a:t>2 266,21</a:t>
            </a:r>
          </a:p>
        </p:txBody>
      </p:sp>
      <p:sp>
        <p:nvSpPr>
          <p:cNvPr id="29742" name="TextBox 33"/>
          <p:cNvSpPr txBox="1">
            <a:spLocks noChangeArrowheads="1"/>
          </p:cNvSpPr>
          <p:nvPr/>
        </p:nvSpPr>
        <p:spPr bwMode="auto">
          <a:xfrm>
            <a:off x="10416450" y="4616801"/>
            <a:ext cx="1585733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>
                <a:latin typeface="Calibri" pitchFamily="34" charset="0"/>
                <a:cs typeface="Tahoma" pitchFamily="34" charset="0"/>
              </a:rPr>
              <a:t>1 230,72</a:t>
            </a:r>
          </a:p>
        </p:txBody>
      </p:sp>
      <p:sp>
        <p:nvSpPr>
          <p:cNvPr id="29743" name="TextBox 34"/>
          <p:cNvSpPr txBox="1">
            <a:spLocks noChangeArrowheads="1"/>
          </p:cNvSpPr>
          <p:nvPr/>
        </p:nvSpPr>
        <p:spPr bwMode="auto">
          <a:xfrm>
            <a:off x="10523957" y="5517313"/>
            <a:ext cx="1585733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>
                <a:latin typeface="Calibri" pitchFamily="34" charset="0"/>
                <a:cs typeface="Tahoma" pitchFamily="34" charset="0"/>
              </a:rPr>
              <a:t>1 319,91</a:t>
            </a:r>
          </a:p>
        </p:txBody>
      </p:sp>
      <p:sp>
        <p:nvSpPr>
          <p:cNvPr id="29744" name="TextBox 35"/>
          <p:cNvSpPr txBox="1">
            <a:spLocks noChangeArrowheads="1"/>
          </p:cNvSpPr>
          <p:nvPr/>
        </p:nvSpPr>
        <p:spPr bwMode="auto">
          <a:xfrm>
            <a:off x="10271988" y="6308621"/>
            <a:ext cx="1730196" cy="42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sz="2100" b="1" dirty="0">
                <a:latin typeface="Calibri" pitchFamily="34" charset="0"/>
                <a:cs typeface="Tahoma" pitchFamily="34" charset="0"/>
              </a:rPr>
              <a:t>    6 735,89</a:t>
            </a:r>
          </a:p>
        </p:txBody>
      </p:sp>
      <p:sp>
        <p:nvSpPr>
          <p:cNvPr id="19" name="TextBox 18"/>
          <p:cNvSpPr txBox="1"/>
          <p:nvPr>
            <p:custDataLst>
              <p:tags r:id="rId1"/>
            </p:custDataLst>
          </p:nvPr>
        </p:nvSpPr>
        <p:spPr>
          <a:xfrm>
            <a:off x="9825918" y="1209396"/>
            <a:ext cx="2248918" cy="374669"/>
          </a:xfrm>
          <a:prstGeom prst="rect">
            <a:avLst/>
          </a:prstGeom>
          <a:noFill/>
        </p:spPr>
        <p:txBody>
          <a:bodyPr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i="1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092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50" name="Group 134"/>
          <p:cNvGraphicFramePr>
            <a:graphicFrameLocks noGrp="1"/>
          </p:cNvGraphicFramePr>
          <p:nvPr/>
        </p:nvGraphicFramePr>
        <p:xfrm>
          <a:off x="228453" y="1599416"/>
          <a:ext cx="11506642" cy="4985153"/>
        </p:xfrm>
        <a:graphic>
          <a:graphicData uri="http://schemas.openxmlformats.org/drawingml/2006/table">
            <a:tbl>
              <a:tblPr/>
              <a:tblGrid>
                <a:gridCol w="3920930">
                  <a:extLst>
                    <a:ext uri="{9D8B030D-6E8A-4147-A177-3AD203B41FA5}"/>
                  </a:extLst>
                </a:gridCol>
                <a:gridCol w="1489772">
                  <a:extLst>
                    <a:ext uri="{9D8B030D-6E8A-4147-A177-3AD203B41FA5}"/>
                  </a:extLst>
                </a:gridCol>
                <a:gridCol w="1350080">
                  <a:extLst>
                    <a:ext uri="{9D8B030D-6E8A-4147-A177-3AD203B41FA5}"/>
                  </a:extLst>
                </a:gridCol>
                <a:gridCol w="1740620">
                  <a:extLst>
                    <a:ext uri="{9D8B030D-6E8A-4147-A177-3AD203B41FA5}"/>
                  </a:extLst>
                </a:gridCol>
                <a:gridCol w="1432027">
                  <a:extLst>
                    <a:ext uri="{9D8B030D-6E8A-4147-A177-3AD203B41FA5}"/>
                  </a:extLst>
                </a:gridCol>
                <a:gridCol w="1573213">
                  <a:extLst>
                    <a:ext uri="{9D8B030D-6E8A-4147-A177-3AD203B41FA5}"/>
                  </a:extLst>
                </a:gridCol>
              </a:tblGrid>
              <a:tr h="1019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раздела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2020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утверждено первоначально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консолидация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2021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проект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Отклонение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в абсолютном выражении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(2021г  к 2020г)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проект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2023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проект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10. Социальная политика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337 100,90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448 690,08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+111 589,18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452 283,19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458 544,26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05. Жилищно-коммунальное хозяйство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46 785,87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80 681,43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+33 895,56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22 394,72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22 542,20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08. Культура, кинематография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72 673,39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87 640,23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+14 966,84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66 422,13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68 276,16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01. Общегосударственные вопросы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173 013,64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179 340,61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+6 326,97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164 440,20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164 451,81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 Физическая культура и спорт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36 226,21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38 852,52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+2 626,31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35 478,75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35 583,08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60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03. Национальная безопасность и правоохранительная деятельность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3 894,23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3 381,83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-512,40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3 383,15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3 385,19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02. Национальная  оборона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1 419,95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-1 419,95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064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04. Национальная экономика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119 542,77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32 088,68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-87 454,09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30 595,32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30 605,65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859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07. Образование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693 910,05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573 874,15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-120 035,90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567 118,99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554 434,28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308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Условно-утвержденные расходы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14 747,00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29 614,87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1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Итого расходов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1 484 567,01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1 444 549,53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-40 017,48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1 356 863,45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1 367 437,50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0815" name="Text Box 2"/>
          <p:cNvSpPr txBox="1">
            <a:spLocks noChangeArrowheads="1"/>
          </p:cNvSpPr>
          <p:nvPr/>
        </p:nvSpPr>
        <p:spPr bwMode="auto">
          <a:xfrm>
            <a:off x="1" y="1"/>
            <a:ext cx="11735094" cy="1205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Функциональная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на 2021 год и плановый период 20</a:t>
            </a:r>
            <a:r>
              <a:rPr lang="en-US" altLang="ru-RU" sz="2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2 и 2023 годов</a:t>
            </a:r>
          </a:p>
        </p:txBody>
      </p:sp>
      <p:sp>
        <p:nvSpPr>
          <p:cNvPr id="30816" name="Text Box 36"/>
          <p:cNvSpPr txBox="1">
            <a:spLocks noChangeArrowheads="1"/>
          </p:cNvSpPr>
          <p:nvPr/>
        </p:nvSpPr>
        <p:spPr bwMode="auto">
          <a:xfrm>
            <a:off x="9830199" y="1295326"/>
            <a:ext cx="2580175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latin typeface="Calibri" pitchFamily="34" charset="0"/>
              </a:rPr>
              <a:t>(тыс.</a:t>
            </a:r>
            <a:r>
              <a:rPr lang="en-US" altLang="ru-RU" sz="1300" b="1" i="1">
                <a:latin typeface="Calibri" pitchFamily="34" charset="0"/>
              </a:rPr>
              <a:t> </a:t>
            </a:r>
            <a:r>
              <a:rPr lang="ru-RU" altLang="ru-RU" sz="1300" b="1" i="1">
                <a:latin typeface="Calibri" pitchFamily="34" charset="0"/>
              </a:rPr>
              <a:t>рублей)</a:t>
            </a:r>
          </a:p>
        </p:txBody>
      </p:sp>
      <p:sp>
        <p:nvSpPr>
          <p:cNvPr id="30817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41231298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6630178" y="3047627"/>
          <a:ext cx="5713005" cy="5505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Диаграмма" r:id="rId3" imgW="5934010" imgH="5991300" progId="MSGraph.Chart.8">
                  <p:embed followColorScheme="full"/>
                </p:oleObj>
              </mc:Choice>
              <mc:Fallback>
                <p:oleObj name="Диаграмма" r:id="rId3" imgW="5934010" imgH="59913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0178" y="3047627"/>
                        <a:ext cx="5713005" cy="55055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Text Box 2"/>
          <p:cNvSpPr txBox="1">
            <a:spLocks noChangeArrowheads="1"/>
          </p:cNvSpPr>
          <p:nvPr/>
        </p:nvSpPr>
        <p:spPr bwMode="auto">
          <a:xfrm>
            <a:off x="275488" y="1"/>
            <a:ext cx="11916513" cy="977794"/>
          </a:xfrm>
          <a:prstGeom prst="rect">
            <a:avLst/>
          </a:prstGeom>
          <a:noFill/>
          <a:ln>
            <a:noFill/>
          </a:ln>
          <a:extLst/>
        </p:spPr>
        <p:txBody>
          <a:bodyPr lIns="96762" tIns="48381" rIns="96762" bIns="48381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9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ФУНКЦИОНАЛЬНАЯ СТРУКТУРА РАСХОДОВ </a:t>
            </a:r>
            <a:r>
              <a:rPr lang="ru-RU" altLang="ru-RU" sz="19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 МУНИЦИПАЛЬНОГО ОКРУГА</a:t>
            </a:r>
            <a:endParaRPr lang="ru-RU" altLang="ru-RU" sz="19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9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2021 г.(ПРОЕКТ) В СРАВНЕНИИ С 2020 г. </a:t>
            </a:r>
            <a:r>
              <a:rPr lang="ru-RU" altLang="ru-RU" sz="19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(ПЛАН КОНСОЛИДАЦИЯ</a:t>
            </a:r>
            <a:r>
              <a:rPr lang="ru-RU" altLang="ru-RU" sz="19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1900" b="1" dirty="0">
                <a:latin typeface="Times New Roman" pitchFamily="18" charset="0"/>
              </a:rPr>
              <a:t>,                                                                                                                                                                                               %</a:t>
            </a: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3277294" y="991235"/>
            <a:ext cx="1857861" cy="42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100" b="1">
                <a:solidFill>
                  <a:srgbClr val="000000"/>
                </a:solidFill>
              </a:rPr>
              <a:t>2021 г.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8879431" y="2636013"/>
            <a:ext cx="1634447" cy="42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100" b="1">
                <a:solidFill>
                  <a:srgbClr val="000000"/>
                </a:solidFill>
              </a:rPr>
              <a:t>2020 г.</a:t>
            </a: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H="1">
            <a:off x="5232583" y="270825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 flipH="1">
            <a:off x="1488304" y="270825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 flipH="1">
            <a:off x="1390876" y="2493207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3082" name="AutoShape 16"/>
          <p:cNvSpPr>
            <a:spLocks/>
          </p:cNvSpPr>
          <p:nvPr/>
        </p:nvSpPr>
        <p:spPr bwMode="auto">
          <a:xfrm rot="5809132">
            <a:off x="2762394" y="2065941"/>
            <a:ext cx="532578" cy="4018085"/>
          </a:xfrm>
          <a:prstGeom prst="rightBrace">
            <a:avLst>
              <a:gd name="adj1" fmla="val 161605"/>
              <a:gd name="adj2" fmla="val 428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>
              <a:latin typeface="Times New Roman" pitchFamily="18" charset="0"/>
            </a:endParaRPr>
          </a:p>
        </p:txBody>
      </p:sp>
      <p:sp>
        <p:nvSpPr>
          <p:cNvPr id="3083" name="AutoShape 17"/>
          <p:cNvSpPr>
            <a:spLocks/>
          </p:cNvSpPr>
          <p:nvPr/>
        </p:nvSpPr>
        <p:spPr bwMode="auto">
          <a:xfrm rot="5400000">
            <a:off x="8669412" y="3807275"/>
            <a:ext cx="576260" cy="3421756"/>
          </a:xfrm>
          <a:prstGeom prst="rightBrace">
            <a:avLst>
              <a:gd name="adj1" fmla="val 148744"/>
              <a:gd name="adj2" fmla="val 4782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>
              <a:latin typeface="Times New Roman" pitchFamily="18" charset="0"/>
            </a:endParaRPr>
          </a:p>
        </p:txBody>
      </p:sp>
      <p:sp>
        <p:nvSpPr>
          <p:cNvPr id="3084" name="Text Box 18"/>
          <p:cNvSpPr txBox="1">
            <a:spLocks noChangeArrowheads="1"/>
          </p:cNvSpPr>
          <p:nvPr/>
        </p:nvSpPr>
        <p:spPr bwMode="auto">
          <a:xfrm>
            <a:off x="2971569" y="4342953"/>
            <a:ext cx="1106989" cy="35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700" b="1"/>
              <a:t>79,6 </a:t>
            </a:r>
            <a:r>
              <a:rPr lang="ru-RU" altLang="ru-RU" sz="1700" b="1">
                <a:latin typeface="Times New Roman" pitchFamily="18" charset="0"/>
              </a:rPr>
              <a:t>%</a:t>
            </a:r>
          </a:p>
        </p:txBody>
      </p:sp>
      <p:sp>
        <p:nvSpPr>
          <p:cNvPr id="3085" name="Text Box 19"/>
          <p:cNvSpPr txBox="1">
            <a:spLocks noChangeArrowheads="1"/>
          </p:cNvSpPr>
          <p:nvPr/>
        </p:nvSpPr>
        <p:spPr bwMode="auto">
          <a:xfrm>
            <a:off x="8400688" y="5876846"/>
            <a:ext cx="1343841" cy="35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700" b="1"/>
              <a:t>76,7 </a:t>
            </a:r>
            <a:r>
              <a:rPr lang="ru-RU" altLang="ru-RU" sz="1700" b="1">
                <a:latin typeface="Times New Roman" pitchFamily="18" charset="0"/>
              </a:rPr>
              <a:t>%</a:t>
            </a:r>
          </a:p>
        </p:txBody>
      </p:sp>
      <p:graphicFrame>
        <p:nvGraphicFramePr>
          <p:cNvPr id="17" name="Диаграмма 16"/>
          <p:cNvGraphicFramePr>
            <a:graphicFrameLocks noGrp="1"/>
          </p:cNvGraphicFramePr>
          <p:nvPr/>
        </p:nvGraphicFramePr>
        <p:xfrm>
          <a:off x="457589" y="1219014"/>
          <a:ext cx="9846997" cy="5202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53158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8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582099"/>
              </p:ext>
            </p:extLst>
          </p:nvPr>
        </p:nvGraphicFramePr>
        <p:xfrm>
          <a:off x="381316" y="2058073"/>
          <a:ext cx="10972464" cy="4138168"/>
        </p:xfrm>
        <a:graphic>
          <a:graphicData uri="http://schemas.openxmlformats.org/drawingml/2006/table">
            <a:tbl>
              <a:tblPr/>
              <a:tblGrid>
                <a:gridCol w="404837">
                  <a:extLst>
                    <a:ext uri="{9D8B030D-6E8A-4147-A177-3AD203B41FA5}"/>
                  </a:extLst>
                </a:gridCol>
                <a:gridCol w="5005237">
                  <a:extLst>
                    <a:ext uri="{9D8B030D-6E8A-4147-A177-3AD203B41FA5}"/>
                  </a:extLst>
                </a:gridCol>
                <a:gridCol w="1600139">
                  <a:extLst>
                    <a:ext uri="{9D8B030D-6E8A-4147-A177-3AD203B41FA5}"/>
                  </a:extLst>
                </a:gridCol>
                <a:gridCol w="1447746">
                  <a:extLst>
                    <a:ext uri="{9D8B030D-6E8A-4147-A177-3AD203B41FA5}"/>
                  </a:extLst>
                </a:gridCol>
                <a:gridCol w="1447746">
                  <a:extLst>
                    <a:ext uri="{9D8B030D-6E8A-4147-A177-3AD203B41FA5}"/>
                  </a:extLst>
                </a:gridCol>
                <a:gridCol w="1066759">
                  <a:extLst>
                    <a:ext uri="{9D8B030D-6E8A-4147-A177-3AD203B41FA5}"/>
                  </a:extLst>
                </a:gridCol>
              </a:tblGrid>
              <a:tr h="81946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тыс. рублей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роста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2286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труда и социальной защиты населения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319 009,17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434713,17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+115 704,00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136,27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76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культуры 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87 956,66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126 797,22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+38 840,56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144,16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2258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Администрация округа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67 316,82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104 907,81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+37 590,99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155,84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физической культуры и спорта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24 808,13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38 667,20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+13 859,07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155,87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5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33 791,38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40 501,03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+6 709,65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119,86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имущественных и земельных отношений района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4 549,13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4 975,41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+426,28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109,37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депутатов муниципального округа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5 015,42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5 294,83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+279,41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105,57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40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сельского хозяйства и охраны окружающей среды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15 621,75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4 342,33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-11 279,42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27,80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образования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680 811,99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569 276,72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-111 535,27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83,62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2630" y="152886"/>
            <a:ext cx="10819603" cy="1713534"/>
          </a:xfrm>
          <a:prstGeom prst="rect">
            <a:avLst/>
          </a:prstGeom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ВЕДОМСТВЕННАЯ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2021 ГОД  В СРАВНЕНИИ С 2020 ГОДОМ</a:t>
            </a:r>
          </a:p>
          <a:p>
            <a:pPr algn="ctr" eaLnBrk="1" hangingPunct="1"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1827" name="Прямоугольник 6"/>
          <p:cNvSpPr>
            <a:spLocks noChangeArrowheads="1"/>
          </p:cNvSpPr>
          <p:nvPr/>
        </p:nvSpPr>
        <p:spPr bwMode="auto">
          <a:xfrm>
            <a:off x="10134244" y="1523815"/>
            <a:ext cx="1827624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eaLnBrk="1" hangingPunct="1"/>
            <a:r>
              <a:rPr lang="ru-RU" altLang="ru-RU" sz="1500" b="1">
                <a:latin typeface="Times New Roman" pitchFamily="18" charset="0"/>
              </a:rPr>
              <a:t>(тыс. рублей.)</a:t>
            </a:r>
            <a:endParaRPr lang="ru-RU" altLang="ru-RU" sz="1500"/>
          </a:p>
        </p:txBody>
      </p:sp>
    </p:spTree>
    <p:extLst>
      <p:ext uri="{BB962C8B-B14F-4D97-AF65-F5344CB8AC3E}">
        <p14:creationId xmlns:p14="http://schemas.microsoft.com/office/powerpoint/2010/main" val="3784679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8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052220"/>
              </p:ext>
            </p:extLst>
          </p:nvPr>
        </p:nvGraphicFramePr>
        <p:xfrm>
          <a:off x="381316" y="2058073"/>
          <a:ext cx="10972464" cy="4317963"/>
        </p:xfrm>
        <a:graphic>
          <a:graphicData uri="http://schemas.openxmlformats.org/drawingml/2006/table">
            <a:tbl>
              <a:tblPr/>
              <a:tblGrid>
                <a:gridCol w="404837">
                  <a:extLst>
                    <a:ext uri="{9D8B030D-6E8A-4147-A177-3AD203B41FA5}"/>
                  </a:extLst>
                </a:gridCol>
                <a:gridCol w="5005237">
                  <a:extLst>
                    <a:ext uri="{9D8B030D-6E8A-4147-A177-3AD203B41FA5}"/>
                  </a:extLst>
                </a:gridCol>
                <a:gridCol w="1600139">
                  <a:extLst>
                    <a:ext uri="{9D8B030D-6E8A-4147-A177-3AD203B41FA5}"/>
                  </a:extLst>
                </a:gridCol>
                <a:gridCol w="1447746">
                  <a:extLst>
                    <a:ext uri="{9D8B030D-6E8A-4147-A177-3AD203B41FA5}"/>
                  </a:extLst>
                </a:gridCol>
                <a:gridCol w="1447746">
                  <a:extLst>
                    <a:ext uri="{9D8B030D-6E8A-4147-A177-3AD203B41FA5}"/>
                  </a:extLst>
                </a:gridCol>
                <a:gridCol w="1066759">
                  <a:extLst>
                    <a:ext uri="{9D8B030D-6E8A-4147-A177-3AD203B41FA5}"/>
                  </a:extLst>
                </a:gridCol>
              </a:tblGrid>
              <a:tr h="8195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тыс. рублей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роста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228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Александровский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166 292,11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71 906,91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-94 385,20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43,24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768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с. Грушевского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10 413,45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6 071,97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-4 341,48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58,30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2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Калиновский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11 228,16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5 458,54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-5  769,62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48,61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Круглолесский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12 548,98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11 170,97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-1 378,01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89,01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6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Новокавказский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18 292,26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5 234,22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-13 058,04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28,61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Саблинский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9 477,56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5 643,18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-3 834,38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59,54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с. Северного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8 117,19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4 865,70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-3 251,49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59,94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Средненский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9 316,85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4 722,32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-4 594,53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50,68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по территориальным отделам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245 686,56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115 073,81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-130 612,75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46,83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по муниципальному округу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1484 567,01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1 444 549,53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-40 017,48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97,30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2630" y="152886"/>
            <a:ext cx="10819603" cy="1713534"/>
          </a:xfrm>
          <a:prstGeom prst="rect">
            <a:avLst/>
          </a:prstGeom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ВЕДОМСТВЕННАЯ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2021 ГОД  В СРАВНЕНИИ С 2020 ГОДОМ</a:t>
            </a:r>
          </a:p>
          <a:p>
            <a:pPr algn="ctr" eaLnBrk="1" hangingPunct="1"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2858" name="Прямоугольник 6"/>
          <p:cNvSpPr>
            <a:spLocks noChangeArrowheads="1"/>
          </p:cNvSpPr>
          <p:nvPr/>
        </p:nvSpPr>
        <p:spPr bwMode="auto">
          <a:xfrm>
            <a:off x="10134244" y="1523815"/>
            <a:ext cx="1827624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eaLnBrk="1" hangingPunct="1"/>
            <a:r>
              <a:rPr lang="ru-RU" altLang="ru-RU" sz="1500" b="1">
                <a:latin typeface="Times New Roman" pitchFamily="18" charset="0"/>
              </a:rPr>
              <a:t>(тыс. рублей.)</a:t>
            </a:r>
            <a:endParaRPr lang="ru-RU" altLang="ru-RU" sz="1500"/>
          </a:p>
        </p:txBody>
      </p:sp>
    </p:spTree>
    <p:extLst>
      <p:ext uri="{BB962C8B-B14F-4D97-AF65-F5344CB8AC3E}">
        <p14:creationId xmlns:p14="http://schemas.microsoft.com/office/powerpoint/2010/main" val="15844069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Диаграмма 4"/>
          <p:cNvGraphicFramePr>
            <a:graphicFrameLocks/>
          </p:cNvGraphicFramePr>
          <p:nvPr/>
        </p:nvGraphicFramePr>
        <p:xfrm>
          <a:off x="1009562" y="1300366"/>
          <a:ext cx="9227150" cy="4240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Worksheet" r:id="rId4" imgW="6915133" imgH="4238730" progId="Excel.Sheet.8">
                  <p:embed/>
                </p:oleObj>
              </mc:Choice>
              <mc:Fallback>
                <p:oleObj name="Worksheet" r:id="rId4" imgW="6915133" imgH="4238730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9562" y="1300366"/>
                        <a:ext cx="9227150" cy="42404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9072609" y="2384005"/>
            <a:ext cx="2687683" cy="828268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Выплаты персоналу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87083" y="5258584"/>
            <a:ext cx="3216820" cy="1349088"/>
          </a:xfrm>
          <a:prstGeom prst="roundRect">
            <a:avLst/>
          </a:prstGeom>
          <a:solidFill>
            <a:srgbClr val="65824A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Субсидии бюджетным учреждениям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5978" y="5445071"/>
            <a:ext cx="2665846" cy="1044997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Налоги и сборы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493862" y="1459972"/>
            <a:ext cx="2674244" cy="801388"/>
          </a:xfrm>
          <a:prstGeom prst="flowChartAlternateProcess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Социальные выплаты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915492" y="4342952"/>
            <a:ext cx="1752033" cy="609861"/>
          </a:xfrm>
          <a:prstGeom prst="flowChartAlternateProcess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Прочие</a:t>
            </a:r>
            <a:r>
              <a:rPr lang="ru-RU" dirty="0"/>
              <a:t> </a:t>
            </a:r>
          </a:p>
        </p:txBody>
      </p:sp>
      <p:sp>
        <p:nvSpPr>
          <p:cNvPr id="4104" name="TextBox 2"/>
          <p:cNvSpPr txBox="1">
            <a:spLocks noChangeArrowheads="1"/>
          </p:cNvSpPr>
          <p:nvPr/>
        </p:nvSpPr>
        <p:spPr bwMode="auto">
          <a:xfrm>
            <a:off x="21838" y="287290"/>
            <a:ext cx="12457409" cy="62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sz="3400" b="1" dirty="0">
                <a:latin typeface="Calibri" pitchFamily="34" charset="0"/>
                <a:cs typeface="Tahoma" pitchFamily="34" charset="0"/>
              </a:rPr>
              <a:t>                Структура расходов </a:t>
            </a:r>
            <a:r>
              <a:rPr lang="ru-RU" altLang="ru-RU" sz="3400" b="1" dirty="0" smtClean="0">
                <a:latin typeface="Calibri" pitchFamily="34" charset="0"/>
                <a:cs typeface="Tahoma" pitchFamily="34" charset="0"/>
              </a:rPr>
              <a:t>бюджета округа на </a:t>
            </a:r>
            <a:r>
              <a:rPr lang="ru-RU" altLang="ru-RU" sz="3400" b="1" dirty="0">
                <a:latin typeface="Calibri" pitchFamily="34" charset="0"/>
                <a:cs typeface="Tahoma" pitchFamily="34" charset="0"/>
              </a:rPr>
              <a:t>2021 год</a:t>
            </a:r>
          </a:p>
        </p:txBody>
      </p:sp>
      <p:sp>
        <p:nvSpPr>
          <p:cNvPr id="12" name="TextBox 11"/>
          <p:cNvSpPr txBox="1"/>
          <p:nvPr>
            <p:custDataLst>
              <p:tags r:id="rId2"/>
            </p:custDataLst>
          </p:nvPr>
        </p:nvSpPr>
        <p:spPr>
          <a:xfrm>
            <a:off x="9775079" y="949354"/>
            <a:ext cx="2248918" cy="374669"/>
          </a:xfrm>
          <a:prstGeom prst="rect">
            <a:avLst/>
          </a:prstGeom>
          <a:noFill/>
        </p:spPr>
        <p:txBody>
          <a:bodyPr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млн. рублей</a:t>
            </a: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3656929" y="905553"/>
            <a:ext cx="3581337" cy="554419"/>
          </a:xfrm>
          <a:prstGeom prst="flowChartAlternateProcess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Коммунальные услуги</a:t>
            </a:r>
            <a:r>
              <a:rPr lang="ru-RU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788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81315" y="228488"/>
            <a:ext cx="11422651" cy="6093574"/>
          </a:xfrm>
          <a:prstGeom prst="rect">
            <a:avLst/>
          </a:prstGeom>
          <a:solidFill>
            <a:schemeClr val="bg1">
              <a:alpha val="8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/>
          <a:lstStyle/>
          <a:p>
            <a:pPr indent="383015">
              <a:buClr>
                <a:schemeClr val="folHlink"/>
              </a:buClr>
              <a:buSzPct val="60000"/>
            </a:pPr>
            <a:endParaRPr lang="en-US" altLang="ru-RU" sz="1500" i="1">
              <a:latin typeface="Calibri" pitchFamily="34" charset="0"/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gray">
          <a:xfrm>
            <a:off x="381315" y="2666254"/>
            <a:ext cx="5306493" cy="761066"/>
          </a:xfrm>
          <a:prstGeom prst="rect">
            <a:avLst/>
          </a:prstGeom>
          <a:gradFill rotWithShape="1">
            <a:gsLst>
              <a:gs pos="0">
                <a:srgbClr val="FFE1E1">
                  <a:alpha val="79999"/>
                </a:srgbClr>
              </a:gs>
              <a:gs pos="100000">
                <a:srgbClr val="FF9999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36" name="Group 5"/>
          <p:cNvGrpSpPr>
            <a:grpSpLocks/>
          </p:cNvGrpSpPr>
          <p:nvPr/>
        </p:nvGrpSpPr>
        <p:grpSpPr bwMode="auto">
          <a:xfrm>
            <a:off x="5067962" y="2409205"/>
            <a:ext cx="1160742" cy="1060118"/>
            <a:chOff x="1488" y="1968"/>
            <a:chExt cx="432" cy="432"/>
          </a:xfrm>
        </p:grpSpPr>
        <p:grpSp>
          <p:nvGrpSpPr>
            <p:cNvPr id="18456" name="Group 6"/>
            <p:cNvGrpSpPr>
              <a:grpSpLocks/>
            </p:cNvGrpSpPr>
            <p:nvPr/>
          </p:nvGrpSpPr>
          <p:grpSpPr bwMode="auto">
            <a:xfrm>
              <a:off x="1488" y="1968"/>
              <a:ext cx="432" cy="432"/>
              <a:chOff x="2016" y="1920"/>
              <a:chExt cx="1680" cy="1680"/>
            </a:xfrm>
          </p:grpSpPr>
          <p:sp>
            <p:nvSpPr>
              <p:cNvPr id="18458" name="Oval 7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9999"/>
                  </a:gs>
                  <a:gs pos="100000">
                    <a:srgbClr val="643C3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9" name="Freeform 8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999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993" name="Text Box 9"/>
            <p:cNvSpPr txBox="1">
              <a:spLocks noChangeArrowheads="1"/>
            </p:cNvSpPr>
            <p:nvPr/>
          </p:nvSpPr>
          <p:spPr bwMode="gray">
            <a:xfrm>
              <a:off x="1558" y="2049"/>
              <a:ext cx="312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2021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37" name="Text Box 10"/>
          <p:cNvSpPr txBox="1">
            <a:spLocks noChangeArrowheads="1"/>
          </p:cNvSpPr>
          <p:nvPr/>
        </p:nvSpPr>
        <p:spPr bwMode="auto">
          <a:xfrm>
            <a:off x="762631" y="2894742"/>
            <a:ext cx="4128952" cy="3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/>
              <a:t>1 </a:t>
            </a:r>
            <a:r>
              <a:rPr lang="ru-RU" altLang="ru-RU" b="1" dirty="0" smtClean="0"/>
              <a:t>149,06 </a:t>
            </a:r>
            <a:r>
              <a:rPr lang="ru-RU" altLang="ru-RU" b="1" dirty="0"/>
              <a:t>млн</a:t>
            </a:r>
            <a:r>
              <a:rPr lang="en-US" altLang="ru-RU" b="1" dirty="0"/>
              <a:t>.</a:t>
            </a:r>
            <a:r>
              <a:rPr lang="ru-RU" altLang="ru-RU" b="1" dirty="0"/>
              <a:t>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 </a:t>
            </a:r>
            <a:r>
              <a:rPr lang="en-US" altLang="ru-RU" b="1" dirty="0"/>
              <a:t>(</a:t>
            </a:r>
            <a:r>
              <a:rPr lang="ru-RU" altLang="ru-RU" b="1" dirty="0" smtClean="0"/>
              <a:t>80,0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38" name="Rectangle 11"/>
          <p:cNvSpPr>
            <a:spLocks noChangeArrowheads="1"/>
          </p:cNvSpPr>
          <p:nvPr/>
        </p:nvSpPr>
        <p:spPr bwMode="gray">
          <a:xfrm>
            <a:off x="379636" y="3916218"/>
            <a:ext cx="5922980" cy="761066"/>
          </a:xfrm>
          <a:prstGeom prst="rect">
            <a:avLst/>
          </a:prstGeom>
          <a:gradFill rotWithShape="1">
            <a:gsLst>
              <a:gs pos="0">
                <a:srgbClr val="DFE8FE">
                  <a:alpha val="71001"/>
                </a:srgbClr>
              </a:gs>
              <a:gs pos="100000">
                <a:srgbClr val="93B1FD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39" name="Group 12"/>
          <p:cNvGrpSpPr>
            <a:grpSpLocks/>
          </p:cNvGrpSpPr>
          <p:nvPr/>
        </p:nvGrpSpPr>
        <p:grpSpPr bwMode="auto">
          <a:xfrm>
            <a:off x="5751641" y="3615487"/>
            <a:ext cx="1148984" cy="1066838"/>
            <a:chOff x="3938" y="1968"/>
            <a:chExt cx="430" cy="437"/>
          </a:xfrm>
        </p:grpSpPr>
        <p:grpSp>
          <p:nvGrpSpPr>
            <p:cNvPr id="18452" name="Group 13"/>
            <p:cNvGrpSpPr>
              <a:grpSpLocks/>
            </p:cNvGrpSpPr>
            <p:nvPr/>
          </p:nvGrpSpPr>
          <p:grpSpPr bwMode="auto"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18454" name="Oval 14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3B1FD"/>
                  </a:gs>
                  <a:gs pos="100000">
                    <a:srgbClr val="2C354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5" name="Freeform 15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3B1F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0" name="Text Box 16"/>
            <p:cNvSpPr txBox="1">
              <a:spLocks noChangeArrowheads="1"/>
            </p:cNvSpPr>
            <p:nvPr/>
          </p:nvSpPr>
          <p:spPr bwMode="gray">
            <a:xfrm>
              <a:off x="3995" y="2061"/>
              <a:ext cx="314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</a:t>
              </a:r>
              <a:r>
                <a:rPr lang="en-US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40" name="Text Box 17"/>
          <p:cNvSpPr txBox="1">
            <a:spLocks noChangeArrowheads="1"/>
          </p:cNvSpPr>
          <p:nvPr/>
        </p:nvSpPr>
        <p:spPr bwMode="auto">
          <a:xfrm>
            <a:off x="1182580" y="4099344"/>
            <a:ext cx="4354046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1 121,30 </a:t>
            </a:r>
            <a:r>
              <a:rPr lang="ru-RU" altLang="ru-RU" b="1" dirty="0"/>
              <a:t>млн</a:t>
            </a:r>
            <a:r>
              <a:rPr lang="en-US" altLang="ru-RU" b="1" dirty="0"/>
              <a:t>.</a:t>
            </a:r>
            <a:r>
              <a:rPr lang="ru-RU" altLang="ru-RU" b="1" dirty="0"/>
              <a:t>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</a:t>
            </a:r>
            <a:r>
              <a:rPr lang="en-US" altLang="ru-RU" b="1" dirty="0"/>
              <a:t>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83,0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41" name="Rectangle 18"/>
          <p:cNvSpPr>
            <a:spLocks noChangeArrowheads="1"/>
          </p:cNvSpPr>
          <p:nvPr/>
        </p:nvSpPr>
        <p:spPr bwMode="gray">
          <a:xfrm>
            <a:off x="379635" y="5075459"/>
            <a:ext cx="6725926" cy="762747"/>
          </a:xfrm>
          <a:prstGeom prst="rect">
            <a:avLst/>
          </a:prstGeom>
          <a:gradFill rotWithShape="1">
            <a:gsLst>
              <a:gs pos="0">
                <a:srgbClr val="F1F8DC">
                  <a:alpha val="79999"/>
                </a:srgbClr>
              </a:gs>
              <a:gs pos="100000">
                <a:srgbClr val="99CC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42" name="Group 19"/>
          <p:cNvGrpSpPr>
            <a:grpSpLocks/>
          </p:cNvGrpSpPr>
          <p:nvPr/>
        </p:nvGrpSpPr>
        <p:grpSpPr bwMode="auto">
          <a:xfrm>
            <a:off x="6495793" y="4761287"/>
            <a:ext cx="1162423" cy="1071878"/>
            <a:chOff x="3276" y="3016"/>
            <a:chExt cx="692" cy="638"/>
          </a:xfrm>
        </p:grpSpPr>
        <p:grpSp>
          <p:nvGrpSpPr>
            <p:cNvPr id="18448" name="Group 20"/>
            <p:cNvGrpSpPr>
              <a:grpSpLocks/>
            </p:cNvGrpSpPr>
            <p:nvPr/>
          </p:nvGrpSpPr>
          <p:grpSpPr bwMode="auto">
            <a:xfrm>
              <a:off x="3276" y="3016"/>
              <a:ext cx="692" cy="638"/>
              <a:chOff x="2016" y="1920"/>
              <a:chExt cx="1680" cy="1680"/>
            </a:xfrm>
          </p:grpSpPr>
          <p:sp>
            <p:nvSpPr>
              <p:cNvPr id="18450" name="Oval 2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9CC00"/>
                  </a:gs>
                  <a:gs pos="100000">
                    <a:srgbClr val="2532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1" name="Freeform 2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9CC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7" name="Text Box 23"/>
            <p:cNvSpPr txBox="1">
              <a:spLocks noChangeArrowheads="1"/>
            </p:cNvSpPr>
            <p:nvPr/>
          </p:nvSpPr>
          <p:spPr bwMode="gray">
            <a:xfrm>
              <a:off x="3365" y="3154"/>
              <a:ext cx="499" cy="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2023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43" name="Text Box 24"/>
          <p:cNvSpPr txBox="1">
            <a:spLocks noChangeArrowheads="1"/>
          </p:cNvSpPr>
          <p:nvPr/>
        </p:nvSpPr>
        <p:spPr bwMode="auto">
          <a:xfrm>
            <a:off x="1792349" y="5245144"/>
            <a:ext cx="4550582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1 116,84 </a:t>
            </a:r>
            <a:r>
              <a:rPr lang="ru-RU" altLang="ru-RU" b="1" dirty="0"/>
              <a:t>млн.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</a:t>
            </a:r>
            <a:r>
              <a:rPr lang="en-US" altLang="ru-RU" b="1" dirty="0"/>
              <a:t>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82,0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44" name="AutoShape 25"/>
          <p:cNvSpPr>
            <a:spLocks noChangeArrowheads="1"/>
          </p:cNvSpPr>
          <p:nvPr/>
        </p:nvSpPr>
        <p:spPr bwMode="gray">
          <a:xfrm>
            <a:off x="8839116" y="456977"/>
            <a:ext cx="2660806" cy="2370563"/>
          </a:xfrm>
          <a:prstGeom prst="wedgeRoundRectCallout">
            <a:avLst>
              <a:gd name="adj1" fmla="val -132069"/>
              <a:gd name="adj2" fmla="val 64347"/>
              <a:gd name="adj3" fmla="val 16667"/>
            </a:avLst>
          </a:prstGeom>
          <a:solidFill>
            <a:srgbClr val="DDDDDD"/>
          </a:solidFill>
          <a:ln w="38100" algn="ctr">
            <a:solidFill>
              <a:srgbClr val="808080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solidFill>
                  <a:srgbClr val="000000"/>
                </a:solidFill>
              </a:rPr>
              <a:t>2/3 за счет средств краевого бюджета на выполнение передаваемых государственных полномочий и реализацию региональных проектов</a:t>
            </a:r>
          </a:p>
        </p:txBody>
      </p:sp>
      <p:sp>
        <p:nvSpPr>
          <p:cNvPr id="42010" name="Rectangle 2"/>
          <p:cNvSpPr>
            <a:spLocks noChangeArrowheads="1"/>
          </p:cNvSpPr>
          <p:nvPr/>
        </p:nvSpPr>
        <p:spPr bwMode="auto">
          <a:xfrm>
            <a:off x="838222" y="685464"/>
            <a:ext cx="7238265" cy="1219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762" tIns="48381" rIns="96762" bIns="48381" anchor="b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altLang="ru-RU" sz="3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округа на </a:t>
            </a:r>
            <a:r>
              <a:rPr lang="ru-RU" altLang="ru-RU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социально-культурную сферу</a:t>
            </a:r>
            <a:endParaRPr lang="en-US" altLang="ru-RU" sz="3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6" name="Picture 28" descr="СК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66" y="2972025"/>
            <a:ext cx="4565701" cy="3039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275574" y="5753034"/>
            <a:ext cx="11528394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6762" tIns="48381" rIns="96762" bIns="48381" anchor="ctr">
            <a:spAutoFit/>
          </a:bodyPr>
          <a:lstStyle/>
          <a:p>
            <a:pPr algn="just">
              <a:buClr>
                <a:schemeClr val="folHlink"/>
              </a:buClr>
              <a:buSzPct val="60000"/>
              <a:buFont typeface="Wingdings" pitchFamily="2" charset="2"/>
              <a:buChar char="ü"/>
              <a:tabLst>
                <a:tab pos="477089" algn="l"/>
                <a:tab pos="571163" algn="l"/>
                <a:tab pos="666918" algn="l"/>
              </a:tabLst>
              <a:defRPr/>
            </a:pP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 округа является </a:t>
            </a:r>
            <a:r>
              <a:rPr lang="ru-RU" alt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социально – направленным с удельным весом в общем объеме расходов </a:t>
            </a: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местного </a:t>
            </a:r>
            <a:r>
              <a:rPr lang="ru-RU" alt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бюджета </a:t>
            </a: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80 и более процентов. Общее уменьшение за счет изменения состава и объемов межбюджетных трансфертов</a:t>
            </a:r>
            <a:endParaRPr lang="ru-RU" altLang="ru-RU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8019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507262"/>
              </p:ext>
            </p:extLst>
          </p:nvPr>
        </p:nvGraphicFramePr>
        <p:xfrm>
          <a:off x="444617" y="915449"/>
          <a:ext cx="10956021" cy="49403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366375">
                  <a:extLst>
                    <a:ext uri="{9D8B030D-6E8A-4147-A177-3AD203B41FA5}">
                      <a16:colId xmlns:a16="http://schemas.microsoft.com/office/drawing/2014/main" xmlns="" val="2335681658"/>
                    </a:ext>
                  </a:extLst>
                </a:gridCol>
                <a:gridCol w="1356751">
                  <a:extLst>
                    <a:ext uri="{9D8B030D-6E8A-4147-A177-3AD203B41FA5}">
                      <a16:colId xmlns:a16="http://schemas.microsoft.com/office/drawing/2014/main" xmlns="" val="3645022638"/>
                    </a:ext>
                  </a:extLst>
                </a:gridCol>
                <a:gridCol w="1387355">
                  <a:extLst>
                    <a:ext uri="{9D8B030D-6E8A-4147-A177-3AD203B41FA5}">
                      <a16:colId xmlns:a16="http://schemas.microsoft.com/office/drawing/2014/main" xmlns="" val="2409239170"/>
                    </a:ext>
                  </a:extLst>
                </a:gridCol>
                <a:gridCol w="1734193">
                  <a:extLst>
                    <a:ext uri="{9D8B030D-6E8A-4147-A177-3AD203B41FA5}">
                      <a16:colId xmlns:a16="http://schemas.microsoft.com/office/drawing/2014/main" xmlns="" val="505608473"/>
                    </a:ext>
                  </a:extLst>
                </a:gridCol>
                <a:gridCol w="1550573">
                  <a:extLst>
                    <a:ext uri="{9D8B030D-6E8A-4147-A177-3AD203B41FA5}">
                      <a16:colId xmlns:a16="http://schemas.microsoft.com/office/drawing/2014/main" xmlns="" val="3052161114"/>
                    </a:ext>
                  </a:extLst>
                </a:gridCol>
                <a:gridCol w="1560774">
                  <a:extLst>
                    <a:ext uri="{9D8B030D-6E8A-4147-A177-3AD203B41FA5}">
                      <a16:colId xmlns:a16="http://schemas.microsoft.com/office/drawing/2014/main" xmlns="" val="916567782"/>
                    </a:ext>
                  </a:extLst>
                </a:gridCol>
              </a:tblGrid>
              <a:tr h="70030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2019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17923631"/>
                  </a:ext>
                </a:extLst>
              </a:tr>
              <a:tr h="438425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жителей АМО СК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45709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45500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45200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44900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44900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5147558"/>
                  </a:ext>
                </a:extLst>
              </a:tr>
              <a:tr h="100043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социально-культурной сферы, рублей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21600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25053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25422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24973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24874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0734898"/>
                  </a:ext>
                </a:extLst>
              </a:tr>
              <a:tr h="70030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социальной политике, рублей 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6627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7409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9927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10073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10213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21149262"/>
                  </a:ext>
                </a:extLst>
              </a:tr>
              <a:tr h="70030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образование, рублей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12165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15251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12696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12631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12348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06622493"/>
                  </a:ext>
                </a:extLst>
              </a:tr>
              <a:tr h="70030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культуру, рублей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1597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1939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1479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6125000"/>
                  </a:ext>
                </a:extLst>
              </a:tr>
              <a:tr h="70030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спорт, рублей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797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23619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 rot="10800000" flipV="1">
            <a:off x="300622" y="5812151"/>
            <a:ext cx="115937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расходов на финансовое обеспечение отрасли образование в 2021 году и плановом периоде, обусловлено изменением состава и объемов МБФ по софинансированию расходов капитального характера (строительство, капитальный ремонт)</a:t>
            </a:r>
            <a:endParaRPr lang="ru-RU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2181" y="207564"/>
            <a:ext cx="1031845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МУНИЦИПАЛЬНОГО ОКРУГА</a:t>
            </a:r>
            <a:endParaRPr lang="ru-RU" sz="2000" dirty="0" smtClean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СОЦИАЛЬНО-КУЛЬТУРНУЮ </a:t>
            </a:r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СФЕРУ в расчете на 1 жителя в год, рублей</a:t>
            </a:r>
            <a:endParaRPr lang="ru-RU" sz="2000" b="1" cap="none" spc="0" dirty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275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8322"/>
            <a:ext cx="3152775" cy="7896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4860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1" y="943921"/>
            <a:ext cx="241101" cy="241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2" y="1756496"/>
            <a:ext cx="241101" cy="241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3" y="2811994"/>
            <a:ext cx="241101" cy="241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3" y="4212655"/>
            <a:ext cx="241101" cy="2411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4432" flipV="1">
            <a:off x="297392" y="3503742"/>
            <a:ext cx="250159" cy="25015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47649" y="874065"/>
            <a:ext cx="120842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Консолидированный бюджет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свод бюджетов бюджетной системы Российской Федерации на соответствующей территории (за исключением бюджетов государственных внебюджетных фондов) без учета межбюджетных трансфертов между этими бюджетами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4372" y="1700202"/>
            <a:ext cx="11281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обязательства, возникающие из муниципальных заимствований, гарантий по обязательствам третьих лиц, другие обязательства в соответствии с видами долговых обязательств, установленными Бюджетным кодексом, принятые на себя Российской Федерацией, субъектом Российской Федерации или муниципальным образованием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3872" y="2786856"/>
            <a:ext cx="11935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отношения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и осуществления бюджетного процесса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4146" y="3442228"/>
            <a:ext cx="11513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-118464" y="4160051"/>
            <a:ext cx="116856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мероприятий и инструментов муниципальной политики,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обеспечивающих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ключевых муниципальных функций достижение приоритетов и целей муниципальной политики в сфере социально-экономического развития и безопасности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4432" flipV="1">
            <a:off x="272307" y="5356996"/>
            <a:ext cx="250159" cy="250159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172331" y="5286440"/>
            <a:ext cx="11490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сальдо, превышение доходов бюджета над его расходами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286000" y="175890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86000" y="282610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86000" y="3442228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286000" y="4074390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285998" y="5092734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285999" y="5756789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6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15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713045"/>
              </p:ext>
            </p:extLst>
          </p:nvPr>
        </p:nvGraphicFramePr>
        <p:xfrm>
          <a:off x="363255" y="540982"/>
          <a:ext cx="11203859" cy="6185024"/>
        </p:xfrm>
        <a:graphic>
          <a:graphicData uri="http://schemas.openxmlformats.org/drawingml/2006/table">
            <a:tbl>
              <a:tblPr/>
              <a:tblGrid>
                <a:gridCol w="9006496"/>
                <a:gridCol w="1144109"/>
                <a:gridCol w="1053254"/>
              </a:tblGrid>
              <a:tr h="18552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Наименование выплаты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2021 год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3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Количество получателей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Расходы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тыс. рублей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ежегодной денежной выплаты лицам, награжденным нагрудным знаком "Почетный донор России"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2 368,36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жилищно-коммунальных услуг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3960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39 644,85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79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Ежегодная денежная выплата гражданам Российской Федерации, не достигшим совершеннолетия на 3 сентября 1945 года и постоянно проживающим на территории Ставропольского края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2 500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11 892,00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89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государственной социальной помощи малоимущим семьям, малоимущим одиноко проживающим гражданам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715,87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2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ежегодного социального пособия на проезд учащимся (студентам)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64,40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550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ветеранов труда и тружеников тыла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1432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27 063,51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133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ветеранов труда Ставропольского края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1627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30 787,99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721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реабилитированных лиц и лиц, признанных пострадавшими от политических репрессий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660,80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10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доплата к пенсии гражданам, ставшим инвалидами при исполнении служебных обязанностей в районах боевых действий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30,94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 семьям погибших ветеранов боевых действий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72,21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гражданам субсидий на оплату жилого помещения и коммунальных услуг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20964,28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642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Компенсация расходов на уплату взноса на капитальный ремонт общего имущества в многоквартирном доме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202,44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1983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социального пособия на погребение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275,18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50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Дополнительные меры социальной поддержки в виде дополнительной компенсации расходов на оплату жилых помещений и коммунальных услуг участникам, инвалидам Великой Отечественной войны и бывшим несовершеннолетним узникам фашизма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231,40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государственной социальной помощи на основании социального контракта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9 859,54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19522" name="Text Box 2"/>
          <p:cNvSpPr txBox="1">
            <a:spLocks noChangeArrowheads="1"/>
          </p:cNvSpPr>
          <p:nvPr/>
        </p:nvSpPr>
        <p:spPr bwMode="auto">
          <a:xfrm>
            <a:off x="0" y="152886"/>
            <a:ext cx="10972464" cy="3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РАСХОДЫ НА СОЦИАЛЬНУЮ ПОДДЕРЖКУ НАСЕЛЕНИЯ</a:t>
            </a:r>
          </a:p>
        </p:txBody>
      </p:sp>
      <p:sp>
        <p:nvSpPr>
          <p:cNvPr id="19523" name="Text Box 36"/>
          <p:cNvSpPr txBox="1">
            <a:spLocks noChangeArrowheads="1"/>
          </p:cNvSpPr>
          <p:nvPr/>
        </p:nvSpPr>
        <p:spPr bwMode="auto">
          <a:xfrm>
            <a:off x="10287105" y="0"/>
            <a:ext cx="1666363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solidFill>
                  <a:schemeClr val="bg1"/>
                </a:solidFill>
                <a:latin typeface="Calibri" pitchFamily="34" charset="0"/>
              </a:rPr>
              <a:t>(тыс.рублей)</a:t>
            </a:r>
          </a:p>
        </p:txBody>
      </p:sp>
      <p:sp>
        <p:nvSpPr>
          <p:cNvPr id="19524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15716716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926202"/>
              </p:ext>
            </p:extLst>
          </p:nvPr>
        </p:nvGraphicFramePr>
        <p:xfrm>
          <a:off x="456906" y="755022"/>
          <a:ext cx="11263070" cy="5568320"/>
        </p:xfrm>
        <a:graphic>
          <a:graphicData uri="http://schemas.openxmlformats.org/drawingml/2006/table">
            <a:tbl>
              <a:tblPr/>
              <a:tblGrid>
                <a:gridCol w="8362053"/>
                <a:gridCol w="1458068"/>
                <a:gridCol w="1442949"/>
              </a:tblGrid>
              <a:tr h="3225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выплаты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2021 год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25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Количество получателей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Расходы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тыс. рублей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515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Компенсация части платы, взимаемой  с родителей (законных представителей) за присмотр и уход за детьми, посещающими образовательные организации, реализующие образовательные программы дошкольного образования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1710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5 772,10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96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денежных средств на содержание ребенка опекуну (попечителю)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3 118,79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7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на содержание детей-сирот и детей, оставшихся без попечения родителей, в приемных семьях, а также на вознаграждение, причитающееся приемным родителям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4 248,12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74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единовременного пособия усыновителям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750,00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выплата, назначаемая в случае рождения третьего ребенка или последующих детей до достижения ребенком возраста трех лет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309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33 200,43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189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Ежемесячное пособие на ребенка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3091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30 236,85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6638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Выплаты государственных пособий лицам, не подлежащим обязательному социальному страхованию на случай временной нетрудоспособности и в связи с материнством, и лицам, уволенным в связи с ликвидацией организаций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779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38 311,01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ежегодной денежной компенсации многодетным семьям на каждого из детей не старше 18 лет, обучающихся в общеобразовательных организациях, на приобретение комплекта школьной одежды, спортивной одежды и обуви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1376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1 526,45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ежемесячной денежной компенсации на каждого ребенка в возрасте до 18 лет многодетным семьям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3748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29 979,93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денежной компенсации семьям, в которых в период с 1 января 2011 года по 31 декабря 2015 года родился третий или последующий ребенок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132,84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1895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ежемесячной выплаты в связи  с рождением (усыновлением) первого ребенка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264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33 490,61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1895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ежемесячных выплат на детей в возрасте от трех до семи лет включительно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1796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109 866,83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  <p:sp>
        <p:nvSpPr>
          <p:cNvPr id="20538" name="Text Box 2"/>
          <p:cNvSpPr txBox="1">
            <a:spLocks noChangeArrowheads="1"/>
          </p:cNvSpPr>
          <p:nvPr/>
        </p:nvSpPr>
        <p:spPr bwMode="auto">
          <a:xfrm>
            <a:off x="838222" y="456977"/>
            <a:ext cx="10668419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РАСХОДЫ В ОБЛАСТИ СЕМЬИ И ДЕТСТВА</a:t>
            </a:r>
          </a:p>
        </p:txBody>
      </p:sp>
      <p:sp>
        <p:nvSpPr>
          <p:cNvPr id="20539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24940062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5" name="Заголовок 1"/>
          <p:cNvGrpSpPr>
            <a:grpSpLocks noGrp="1"/>
          </p:cNvGrpSpPr>
          <p:nvPr/>
        </p:nvGrpSpPr>
        <p:grpSpPr bwMode="auto">
          <a:xfrm>
            <a:off x="838221" y="228489"/>
            <a:ext cx="10386213" cy="917312"/>
            <a:chOff x="399" y="311"/>
            <a:chExt cx="4904" cy="411"/>
          </a:xfrm>
        </p:grpSpPr>
        <p:pic>
          <p:nvPicPr>
            <p:cNvPr id="28679" name="Заголовок 1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" y="311"/>
              <a:ext cx="4904" cy="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0" name="Text Box 5"/>
            <p:cNvSpPr txBox="1">
              <a:spLocks noChangeArrowheads="1"/>
            </p:cNvSpPr>
            <p:nvPr/>
          </p:nvSpPr>
          <p:spPr bwMode="auto">
            <a:xfrm>
              <a:off x="405" y="315"/>
              <a:ext cx="4896" cy="40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ru-RU" altLang="ru-RU" sz="2500" b="1" dirty="0">
                  <a:latin typeface="Times New Roman" pitchFamily="18" charset="0"/>
                </a:rPr>
                <a:t>Обращение к жителям Александровского </a:t>
              </a:r>
              <a:r>
                <a:rPr lang="ru-RU" altLang="ru-RU" sz="2500" b="1" dirty="0" smtClean="0">
                  <a:latin typeface="Times New Roman" pitchFamily="18" charset="0"/>
                </a:rPr>
                <a:t>округа </a:t>
              </a:r>
              <a:r>
                <a:rPr lang="ru-RU" altLang="ru-RU" sz="2500" b="1" dirty="0">
                  <a:latin typeface="Times New Roman" pitchFamily="18" charset="0"/>
                </a:rPr>
                <a:t>Ставропольского края       </a:t>
              </a:r>
            </a:p>
          </p:txBody>
        </p:sp>
      </p:grpSp>
      <p:grpSp>
        <p:nvGrpSpPr>
          <p:cNvPr id="28676" name="Подзаголовок 2"/>
          <p:cNvGrpSpPr>
            <a:grpSpLocks noGrp="1"/>
          </p:cNvGrpSpPr>
          <p:nvPr/>
        </p:nvGrpSpPr>
        <p:grpSpPr bwMode="auto">
          <a:xfrm>
            <a:off x="762630" y="1523814"/>
            <a:ext cx="10819603" cy="4573120"/>
            <a:chOff x="376" y="1110"/>
            <a:chExt cx="5096" cy="2373"/>
          </a:xfrm>
        </p:grpSpPr>
        <p:pic>
          <p:nvPicPr>
            <p:cNvPr id="28677" name="Подзаголовок 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" y="1110"/>
              <a:ext cx="5096" cy="2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78" name="Text Box 8"/>
            <p:cNvSpPr txBox="1">
              <a:spLocks noChangeArrowheads="1"/>
            </p:cNvSpPr>
            <p:nvPr/>
          </p:nvSpPr>
          <p:spPr bwMode="auto">
            <a:xfrm>
              <a:off x="385" y="1117"/>
              <a:ext cx="5080" cy="23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u="sng" dirty="0">
                  <a:latin typeface="Times New Roman" pitchFamily="18" charset="0"/>
                </a:rPr>
                <a:t>Уважаемые жители Александровского </a:t>
              </a:r>
              <a:r>
                <a:rPr lang="ru-RU" altLang="ru-RU" sz="2100" b="1" u="sng" dirty="0" smtClean="0">
                  <a:latin typeface="Times New Roman" pitchFamily="18" charset="0"/>
                </a:rPr>
                <a:t>округа!</a:t>
              </a:r>
              <a:endParaRPr lang="ru-RU" altLang="ru-RU" sz="2100" b="1" u="sng" dirty="0">
                <a:latin typeface="Times New Roman" pitchFamily="18" charset="0"/>
              </a:endParaRPr>
            </a:p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dirty="0">
                  <a:latin typeface="Times New Roman" pitchFamily="18" charset="0"/>
                </a:rPr>
                <a:t>Обращаем Ваше внимание на то, что бюджет для граждан на </a:t>
              </a:r>
              <a:r>
                <a:rPr lang="ru-RU" altLang="ru-RU" sz="2100" b="1" dirty="0" smtClean="0">
                  <a:latin typeface="Times New Roman" pitchFamily="18" charset="0"/>
                </a:rPr>
                <a:t>2021 </a:t>
              </a:r>
              <a:r>
                <a:rPr lang="ru-RU" altLang="ru-RU" sz="2100" b="1" dirty="0">
                  <a:latin typeface="Times New Roman" pitchFamily="18" charset="0"/>
                </a:rPr>
                <a:t>год и плановый период </a:t>
              </a:r>
              <a:r>
                <a:rPr lang="ru-RU" altLang="ru-RU" sz="2100" b="1" dirty="0" smtClean="0">
                  <a:latin typeface="Times New Roman" pitchFamily="18" charset="0"/>
                </a:rPr>
                <a:t>2022 </a:t>
              </a:r>
              <a:r>
                <a:rPr lang="ru-RU" altLang="ru-RU" sz="2100" b="1" dirty="0">
                  <a:latin typeface="Times New Roman" pitchFamily="18" charset="0"/>
                </a:rPr>
                <a:t>и </a:t>
              </a:r>
              <a:r>
                <a:rPr lang="ru-RU" altLang="ru-RU" sz="2100" b="1" dirty="0" smtClean="0">
                  <a:latin typeface="Times New Roman" pitchFamily="18" charset="0"/>
                </a:rPr>
                <a:t>2023 </a:t>
              </a:r>
              <a:r>
                <a:rPr lang="ru-RU" altLang="ru-RU" sz="2100" b="1" dirty="0">
                  <a:latin typeface="Times New Roman" pitchFamily="18" charset="0"/>
                </a:rPr>
                <a:t>годов составлен по проекту бюджета Александровского муниципального </a:t>
              </a:r>
              <a:r>
                <a:rPr lang="ru-RU" altLang="ru-RU" sz="2100" b="1" dirty="0" smtClean="0">
                  <a:latin typeface="Times New Roman" pitchFamily="18" charset="0"/>
                </a:rPr>
                <a:t>округа </a:t>
              </a:r>
              <a:r>
                <a:rPr lang="ru-RU" altLang="ru-RU" sz="2100" b="1" dirty="0">
                  <a:latin typeface="Times New Roman" pitchFamily="18" charset="0"/>
                </a:rPr>
                <a:t>Ставропольского края на </a:t>
              </a:r>
              <a:r>
                <a:rPr lang="ru-RU" altLang="ru-RU" sz="2100" b="1" dirty="0" smtClean="0">
                  <a:latin typeface="Times New Roman" pitchFamily="18" charset="0"/>
                </a:rPr>
                <a:t>2021 </a:t>
              </a:r>
              <a:r>
                <a:rPr lang="ru-RU" altLang="ru-RU" sz="2100" b="1" dirty="0">
                  <a:latin typeface="Times New Roman" pitchFamily="18" charset="0"/>
                </a:rPr>
                <a:t>год и плановый период </a:t>
              </a:r>
              <a:r>
                <a:rPr lang="ru-RU" altLang="ru-RU" sz="2100" b="1" dirty="0" smtClean="0">
                  <a:latin typeface="Times New Roman" pitchFamily="18" charset="0"/>
                </a:rPr>
                <a:t>2022 </a:t>
              </a:r>
              <a:r>
                <a:rPr lang="ru-RU" altLang="ru-RU" sz="2100" b="1" dirty="0">
                  <a:latin typeface="Times New Roman" pitchFamily="18" charset="0"/>
                </a:rPr>
                <a:t>и </a:t>
              </a:r>
              <a:r>
                <a:rPr lang="ru-RU" altLang="ru-RU" sz="2100" b="1" dirty="0" smtClean="0">
                  <a:latin typeface="Times New Roman" pitchFamily="18" charset="0"/>
                </a:rPr>
                <a:t>2023 </a:t>
              </a:r>
              <a:r>
                <a:rPr lang="ru-RU" altLang="ru-RU" sz="2100" b="1" dirty="0">
                  <a:latin typeface="Times New Roman" pitchFamily="18" charset="0"/>
                </a:rPr>
                <a:t>годов и носит ознакомительный и осведомительный характер.</a:t>
              </a:r>
            </a:p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dirty="0">
                  <a:latin typeface="Times New Roman" pitchFamily="18" charset="0"/>
                </a:rPr>
                <a:t>Окончательный вариант бюджета Александровского муниципального </a:t>
              </a:r>
              <a:r>
                <a:rPr lang="ru-RU" altLang="ru-RU" sz="2100" b="1" dirty="0" smtClean="0">
                  <a:latin typeface="Times New Roman" pitchFamily="18" charset="0"/>
                </a:rPr>
                <a:t>округа </a:t>
              </a:r>
              <a:r>
                <a:rPr lang="ru-RU" altLang="ru-RU" sz="2100" b="1" dirty="0">
                  <a:latin typeface="Times New Roman" pitchFamily="18" charset="0"/>
                </a:rPr>
                <a:t>Ставропольского края на </a:t>
              </a:r>
              <a:r>
                <a:rPr lang="ru-RU" altLang="ru-RU" sz="2100" b="1" dirty="0" smtClean="0">
                  <a:latin typeface="Times New Roman" pitchFamily="18" charset="0"/>
                </a:rPr>
                <a:t>2021 </a:t>
              </a:r>
              <a:r>
                <a:rPr lang="ru-RU" altLang="ru-RU" sz="2100" b="1" dirty="0">
                  <a:latin typeface="Times New Roman" pitchFamily="18" charset="0"/>
                </a:rPr>
                <a:t>год и плановый период </a:t>
              </a:r>
              <a:r>
                <a:rPr lang="ru-RU" altLang="ru-RU" sz="2100" b="1" dirty="0" smtClean="0">
                  <a:latin typeface="Times New Roman" pitchFamily="18" charset="0"/>
                </a:rPr>
                <a:t>2022 </a:t>
              </a:r>
              <a:r>
                <a:rPr lang="ru-RU" altLang="ru-RU" sz="2100" b="1" dirty="0">
                  <a:latin typeface="Times New Roman" pitchFamily="18" charset="0"/>
                </a:rPr>
                <a:t>и </a:t>
              </a:r>
              <a:r>
                <a:rPr lang="ru-RU" altLang="ru-RU" sz="2100" b="1" dirty="0" smtClean="0">
                  <a:latin typeface="Times New Roman" pitchFamily="18" charset="0"/>
                </a:rPr>
                <a:t>2023 </a:t>
              </a:r>
              <a:r>
                <a:rPr lang="ru-RU" altLang="ru-RU" sz="2100" b="1" dirty="0">
                  <a:latin typeface="Times New Roman" pitchFamily="18" charset="0"/>
                </a:rPr>
                <a:t>годов</a:t>
              </a:r>
              <a:r>
                <a:rPr lang="ru-RU" altLang="ru-RU" sz="2100" dirty="0">
                  <a:latin typeface="Times New Roman" pitchFamily="18" charset="0"/>
                </a:rPr>
                <a:t> </a:t>
              </a:r>
              <a:r>
                <a:rPr lang="ru-RU" altLang="ru-RU" sz="2100" b="1" dirty="0">
                  <a:latin typeface="Times New Roman" pitchFamily="18" charset="0"/>
                </a:rPr>
                <a:t>будет утвержден решением Совета </a:t>
              </a:r>
              <a:r>
                <a:rPr lang="ru-RU" altLang="ru-RU" sz="2100" b="1" dirty="0" smtClean="0">
                  <a:latin typeface="Times New Roman" pitchFamily="18" charset="0"/>
                </a:rPr>
                <a:t>депутатов Александровского </a:t>
              </a:r>
              <a:r>
                <a:rPr lang="ru-RU" altLang="ru-RU" sz="2100" b="1" dirty="0">
                  <a:latin typeface="Times New Roman" pitchFamily="18" charset="0"/>
                </a:rPr>
                <a:t>муниципального </a:t>
              </a:r>
              <a:r>
                <a:rPr lang="ru-RU" altLang="ru-RU" sz="2100" b="1" dirty="0" smtClean="0">
                  <a:latin typeface="Times New Roman" pitchFamily="18" charset="0"/>
                </a:rPr>
                <a:t>округа Ставропольского </a:t>
              </a:r>
              <a:r>
                <a:rPr lang="ru-RU" altLang="ru-RU" sz="2100" b="1" dirty="0">
                  <a:latin typeface="Times New Roman" pitchFamily="18" charset="0"/>
                </a:rPr>
                <a:t>края</a:t>
              </a:r>
              <a:r>
                <a:rPr lang="ru-RU" altLang="ru-RU" sz="2100" dirty="0">
                  <a:latin typeface="Times New Roman" pitchFamily="18" charset="0"/>
                </a:rPr>
                <a:t> </a:t>
              </a:r>
              <a:r>
                <a:rPr lang="ru-RU" altLang="ru-RU" sz="2100" b="1" dirty="0">
                  <a:latin typeface="Times New Roman" pitchFamily="18" charset="0"/>
                </a:rPr>
                <a:t>после соблюдения всех процедур по рассмотрению и принятию бюджета и информация по утвержденному бюджету будет также размещена на официальном сайте администрации в рубрике «Бюджет для граждан».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269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59282" y="500261"/>
            <a:ext cx="10360882" cy="642352"/>
          </a:xfrm>
          <a:blipFill>
            <a:blip r:embed="rId2" cstate="print">
              <a:duotone>
                <a:schemeClr val="lt2">
                  <a:shade val="6000"/>
                  <a:satMod val="120000"/>
                </a:schemeClr>
                <a:schemeClr val="lt2">
                  <a:tint val="90000"/>
                </a:schemeClr>
              </a:duotone>
            </a:blip>
            <a:tile tx="0" ty="0" sx="35000" sy="40000" flip="x" algn="tl"/>
          </a:blipFill>
          <a:ln>
            <a:miter lim="800000"/>
            <a:headEnd/>
            <a:tailEnd/>
          </a:ln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anchor="t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3400" dirty="0">
                <a:solidFill>
                  <a:srgbClr val="FF0000"/>
                </a:solidFill>
                <a:latin typeface="Verdana" pitchFamily="34" charset="0"/>
              </a:rPr>
              <a:t>Информация для контактов     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15276" y="1773494"/>
            <a:ext cx="10752142" cy="3742881"/>
          </a:xfrm>
          <a:ln>
            <a:solidFill>
              <a:schemeClr val="tx1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0" indent="0" algn="ctr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Финансовое управление администрации  Александровского муниципального </a:t>
            </a:r>
            <a:r>
              <a:rPr lang="ru-RU" altLang="ru-RU" sz="2300" dirty="0" smtClean="0">
                <a:latin typeface="Cambria" pitchFamily="18" charset="0"/>
              </a:rPr>
              <a:t>округа </a:t>
            </a:r>
            <a:r>
              <a:rPr lang="ru-RU" altLang="ru-RU" sz="2300" dirty="0">
                <a:latin typeface="Cambria" pitchFamily="18" charset="0"/>
              </a:rPr>
              <a:t>Ставропольского края</a:t>
            </a:r>
          </a:p>
          <a:p>
            <a:pPr marL="0" indent="0" algn="r" eaLnBrk="1" hangingPunct="1">
              <a:buClr>
                <a:schemeClr val="accent2"/>
              </a:buClr>
              <a:buNone/>
              <a:defRPr/>
            </a:pPr>
            <a:endParaRPr lang="ru-RU" altLang="ru-RU" sz="2300" dirty="0">
              <a:latin typeface="Cambria" pitchFamily="18" charset="0"/>
            </a:endParaRP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Местонахождение: 356 300  Ставропольский край, 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с. Александровское, ул. Карла Маркса, 33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Телефон (факс): 8(86557)2–67-97 (2-77-14)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Адрес электронной почты: </a:t>
            </a:r>
            <a:r>
              <a:rPr lang="en-US" altLang="ru-RU" sz="2300" dirty="0">
                <a:latin typeface="Bookman Old Style" pitchFamily="18" charset="0"/>
                <a:hlinkClick r:id="rId3"/>
              </a:rPr>
              <a:t>fumfskal@mail.ru</a:t>
            </a:r>
            <a:endParaRPr lang="en-US" altLang="ru-RU" sz="2300" dirty="0">
              <a:latin typeface="Bookman Old Style" pitchFamily="18" charset="0"/>
            </a:endParaRP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График работы: с 8:00 до 17:00 понедельник-пятница</a:t>
            </a:r>
          </a:p>
          <a:p>
            <a:pPr marL="0" indent="0" algn="r" eaLnBrk="1" hangingPunct="1">
              <a:buClr>
                <a:schemeClr val="accent2"/>
              </a:buClr>
              <a:buNone/>
              <a:defRPr/>
            </a:pPr>
            <a:endParaRPr lang="ru-RU" altLang="ru-RU" sz="2300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34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4860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3" y="819029"/>
            <a:ext cx="241101" cy="2411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5250" y="728406"/>
            <a:ext cx="12211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выплачиваемые из бюджета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3" y="1528424"/>
            <a:ext cx="241101" cy="2411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3935" y="1446707"/>
            <a:ext cx="11703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Сбалансированность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основополагающих принципов формирования и исполнения бюджета, состоящий в количественном соответствии (равновесии) бюджетных расходов доходам. В случае нарушения баланса возникает дефицит или профицит бюджета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4" y="2446252"/>
            <a:ext cx="241101" cy="2411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7649" y="2403646"/>
            <a:ext cx="11703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в целях обеспечения исполнения отдельных государственных полномочий, переданных органам местного самоуправления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5" y="3447594"/>
            <a:ext cx="241101" cy="2411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80987" y="3340651"/>
            <a:ext cx="11839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  <a:r>
              <a:rPr lang="ru-RU" b="1" dirty="0">
                <a:ln/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в целях софинансирования расходов на решение вопросов местного значения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095498" y="1406806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095498" y="2360996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095498" y="3104448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095499" y="4026154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6" y="4347456"/>
            <a:ext cx="241101" cy="24110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58688" y="4269113"/>
            <a:ext cx="11580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бюджета, при котором обеспечивается нормальное функционирование субъекта публичной власти, реализация всех закреплённых за ним полномочий на основе полного и своевременного финансирования предусмотренных по бюджету расходов, включая погашение и обслуживание внутреннего и внешнего долга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095500" y="5480080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7865"/>
            <a:ext cx="3114675" cy="78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4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565" y="0"/>
            <a:ext cx="11324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административно-территориального</a:t>
            </a:r>
          </a:p>
          <a:p>
            <a:pPr algn="ctr"/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деления </a:t>
            </a:r>
            <a:r>
              <a:rPr lang="ru-RU" sz="28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Александровского муниципального округа </a:t>
            </a:r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Ставропольского края</a:t>
            </a:r>
            <a:endParaRPr lang="ru-RU" sz="2800" b="1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53350" y="1617593"/>
            <a:ext cx="4300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Александровский муниципальный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 Ставропольского края образован в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году путём преобразования из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в соответствии с Законом Ставропольского края от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31.01.2020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             №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1-кз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 преобразовании муниципальных образований, входящих в состав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Ставропольского края, и об организации местного самоуправления на территории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Ставропольского края».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4080"/>
            <a:ext cx="3648808" cy="913920"/>
          </a:xfrm>
          <a:prstGeom prst="rect">
            <a:avLst/>
          </a:prstGeom>
        </p:spPr>
      </p:pic>
      <p:pic>
        <p:nvPicPr>
          <p:cNvPr id="6" name="Picture 9" descr="Администрация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13" y="1741119"/>
            <a:ext cx="6559867" cy="407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28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1090" y="717706"/>
            <a:ext cx="709937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spcAft>
                <a:spcPts val="0"/>
              </a:spcAft>
            </a:pP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Александровский территориальный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территориальный отдел села Грушевского,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Калиновский территориальный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Круглолесский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территориальный отдел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Новокавказский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территориальный 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Саблинский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территориальный 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территориальный отдел села Северного,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Средненский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территориальный отдел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02" y="81260"/>
            <a:ext cx="113931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indent="450215" algn="ctr" fontAlgn="base">
              <a:spcAft>
                <a:spcPts val="0"/>
              </a:spcAft>
            </a:pP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Центром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округа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село Александровское</a:t>
            </a:r>
            <a:endParaRPr lang="ru-RU" sz="2400" dirty="0">
              <a:ln w="0">
                <a:solidFill>
                  <a:srgbClr val="00206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ctr" fontAlgn="base">
              <a:spcAft>
                <a:spcPts val="0"/>
              </a:spcAft>
            </a:pP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 состав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округа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войдут 8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территориальных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отделов со статусом </a:t>
            </a:r>
          </a:p>
          <a:p>
            <a:pPr indent="450215" algn="ctr" fontAlgn="base">
              <a:spcAft>
                <a:spcPts val="0"/>
              </a:spcAft>
            </a:pP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юридических лиц и бюджетными полномочиями </a:t>
            </a:r>
          </a:p>
          <a:p>
            <a:pPr indent="450215" algn="ctr" fontAlgn="base">
              <a:spcAft>
                <a:spcPts val="0"/>
              </a:spcAft>
            </a:pP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главных распорядителей бюджетных средств:</a:t>
            </a:r>
            <a:endParaRPr lang="ru-RU" sz="2400" dirty="0">
              <a:ln w="0">
                <a:solidFill>
                  <a:srgbClr val="00206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57437"/>
            <a:ext cx="2796988" cy="70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8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4829"/>
          </a:xfrm>
          <a:effectLst/>
        </p:spPr>
        <p:txBody>
          <a:bodyPr>
            <a:normAutofit/>
          </a:bodyPr>
          <a:lstStyle/>
          <a:p>
            <a:pPr algn="ctr"/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макроэкономические показатели социально-экономического развития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Ставропольского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края на 2021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altLang="ru-RU" sz="2000" dirty="0" err="1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000" dirty="0">
              <a:solidFill>
                <a:srgbClr val="000099"/>
              </a:solidFill>
              <a:effectLst>
                <a:reflection blurRad="6350" stA="53000" endPos="3600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041553"/>
              </p:ext>
            </p:extLst>
          </p:nvPr>
        </p:nvGraphicFramePr>
        <p:xfrm>
          <a:off x="390292" y="724829"/>
          <a:ext cx="11530362" cy="5607380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612156">
                  <a:extLst>
                    <a:ext uri="{9D8B030D-6E8A-4147-A177-3AD203B41FA5}">
                      <a16:colId xmlns:a16="http://schemas.microsoft.com/office/drawing/2014/main" xmlns="" val="1073058336"/>
                    </a:ext>
                  </a:extLst>
                </a:gridCol>
                <a:gridCol w="1208761">
                  <a:extLst>
                    <a:ext uri="{9D8B030D-6E8A-4147-A177-3AD203B41FA5}">
                      <a16:colId xmlns:a16="http://schemas.microsoft.com/office/drawing/2014/main" xmlns="" val="1220337540"/>
                    </a:ext>
                  </a:extLst>
                </a:gridCol>
                <a:gridCol w="1487393">
                  <a:extLst>
                    <a:ext uri="{9D8B030D-6E8A-4147-A177-3AD203B41FA5}">
                      <a16:colId xmlns:a16="http://schemas.microsoft.com/office/drawing/2014/main" xmlns="" val="2525617806"/>
                    </a:ext>
                  </a:extLst>
                </a:gridCol>
                <a:gridCol w="1114520">
                  <a:extLst>
                    <a:ext uri="{9D8B030D-6E8A-4147-A177-3AD203B41FA5}">
                      <a16:colId xmlns:a16="http://schemas.microsoft.com/office/drawing/2014/main" xmlns="" val="549231770"/>
                    </a:ext>
                  </a:extLst>
                </a:gridCol>
                <a:gridCol w="1395198">
                  <a:extLst>
                    <a:ext uri="{9D8B030D-6E8A-4147-A177-3AD203B41FA5}">
                      <a16:colId xmlns:a16="http://schemas.microsoft.com/office/drawing/2014/main" xmlns="" val="1801300980"/>
                    </a:ext>
                  </a:extLst>
                </a:gridCol>
                <a:gridCol w="1303004">
                  <a:extLst>
                    <a:ext uri="{9D8B030D-6E8A-4147-A177-3AD203B41FA5}">
                      <a16:colId xmlns:a16="http://schemas.microsoft.com/office/drawing/2014/main" xmlns="" val="1449638090"/>
                    </a:ext>
                  </a:extLst>
                </a:gridCol>
                <a:gridCol w="1300957">
                  <a:extLst>
                    <a:ext uri="{9D8B030D-6E8A-4147-A177-3AD203B41FA5}">
                      <a16:colId xmlns:a16="http://schemas.microsoft.com/office/drawing/2014/main" xmlns="" val="816649548"/>
                    </a:ext>
                  </a:extLst>
                </a:gridCol>
                <a:gridCol w="1108373">
                  <a:extLst>
                    <a:ext uri="{9D8B030D-6E8A-4147-A177-3AD203B41FA5}">
                      <a16:colId xmlns:a16="http://schemas.microsoft.com/office/drawing/2014/main" xmlns="" val="3207419858"/>
                    </a:ext>
                  </a:extLst>
                </a:gridCol>
              </a:tblGrid>
              <a:tr h="293467"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2020 г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gridSpan="6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567614"/>
                  </a:ext>
                </a:extLst>
              </a:tr>
              <a:tr h="324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grid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3818798"/>
                  </a:ext>
                </a:extLst>
              </a:tr>
              <a:tr h="586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г. к 2020 г.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 к 2021 г.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 к 2022 г.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xmlns="" val="3813209555"/>
                  </a:ext>
                </a:extLst>
              </a:tr>
              <a:tr h="293467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657686233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населения 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среднегодовом исчислении), тыс. чел. 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44,9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10616568"/>
                  </a:ext>
                </a:extLst>
              </a:tr>
              <a:tr h="58693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заработной платы, (млн. руб.)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1322,70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1368,99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1416,91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1416,91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+46,29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-47,92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7107316"/>
                  </a:ext>
                </a:extLst>
              </a:tr>
              <a:tr h="58693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фонда оплаты труда, %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117,37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-13,87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690972588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 заработная плата, (руб.)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26062,80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26975,00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27919,12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27919,12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+912,20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+944,12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525412440"/>
                  </a:ext>
                </a:extLst>
              </a:tr>
              <a:tr h="1173868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среднемесячной заработной платы, %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106,11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-2,61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975778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3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8" name="Text Box 8"/>
          <p:cNvSpPr txBox="1">
            <a:spLocks noChangeArrowheads="1"/>
          </p:cNvSpPr>
          <p:nvPr/>
        </p:nvSpPr>
        <p:spPr bwMode="auto">
          <a:xfrm>
            <a:off x="11165642" y="188166"/>
            <a:ext cx="195479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6762" tIns="48381" rIns="96762" bIns="48381">
            <a:spAutoFit/>
          </a:bodyPr>
          <a:lstStyle/>
          <a:p>
            <a:pPr eaLnBrk="1" hangingPunct="1">
              <a:defRPr/>
            </a:pPr>
            <a:endParaRPr lang="ru-RU" sz="1300" i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8197" name="Rectangle 9"/>
          <p:cNvSpPr>
            <a:spLocks noChangeArrowheads="1"/>
          </p:cNvSpPr>
          <p:nvPr/>
        </p:nvSpPr>
        <p:spPr bwMode="auto">
          <a:xfrm>
            <a:off x="305200" y="2133491"/>
            <a:ext cx="6433024" cy="1595170"/>
          </a:xfrm>
          <a:prstGeom prst="rect">
            <a:avLst/>
          </a:prstGeom>
          <a:solidFill>
            <a:srgbClr val="FFDBB7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500" b="1" dirty="0">
                <a:latin typeface="Times New Roman" pitchFamily="18" charset="0"/>
              </a:rPr>
              <a:t>Наименование доходов бюджета</a:t>
            </a:r>
          </a:p>
        </p:txBody>
      </p:sp>
      <p:sp>
        <p:nvSpPr>
          <p:cNvPr id="430090" name="Rectangle 10"/>
          <p:cNvSpPr>
            <a:spLocks noChangeArrowheads="1"/>
          </p:cNvSpPr>
          <p:nvPr/>
        </p:nvSpPr>
        <p:spPr bwMode="auto">
          <a:xfrm>
            <a:off x="6705558" y="3124174"/>
            <a:ext cx="1581673" cy="59594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2020 год</a:t>
            </a:r>
          </a:p>
        </p:txBody>
      </p:sp>
      <p:sp>
        <p:nvSpPr>
          <p:cNvPr id="8199" name="Rectangle 11"/>
          <p:cNvSpPr>
            <a:spLocks noChangeArrowheads="1"/>
          </p:cNvSpPr>
          <p:nvPr/>
        </p:nvSpPr>
        <p:spPr bwMode="auto">
          <a:xfrm>
            <a:off x="8229453" y="3047968"/>
            <a:ext cx="1967874" cy="677037"/>
          </a:xfrm>
          <a:prstGeom prst="rect">
            <a:avLst/>
          </a:prstGeom>
          <a:solidFill>
            <a:srgbClr val="FFE1E1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00" b="1" dirty="0">
                <a:latin typeface="Times New Roman" pitchFamily="18" charset="0"/>
              </a:rPr>
              <a:t>На 2021 год</a:t>
            </a:r>
          </a:p>
        </p:txBody>
      </p:sp>
      <p:sp>
        <p:nvSpPr>
          <p:cNvPr id="8200" name="Rectangle 13"/>
          <p:cNvSpPr>
            <a:spLocks noChangeArrowheads="1"/>
          </p:cNvSpPr>
          <p:nvPr/>
        </p:nvSpPr>
        <p:spPr bwMode="auto">
          <a:xfrm>
            <a:off x="305200" y="3733826"/>
            <a:ext cx="6509219" cy="1207224"/>
          </a:xfrm>
          <a:prstGeom prst="rect">
            <a:avLst/>
          </a:prstGeom>
          <a:solidFill>
            <a:srgbClr val="FFE6CD"/>
          </a:solidFill>
          <a:ln w="63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Единый налог на вмененный доход </a:t>
            </a:r>
          </a:p>
          <a:p>
            <a:pPr algn="ctr" eaLnBrk="1" hangingPunct="1"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для отдельных видов деятельности</a:t>
            </a:r>
          </a:p>
        </p:txBody>
      </p:sp>
      <p:sp>
        <p:nvSpPr>
          <p:cNvPr id="8202" name="Rectangle 18"/>
          <p:cNvSpPr>
            <a:spLocks noChangeArrowheads="1"/>
          </p:cNvSpPr>
          <p:nvPr/>
        </p:nvSpPr>
        <p:spPr bwMode="auto">
          <a:xfrm>
            <a:off x="6705558" y="3733826"/>
            <a:ext cx="1594318" cy="1207224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1700" b="1" dirty="0">
              <a:latin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100%</a:t>
            </a:r>
            <a:endParaRPr lang="ru-RU" altLang="ru-RU" sz="1700" b="1" dirty="0">
              <a:latin typeface="Times New Roman" pitchFamily="18" charset="0"/>
            </a:endParaRPr>
          </a:p>
        </p:txBody>
      </p:sp>
      <p:sp>
        <p:nvSpPr>
          <p:cNvPr id="8203" name="Rectangle 19"/>
          <p:cNvSpPr>
            <a:spLocks noChangeArrowheads="1"/>
          </p:cNvSpPr>
          <p:nvPr/>
        </p:nvSpPr>
        <p:spPr bwMode="auto">
          <a:xfrm>
            <a:off x="6705559" y="2133491"/>
            <a:ext cx="5257437" cy="1000607"/>
          </a:xfrm>
          <a:prstGeom prst="rect">
            <a:avLst/>
          </a:prstGeom>
          <a:solidFill>
            <a:srgbClr val="FFDA8F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 anchorCtr="1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latin typeface="Times New Roman" pitchFamily="18" charset="0"/>
              </a:rPr>
              <a:t>Нормативы отчислений от налогов 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latin typeface="Times New Roman" pitchFamily="18" charset="0"/>
              </a:rPr>
              <a:t>в местный бюджет </a:t>
            </a:r>
          </a:p>
        </p:txBody>
      </p:sp>
      <p:sp>
        <p:nvSpPr>
          <p:cNvPr id="8204" name="Rectangle 22"/>
          <p:cNvSpPr>
            <a:spLocks noChangeArrowheads="1"/>
          </p:cNvSpPr>
          <p:nvPr/>
        </p:nvSpPr>
        <p:spPr bwMode="auto">
          <a:xfrm>
            <a:off x="8229453" y="3733825"/>
            <a:ext cx="1967874" cy="1119367"/>
          </a:xfrm>
          <a:prstGeom prst="rect">
            <a:avLst/>
          </a:prstGeom>
          <a:solidFill>
            <a:srgbClr val="FFE1E1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1700" b="1" dirty="0">
              <a:latin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lang="en-US" altLang="ru-RU" sz="1700" b="1" dirty="0">
                <a:solidFill>
                  <a:srgbClr val="FF0000"/>
                </a:solidFill>
                <a:latin typeface="Times New Roman" pitchFamily="18" charset="0"/>
              </a:rPr>
              <a:t>,</a:t>
            </a: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00%</a:t>
            </a:r>
            <a:endParaRPr lang="ru-RU" altLang="ru-RU" sz="1700" b="1" dirty="0">
              <a:latin typeface="Times New Roman" pitchFamily="18" charset="0"/>
            </a:endParaRPr>
          </a:p>
        </p:txBody>
      </p:sp>
      <p:sp>
        <p:nvSpPr>
          <p:cNvPr id="8208" name="Rectangle 11"/>
          <p:cNvSpPr>
            <a:spLocks noChangeArrowheads="1"/>
          </p:cNvSpPr>
          <p:nvPr/>
        </p:nvSpPr>
        <p:spPr bwMode="auto">
          <a:xfrm>
            <a:off x="10210515" y="3161199"/>
            <a:ext cx="1757404" cy="572626"/>
          </a:xfrm>
          <a:prstGeom prst="rect">
            <a:avLst/>
          </a:prstGeom>
          <a:solidFill>
            <a:srgbClr val="FFE1E1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00" b="1" dirty="0">
                <a:latin typeface="Times New Roman" pitchFamily="18" charset="0"/>
              </a:rPr>
              <a:t>На 2022 год</a:t>
            </a:r>
          </a:p>
        </p:txBody>
      </p:sp>
      <p:sp>
        <p:nvSpPr>
          <p:cNvPr id="8209" name="Rectangle 22"/>
          <p:cNvSpPr>
            <a:spLocks noChangeArrowheads="1"/>
          </p:cNvSpPr>
          <p:nvPr/>
        </p:nvSpPr>
        <p:spPr bwMode="auto">
          <a:xfrm>
            <a:off x="10210517" y="3733825"/>
            <a:ext cx="1752479" cy="1117779"/>
          </a:xfrm>
          <a:prstGeom prst="rect">
            <a:avLst/>
          </a:prstGeom>
          <a:solidFill>
            <a:srgbClr val="FFE1E1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1700" b="1" dirty="0">
              <a:latin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0,00%</a:t>
            </a:r>
          </a:p>
        </p:txBody>
      </p:sp>
      <p:sp>
        <p:nvSpPr>
          <p:cNvPr id="8211" name="Rectangle 13"/>
          <p:cNvSpPr>
            <a:spLocks noChangeArrowheads="1"/>
          </p:cNvSpPr>
          <p:nvPr/>
        </p:nvSpPr>
        <p:spPr bwMode="auto">
          <a:xfrm>
            <a:off x="305199" y="4876921"/>
            <a:ext cx="6509286" cy="1207299"/>
          </a:xfrm>
          <a:prstGeom prst="rect">
            <a:avLst/>
          </a:prstGeom>
          <a:solidFill>
            <a:srgbClr val="FFE6CD"/>
          </a:solidFill>
          <a:ln w="63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Налог взимаемый в связи с применением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упрощенной системы налогообложения</a:t>
            </a:r>
            <a:endParaRPr lang="ru-RU" altLang="ru-RU" b="1" dirty="0" smtClean="0"/>
          </a:p>
        </p:txBody>
      </p:sp>
      <p:sp>
        <p:nvSpPr>
          <p:cNvPr id="8212" name="Rectangle 18"/>
          <p:cNvSpPr>
            <a:spLocks noChangeArrowheads="1"/>
          </p:cNvSpPr>
          <p:nvPr/>
        </p:nvSpPr>
        <p:spPr bwMode="auto">
          <a:xfrm>
            <a:off x="6705557" y="4876922"/>
            <a:ext cx="1592200" cy="12073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lang="en-US" altLang="ru-RU" sz="1700" b="1" dirty="0">
                <a:solidFill>
                  <a:srgbClr val="FF0000"/>
                </a:solidFill>
                <a:latin typeface="Times New Roman" pitchFamily="18" charset="0"/>
              </a:rPr>
              <a:t>,</a:t>
            </a: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00%</a:t>
            </a:r>
            <a:endParaRPr lang="ru-RU" altLang="ru-RU" sz="1700" b="1" dirty="0">
              <a:latin typeface="Times New Roman" pitchFamily="18" charset="0"/>
            </a:endParaRPr>
          </a:p>
        </p:txBody>
      </p:sp>
      <p:sp>
        <p:nvSpPr>
          <p:cNvPr id="8213" name="Rectangle 22"/>
          <p:cNvSpPr>
            <a:spLocks noChangeArrowheads="1"/>
          </p:cNvSpPr>
          <p:nvPr/>
        </p:nvSpPr>
        <p:spPr bwMode="auto">
          <a:xfrm>
            <a:off x="8229452" y="4876922"/>
            <a:ext cx="1969936" cy="1195574"/>
          </a:xfrm>
          <a:prstGeom prst="rect">
            <a:avLst/>
          </a:prstGeom>
          <a:solidFill>
            <a:srgbClr val="FFE1E1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30%</a:t>
            </a:r>
            <a:endParaRPr lang="ru-RU" altLang="ru-RU" sz="1700" b="1" dirty="0">
              <a:latin typeface="Times New Roman" pitchFamily="18" charset="0"/>
            </a:endParaRPr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10210517" y="4876921"/>
            <a:ext cx="1752479" cy="1192094"/>
          </a:xfrm>
          <a:prstGeom prst="rect">
            <a:avLst/>
          </a:prstGeom>
          <a:solidFill>
            <a:srgbClr val="FFE1E1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30,0%</a:t>
            </a:r>
            <a:endParaRPr lang="ru-RU" altLang="ru-RU" sz="1700" b="1" dirty="0">
              <a:latin typeface="Times New Roman" pitchFamily="18" charset="0"/>
            </a:endParaRPr>
          </a:p>
        </p:txBody>
      </p:sp>
      <p:sp>
        <p:nvSpPr>
          <p:cNvPr id="15402" name="Прямоугольник 23"/>
          <p:cNvSpPr>
            <a:spLocks noChangeArrowheads="1"/>
          </p:cNvSpPr>
          <p:nvPr/>
        </p:nvSpPr>
        <p:spPr bwMode="auto">
          <a:xfrm>
            <a:off x="11950100" y="0"/>
            <a:ext cx="241900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ru-RU" altLang="ru-RU" sz="1300" i="1">
                <a:latin typeface="Arial" charset="0"/>
              </a:rPr>
              <a:t> </a:t>
            </a:r>
          </a:p>
        </p:txBody>
      </p:sp>
      <p:sp>
        <p:nvSpPr>
          <p:cNvPr id="6199" name="Прямоугольник 24"/>
          <p:cNvSpPr>
            <a:spLocks noChangeArrowheads="1"/>
          </p:cNvSpPr>
          <p:nvPr/>
        </p:nvSpPr>
        <p:spPr bwMode="auto">
          <a:xfrm>
            <a:off x="1464787" y="273850"/>
            <a:ext cx="9813401" cy="142969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96762" tIns="48381" rIns="96762" bIns="48381"/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ИЗМЕНЕНИЯ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НОРМАТИВЫ ОТЧИСЛЕНИЙ ОТ НАЛОГОВ </a:t>
            </a:r>
          </a:p>
          <a:p>
            <a:pPr algn="ctr" eaLnBrk="1" hangingPunct="1"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БЮДЖЕТЫ МУНИЦИПАЛЬНЫХ ОКРУГОВ (БК РФ, ЗАКОН СУБЪЕКТА)</a:t>
            </a:r>
          </a:p>
        </p:txBody>
      </p:sp>
      <p:sp>
        <p:nvSpPr>
          <p:cNvPr id="1540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20432" y="6243098"/>
            <a:ext cx="2539860" cy="4569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86190" indent="-302381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209523" indent="-241905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93332" indent="-241905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177141" indent="-241905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660950" indent="-241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3144759" indent="-241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628568" indent="-241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4112377" indent="-241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 smtClean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714298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72399" y="228489"/>
            <a:ext cx="9296022" cy="87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ХАРАКТЕРИСТИКИ ПРОЕКТА БЮДЖЕТА АЛЕКСАНДРОВСКОГО МУНИЦИПАЛЬНОГО ОКРУГА СТАВРОПОЛЬСКОГО КРАЯ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2021 год и плановый период 2022 и 2023 годов</a:t>
            </a:r>
            <a:endParaRPr lang="ru-RU" altLang="ru-RU" sz="1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Text Box 70"/>
          <p:cNvSpPr txBox="1">
            <a:spLocks noChangeArrowheads="1"/>
          </p:cNvSpPr>
          <p:nvPr/>
        </p:nvSpPr>
        <p:spPr bwMode="auto">
          <a:xfrm rot="10800000" flipH="1" flipV="1">
            <a:off x="10668421" y="782908"/>
            <a:ext cx="1266570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latin typeface="Times New Roman" pitchFamily="18" charset="0"/>
              </a:rPr>
              <a:t>тыс.рублей</a:t>
            </a:r>
          </a:p>
        </p:txBody>
      </p:sp>
      <p:graphicFrame>
        <p:nvGraphicFramePr>
          <p:cNvPr id="106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800686"/>
              </p:ext>
            </p:extLst>
          </p:nvPr>
        </p:nvGraphicFramePr>
        <p:xfrm>
          <a:off x="609768" y="1219723"/>
          <a:ext cx="11048056" cy="5500223"/>
        </p:xfrm>
        <a:graphic>
          <a:graphicData uri="http://schemas.openxmlformats.org/drawingml/2006/table">
            <a:tbl>
              <a:tblPr/>
              <a:tblGrid>
                <a:gridCol w="2285803">
                  <a:extLst>
                    <a:ext uri="{9D8B030D-6E8A-4147-A177-3AD203B41FA5}"/>
                  </a:extLst>
                </a:gridCol>
                <a:gridCol w="1545240"/>
                <a:gridCol w="1410134">
                  <a:extLst>
                    <a:ext uri="{9D8B030D-6E8A-4147-A177-3AD203B41FA5}"/>
                  </a:extLst>
                </a:gridCol>
                <a:gridCol w="922825">
                  <a:extLst>
                    <a:ext uri="{9D8B030D-6E8A-4147-A177-3AD203B41FA5}"/>
                  </a:extLst>
                </a:gridCol>
                <a:gridCol w="1662421">
                  <a:extLst>
                    <a:ext uri="{9D8B030D-6E8A-4147-A177-3AD203B41FA5}"/>
                  </a:extLst>
                </a:gridCol>
                <a:gridCol w="935828">
                  <a:extLst>
                    <a:ext uri="{9D8B030D-6E8A-4147-A177-3AD203B41FA5}"/>
                  </a:extLst>
                </a:gridCol>
                <a:gridCol w="1371483"/>
                <a:gridCol w="914322"/>
              </a:tblGrid>
              <a:tr h="169389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Консолидированный бюджет района</a:t>
                      </a:r>
                    </a:p>
                    <a:p>
                      <a:pPr algn="ctr"/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2020 год, </a:t>
                      </a:r>
                      <a:endParaRPr lang="en-US" sz="17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2021 год</a:t>
                      </a:r>
                      <a:r>
                        <a:rPr lang="en-US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</a:t>
                      </a:r>
                      <a:r>
                        <a:rPr lang="en-US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  (снижение) к 2020 году, %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2022 год проект</a:t>
                      </a:r>
                      <a:r>
                        <a:rPr lang="en-US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  (снижение) к 2021 году, %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 год проект</a:t>
                      </a:r>
                      <a:r>
                        <a:rPr lang="en-US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  (снижение) к 2022 году, %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31043"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– всего, </a:t>
                      </a:r>
                    </a:p>
                    <a:p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1 484 567</a:t>
                      </a:r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,01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444</a:t>
                      </a:r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549,53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97,30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356</a:t>
                      </a:r>
                      <a:r>
                        <a:rPr lang="ru-RU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863,45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93,93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1 367 437</a:t>
                      </a:r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,50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100,78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31043">
                <a:tc>
                  <a:txBody>
                    <a:bodyPr/>
                    <a:lstStyle/>
                    <a:p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283 009,64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298 218,07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105,37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305 506,20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102,44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</a:t>
                      </a:r>
                      <a:r>
                        <a:rPr lang="ru-RU" sz="17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642,57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101,35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31043">
                <a:tc>
                  <a:txBody>
                    <a:bodyPr/>
                    <a:lstStyle/>
                    <a:p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1 201 557,37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1 146 331,46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95,40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1 051 357,25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91,71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1 057 794,93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100,61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043"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всего, в том числе</a:t>
                      </a:r>
                      <a:r>
                        <a:rPr lang="en-US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1 484 567,01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1 444 549,53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97,30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1 356 863,45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93,93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1 367 437,50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100,78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043">
                <a:tc>
                  <a:txBody>
                    <a:bodyPr/>
                    <a:lstStyle/>
                    <a:p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Условно-утвержденные расходы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14 747,00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29 614,87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820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Дефицит\профицит</a:t>
                      </a: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950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Палитра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  <a:fontScheme name="Палитра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Палитра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  <a:fontScheme name="Палитра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4207</TotalTime>
  <Words>3442</Words>
  <Application>Microsoft Office PowerPoint</Application>
  <PresentationFormat>Произвольный</PresentationFormat>
  <Paragraphs>974</Paragraphs>
  <Slides>33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Тема Office</vt:lpstr>
      <vt:lpstr>Диаграмма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макроэкономические показатели социально-экономического развития Александровского муниципального округа Ставропольского края на 2021 год и плановый период 2022 и 2023 гг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Информация для контактов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NOPRPR</dc:creator>
  <cp:lastModifiedBy>Bibleva</cp:lastModifiedBy>
  <cp:revision>462</cp:revision>
  <cp:lastPrinted>2021-01-05T09:05:54Z</cp:lastPrinted>
  <dcterms:created xsi:type="dcterms:W3CDTF">2019-10-22T06:23:51Z</dcterms:created>
  <dcterms:modified xsi:type="dcterms:W3CDTF">2021-01-12T09:00:45Z</dcterms:modified>
</cp:coreProperties>
</file>