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56" r:id="rId2"/>
    <p:sldId id="257" r:id="rId3"/>
    <p:sldId id="258" r:id="rId4"/>
    <p:sldId id="259" r:id="rId5"/>
    <p:sldId id="260" r:id="rId6"/>
    <p:sldId id="262" r:id="rId7"/>
    <p:sldId id="316" r:id="rId8"/>
    <p:sldId id="431" r:id="rId9"/>
    <p:sldId id="432" r:id="rId10"/>
    <p:sldId id="478" r:id="rId11"/>
    <p:sldId id="479" r:id="rId12"/>
    <p:sldId id="353" r:id="rId13"/>
    <p:sldId id="299" r:id="rId14"/>
    <p:sldId id="355" r:id="rId15"/>
    <p:sldId id="356" r:id="rId16"/>
    <p:sldId id="422" r:id="rId17"/>
    <p:sldId id="357" r:id="rId18"/>
    <p:sldId id="425" r:id="rId19"/>
    <p:sldId id="426" r:id="rId20"/>
    <p:sldId id="358" r:id="rId21"/>
    <p:sldId id="372" r:id="rId22"/>
    <p:sldId id="359" r:id="rId23"/>
    <p:sldId id="429" r:id="rId24"/>
    <p:sldId id="430" r:id="rId25"/>
    <p:sldId id="452" r:id="rId26"/>
    <p:sldId id="362" r:id="rId27"/>
    <p:sldId id="393" r:id="rId28"/>
    <p:sldId id="363" r:id="rId29"/>
    <p:sldId id="420" r:id="rId30"/>
    <p:sldId id="480" r:id="rId31"/>
    <p:sldId id="481" r:id="rId32"/>
    <p:sldId id="365" r:id="rId33"/>
    <p:sldId id="433" r:id="rId34"/>
    <p:sldId id="367" r:id="rId35"/>
    <p:sldId id="368" r:id="rId36"/>
    <p:sldId id="369" r:id="rId37"/>
    <p:sldId id="373" r:id="rId38"/>
    <p:sldId id="276" r:id="rId39"/>
    <p:sldId id="376" r:id="rId40"/>
    <p:sldId id="377" r:id="rId41"/>
    <p:sldId id="395" r:id="rId42"/>
    <p:sldId id="455" r:id="rId43"/>
    <p:sldId id="456" r:id="rId44"/>
    <p:sldId id="457" r:id="rId45"/>
    <p:sldId id="458" r:id="rId46"/>
    <p:sldId id="459" r:id="rId47"/>
    <p:sldId id="460" r:id="rId48"/>
    <p:sldId id="461" r:id="rId49"/>
    <p:sldId id="462" r:id="rId50"/>
    <p:sldId id="463" r:id="rId51"/>
    <p:sldId id="464" r:id="rId52"/>
    <p:sldId id="465" r:id="rId53"/>
    <p:sldId id="466" r:id="rId54"/>
    <p:sldId id="467" r:id="rId55"/>
    <p:sldId id="468" r:id="rId56"/>
    <p:sldId id="469" r:id="rId57"/>
    <p:sldId id="470" r:id="rId58"/>
    <p:sldId id="471" r:id="rId59"/>
    <p:sldId id="472" r:id="rId60"/>
    <p:sldId id="473" r:id="rId61"/>
    <p:sldId id="474" r:id="rId62"/>
    <p:sldId id="475" r:id="rId63"/>
    <p:sldId id="476" r:id="rId64"/>
    <p:sldId id="396" r:id="rId65"/>
    <p:sldId id="397" r:id="rId66"/>
    <p:sldId id="379" r:id="rId67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0066"/>
    <a:srgbClr val="362AA6"/>
    <a:srgbClr val="FFC7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9501" autoAdjust="0"/>
  </p:normalViewPr>
  <p:slideViewPr>
    <p:cSldViewPr snapToGrid="0">
      <p:cViewPr>
        <p:scale>
          <a:sx n="76" d="100"/>
          <a:sy n="76" d="100"/>
        </p:scale>
        <p:origin x="-1794" y="-8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ERURM\Doc\&#1082;%20&#1087;&#1088;&#1086;&#1077;&#1082;&#1090;&#1091;%20&#1073;&#1102;&#1076;&#1078;&#1077;&#1090;&#1072;%20&#1085;&#1072;%202023-2025%20&#1075;&#1075;\&#1041;&#1102;&#1076;&#1078;&#1077;&#1090;%20&#1076;&#1083;&#1103;%20&#1075;&#1088;&#1072;&#1078;&#1076;&#1072;&#1085;\&#1084;&#1088;&#1086;&#109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5199404028698243E-2"/>
          <c:y val="0.10338549355378408"/>
          <c:w val="0.97427793164374143"/>
          <c:h val="0.78967483195770782"/>
        </c:manualLayout>
      </c:layout>
      <c:lineChart>
        <c:grouping val="standard"/>
        <c:varyColors val="0"/>
        <c:ser>
          <c:idx val="0"/>
          <c:order val="0"/>
          <c:dLbls>
            <c:dLbl>
              <c:idx val="0"/>
              <c:layout>
                <c:manualLayout>
                  <c:x val="-4.9105766861948168E-2"/>
                  <c:y val="-8.7877754269540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4429027160810201E-2"/>
                  <c:y val="-7.75391949437118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793658193666369E-2"/>
                  <c:y val="-6.72006356178835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845924626422401E-2"/>
                  <c:y val="-6.72006356178835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Лист1!$A$1:$E$1</c:f>
              <c:strCache>
                <c:ptCount val="5"/>
                <c:pt idx="0">
                  <c:v>с 01.01.2020г.</c:v>
                </c:pt>
                <c:pt idx="1">
                  <c:v>с 01.01.2021г.</c:v>
                </c:pt>
                <c:pt idx="2">
                  <c:v>с 01.01.2022г.</c:v>
                </c:pt>
                <c:pt idx="3">
                  <c:v>с 01.06.2022г.</c:v>
                </c:pt>
                <c:pt idx="4">
                  <c:v>с 01.01.2023г.</c:v>
                </c:pt>
              </c:strCache>
            </c:strRef>
          </c:cat>
          <c:val>
            <c:numRef>
              <c:f>Лист1!$A$2:$E$2</c:f>
              <c:numCache>
                <c:formatCode>General</c:formatCode>
                <c:ptCount val="5"/>
                <c:pt idx="0">
                  <c:v>12130</c:v>
                </c:pt>
                <c:pt idx="1">
                  <c:v>12792</c:v>
                </c:pt>
                <c:pt idx="2">
                  <c:v>13890</c:v>
                </c:pt>
                <c:pt idx="3">
                  <c:v>15279</c:v>
                </c:pt>
                <c:pt idx="4">
                  <c:v>16242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5709312"/>
        <c:axId val="70357760"/>
      </c:lineChart>
      <c:catAx>
        <c:axId val="1257093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70357760"/>
        <c:crosses val="autoZero"/>
        <c:auto val="1"/>
        <c:lblAlgn val="ctr"/>
        <c:lblOffset val="100"/>
        <c:noMultiLvlLbl val="0"/>
      </c:catAx>
      <c:valAx>
        <c:axId val="703577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57093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Заработная плата (кроме Указных категорий)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err="1" smtClean="0">
              <a:latin typeface="Times New Roman" pitchFamily="18" charset="0"/>
              <a:cs typeface="Times New Roman" pitchFamily="18" charset="0"/>
            </a:rPr>
            <a:t>досчет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 +10% с 01.07.2022 года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Y="40377" custLinFactNeighborX="-5642" custLinFactNeighborY="-137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19FB265B-4849-4EDB-827D-0F48EC6A640A}" type="presOf" srcId="{FB8C3876-A774-4182-8D2F-80CECB3E58D0}" destId="{53D11D58-CD52-4E38-8070-BD841DB5CEDC}" srcOrd="0" destOrd="0" presId="urn:microsoft.com/office/officeart/2005/8/layout/hierarchy3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7C482060-C62E-4157-B167-FED32896D968}" type="presOf" srcId="{CFC80CC7-BE2A-4314-8CD4-B76E80F099D6}" destId="{E5CDC46D-C3D3-450F-99A4-4C4757239626}" srcOrd="1" destOrd="0" presId="urn:microsoft.com/office/officeart/2005/8/layout/hierarchy3"/>
    <dgm:cxn modelId="{3102D5C5-6977-406D-803D-6FAD21F8CA40}" type="presOf" srcId="{402D2314-D3E3-4460-8490-FCB4C903F3AA}" destId="{3C421BD0-CFC4-429D-941A-4E09AC52BE4E}" srcOrd="0" destOrd="0" presId="urn:microsoft.com/office/officeart/2005/8/layout/hierarchy3"/>
    <dgm:cxn modelId="{1D5C8F91-C5AB-4F8E-A947-027FEE1B84F7}" type="presOf" srcId="{CFC80CC7-BE2A-4314-8CD4-B76E80F099D6}" destId="{53169961-F0B9-4BE0-8BDD-8983E36162FA}" srcOrd="0" destOrd="0" presId="urn:microsoft.com/office/officeart/2005/8/layout/hierarchy3"/>
    <dgm:cxn modelId="{552405E6-3C4E-4D3C-8524-A94FBE305750}" type="presOf" srcId="{8CC31B70-F9F7-4C57-862F-988A3BB46E87}" destId="{469C5AFA-ADF6-45BE-B802-1253BA170E2A}" srcOrd="0" destOrd="0" presId="urn:microsoft.com/office/officeart/2005/8/layout/hierarchy3"/>
    <dgm:cxn modelId="{414E8DD6-8FF7-4304-9E64-E31C88EEEDFB}" type="presParOf" srcId="{53D11D58-CD52-4E38-8070-BD841DB5CEDC}" destId="{0C62ABE0-80B1-4CBA-A635-38030678A32D}" srcOrd="0" destOrd="0" presId="urn:microsoft.com/office/officeart/2005/8/layout/hierarchy3"/>
    <dgm:cxn modelId="{7C27CC43-8B2D-4200-9B48-EF344A8AE045}" type="presParOf" srcId="{0C62ABE0-80B1-4CBA-A635-38030678A32D}" destId="{F39E1F59-56FC-442E-9454-9AC31A6FDF44}" srcOrd="0" destOrd="0" presId="urn:microsoft.com/office/officeart/2005/8/layout/hierarchy3"/>
    <dgm:cxn modelId="{56A27AC3-F666-4D84-969A-F0E2F6113CF8}" type="presParOf" srcId="{F39E1F59-56FC-442E-9454-9AC31A6FDF44}" destId="{53169961-F0B9-4BE0-8BDD-8983E36162FA}" srcOrd="0" destOrd="0" presId="urn:microsoft.com/office/officeart/2005/8/layout/hierarchy3"/>
    <dgm:cxn modelId="{D69639E9-61CD-40C5-8A49-1BD170D6091D}" type="presParOf" srcId="{F39E1F59-56FC-442E-9454-9AC31A6FDF44}" destId="{E5CDC46D-C3D3-450F-99A4-4C4757239626}" srcOrd="1" destOrd="0" presId="urn:microsoft.com/office/officeart/2005/8/layout/hierarchy3"/>
    <dgm:cxn modelId="{B06166A8-5ABB-478C-B90D-9B64CF513C33}" type="presParOf" srcId="{0C62ABE0-80B1-4CBA-A635-38030678A32D}" destId="{AFE2C2D1-23B1-4AA4-B743-C7B83148170B}" srcOrd="1" destOrd="0" presId="urn:microsoft.com/office/officeart/2005/8/layout/hierarchy3"/>
    <dgm:cxn modelId="{6D19EE8C-7D61-4FBF-B899-B62864FF9EDD}" type="presParOf" srcId="{AFE2C2D1-23B1-4AA4-B743-C7B83148170B}" destId="{3C421BD0-CFC4-429D-941A-4E09AC52BE4E}" srcOrd="0" destOrd="0" presId="urn:microsoft.com/office/officeart/2005/8/layout/hierarchy3"/>
    <dgm:cxn modelId="{B4119253-C815-4A71-8D74-3D369C7E0B3F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Расходы на оплату коммунальных услуг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2024 и 2025 год с приростом на 4%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B45A948-DC5B-41BD-A0F2-C9661E0382DA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2023 год +2,0%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281775A7-C1D2-4F7E-9C4C-EA9E6372AE69}" type="parTrans" cxnId="{1E32976C-C5AA-4500-9B4A-5B5673E0986A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DF28C6F-E94D-48E8-B301-9CF7311D6CC7}" type="sibTrans" cxnId="{1E32976C-C5AA-4500-9B4A-5B5673E0986A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2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2" custScaleY="40377" custLinFactNeighborX="-4743" custLinFactNeighborY="186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DC244-4E22-4E9E-ABE4-C17E22261703}" type="pres">
      <dgm:prSet presAssocID="{281775A7-C1D2-4F7E-9C4C-EA9E6372AE69}" presName="Name13" presStyleLbl="parChTrans1D2" presStyleIdx="1" presStyleCnt="2"/>
      <dgm:spPr/>
      <dgm:t>
        <a:bodyPr/>
        <a:lstStyle/>
        <a:p>
          <a:endParaRPr lang="ru-RU"/>
        </a:p>
      </dgm:t>
    </dgm:pt>
    <dgm:pt modelId="{C39C1E67-E716-4443-8B35-A89ABD3CE1B4}" type="pres">
      <dgm:prSet presAssocID="{4B45A948-DC5B-41BD-A0F2-C9661E0382DA}" presName="childText" presStyleLbl="bgAcc1" presStyleIdx="1" presStyleCnt="2" custScaleY="29967" custLinFactNeighborX="-10834" custLinFactNeighborY="-815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461A6C-E921-4501-959A-C45D3C89C023}" type="presOf" srcId="{4B45A948-DC5B-41BD-A0F2-C9661E0382DA}" destId="{C39C1E67-E716-4443-8B35-A89ABD3CE1B4}" srcOrd="0" destOrd="0" presId="urn:microsoft.com/office/officeart/2005/8/layout/hierarchy3"/>
    <dgm:cxn modelId="{A6C8331B-C499-4BC3-ADD6-28A84B4DDD91}" type="presOf" srcId="{8CC31B70-F9F7-4C57-862F-988A3BB46E87}" destId="{469C5AFA-ADF6-45BE-B802-1253BA170E2A}" srcOrd="0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1E32976C-C5AA-4500-9B4A-5B5673E0986A}" srcId="{CFC80CC7-BE2A-4314-8CD4-B76E80F099D6}" destId="{4B45A948-DC5B-41BD-A0F2-C9661E0382DA}" srcOrd="1" destOrd="0" parTransId="{281775A7-C1D2-4F7E-9C4C-EA9E6372AE69}" sibTransId="{5DF28C6F-E94D-48E8-B301-9CF7311D6CC7}"/>
    <dgm:cxn modelId="{23A175FF-7DD8-4142-B426-234DA5F829FF}" type="presOf" srcId="{CFC80CC7-BE2A-4314-8CD4-B76E80F099D6}" destId="{53169961-F0B9-4BE0-8BDD-8983E36162FA}" srcOrd="0" destOrd="0" presId="urn:microsoft.com/office/officeart/2005/8/layout/hierarchy3"/>
    <dgm:cxn modelId="{62D09BF5-D400-4326-B0CA-B1AEBC77FA31}" type="presOf" srcId="{CFC80CC7-BE2A-4314-8CD4-B76E80F099D6}" destId="{E5CDC46D-C3D3-450F-99A4-4C4757239626}" srcOrd="1" destOrd="0" presId="urn:microsoft.com/office/officeart/2005/8/layout/hierarchy3"/>
    <dgm:cxn modelId="{2BA3F39E-D028-4F69-B6B2-99C273CCD526}" type="presOf" srcId="{402D2314-D3E3-4460-8490-FCB4C903F3AA}" destId="{3C421BD0-CFC4-429D-941A-4E09AC52BE4E}" srcOrd="0" destOrd="0" presId="urn:microsoft.com/office/officeart/2005/8/layout/hierarchy3"/>
    <dgm:cxn modelId="{9A0124E4-2C82-43FD-8348-A414E8EECE41}" type="presOf" srcId="{281775A7-C1D2-4F7E-9C4C-EA9E6372AE69}" destId="{FA4DC244-4E22-4E9E-ABE4-C17E22261703}" srcOrd="0" destOrd="0" presId="urn:microsoft.com/office/officeart/2005/8/layout/hierarchy3"/>
    <dgm:cxn modelId="{9DD5B2A5-5AFA-4901-8FB7-06AAA2C7B2B4}" type="presOf" srcId="{FB8C3876-A774-4182-8D2F-80CECB3E58D0}" destId="{53D11D58-CD52-4E38-8070-BD841DB5CEDC}" srcOrd="0" destOrd="0" presId="urn:microsoft.com/office/officeart/2005/8/layout/hierarchy3"/>
    <dgm:cxn modelId="{E8101571-190B-4805-B481-DBB45D14EE86}" type="presParOf" srcId="{53D11D58-CD52-4E38-8070-BD841DB5CEDC}" destId="{0C62ABE0-80B1-4CBA-A635-38030678A32D}" srcOrd="0" destOrd="0" presId="urn:microsoft.com/office/officeart/2005/8/layout/hierarchy3"/>
    <dgm:cxn modelId="{3E7CC5C3-AC42-461B-90D8-133C159838DE}" type="presParOf" srcId="{0C62ABE0-80B1-4CBA-A635-38030678A32D}" destId="{F39E1F59-56FC-442E-9454-9AC31A6FDF44}" srcOrd="0" destOrd="0" presId="urn:microsoft.com/office/officeart/2005/8/layout/hierarchy3"/>
    <dgm:cxn modelId="{4F43EB7B-33C0-4958-87FC-9EDFB34C941D}" type="presParOf" srcId="{F39E1F59-56FC-442E-9454-9AC31A6FDF44}" destId="{53169961-F0B9-4BE0-8BDD-8983E36162FA}" srcOrd="0" destOrd="0" presId="urn:microsoft.com/office/officeart/2005/8/layout/hierarchy3"/>
    <dgm:cxn modelId="{FA653BE5-D0E2-421B-8163-35EAEB97B1B3}" type="presParOf" srcId="{F39E1F59-56FC-442E-9454-9AC31A6FDF44}" destId="{E5CDC46D-C3D3-450F-99A4-4C4757239626}" srcOrd="1" destOrd="0" presId="urn:microsoft.com/office/officeart/2005/8/layout/hierarchy3"/>
    <dgm:cxn modelId="{22C8CD43-96F7-4944-950D-3706F306C642}" type="presParOf" srcId="{0C62ABE0-80B1-4CBA-A635-38030678A32D}" destId="{AFE2C2D1-23B1-4AA4-B743-C7B83148170B}" srcOrd="1" destOrd="0" presId="urn:microsoft.com/office/officeart/2005/8/layout/hierarchy3"/>
    <dgm:cxn modelId="{27D08BB0-01BC-4AFE-BABB-1C374CAB679E}" type="presParOf" srcId="{AFE2C2D1-23B1-4AA4-B743-C7B83148170B}" destId="{3C421BD0-CFC4-429D-941A-4E09AC52BE4E}" srcOrd="0" destOrd="0" presId="urn:microsoft.com/office/officeart/2005/8/layout/hierarchy3"/>
    <dgm:cxn modelId="{48800F6A-9009-41D0-B3F9-5585F4FBBE2B}" type="presParOf" srcId="{AFE2C2D1-23B1-4AA4-B743-C7B83148170B}" destId="{469C5AFA-ADF6-45BE-B802-1253BA170E2A}" srcOrd="1" destOrd="0" presId="urn:microsoft.com/office/officeart/2005/8/layout/hierarchy3"/>
    <dgm:cxn modelId="{D3A262DE-4F7F-4D0D-BB07-03F0FE95A46B}" type="presParOf" srcId="{AFE2C2D1-23B1-4AA4-B743-C7B83148170B}" destId="{FA4DC244-4E22-4E9E-ABE4-C17E22261703}" srcOrd="2" destOrd="0" presId="urn:microsoft.com/office/officeart/2005/8/layout/hierarchy3"/>
    <dgm:cxn modelId="{7AEDC330-7370-4078-956F-F5C4BF782EC6}" type="presParOf" srcId="{AFE2C2D1-23B1-4AA4-B743-C7B83148170B}" destId="{C39C1E67-E716-4443-8B35-A89ABD3CE1B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Питание детей в дошкольных организациях и льготных категорий в школах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2023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2024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2025 год - +4%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X="97104" custScaleY="58254" custLinFactNeighborX="-10329" custLinFactNeighborY="-14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9415E6-F89B-41BE-89C9-6CA158464438}" type="presOf" srcId="{FB8C3876-A774-4182-8D2F-80CECB3E58D0}" destId="{53D11D58-CD52-4E38-8070-BD841DB5CEDC}" srcOrd="0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B9152DF7-BE31-4A9B-BC44-853B88254A59}" type="presOf" srcId="{402D2314-D3E3-4460-8490-FCB4C903F3AA}" destId="{3C421BD0-CFC4-429D-941A-4E09AC52BE4E}" srcOrd="0" destOrd="0" presId="urn:microsoft.com/office/officeart/2005/8/layout/hierarchy3"/>
    <dgm:cxn modelId="{54DD2B83-39B6-41CC-AFF4-7639CD00BE77}" type="presOf" srcId="{8CC31B70-F9F7-4C57-862F-988A3BB46E87}" destId="{469C5AFA-ADF6-45BE-B802-1253BA170E2A}" srcOrd="0" destOrd="0" presId="urn:microsoft.com/office/officeart/2005/8/layout/hierarchy3"/>
    <dgm:cxn modelId="{FCF07628-5B8A-41AB-B591-B180886F03BB}" type="presOf" srcId="{CFC80CC7-BE2A-4314-8CD4-B76E80F099D6}" destId="{53169961-F0B9-4BE0-8BDD-8983E36162FA}" srcOrd="0" destOrd="0" presId="urn:microsoft.com/office/officeart/2005/8/layout/hierarchy3"/>
    <dgm:cxn modelId="{8777096A-3B13-48BA-930B-F5DEAE9F0B0E}" type="presOf" srcId="{CFC80CC7-BE2A-4314-8CD4-B76E80F099D6}" destId="{E5CDC46D-C3D3-450F-99A4-4C4757239626}" srcOrd="1" destOrd="0" presId="urn:microsoft.com/office/officeart/2005/8/layout/hierarchy3"/>
    <dgm:cxn modelId="{9450BAA5-801F-491E-8DC9-6A5D11918A9A}" type="presParOf" srcId="{53D11D58-CD52-4E38-8070-BD841DB5CEDC}" destId="{0C62ABE0-80B1-4CBA-A635-38030678A32D}" srcOrd="0" destOrd="0" presId="urn:microsoft.com/office/officeart/2005/8/layout/hierarchy3"/>
    <dgm:cxn modelId="{EDD06854-D5B6-4A4D-A410-CC99D4F0020A}" type="presParOf" srcId="{0C62ABE0-80B1-4CBA-A635-38030678A32D}" destId="{F39E1F59-56FC-442E-9454-9AC31A6FDF44}" srcOrd="0" destOrd="0" presId="urn:microsoft.com/office/officeart/2005/8/layout/hierarchy3"/>
    <dgm:cxn modelId="{15CBBD18-55C6-4CE4-9C50-267E7F7CE760}" type="presParOf" srcId="{F39E1F59-56FC-442E-9454-9AC31A6FDF44}" destId="{53169961-F0B9-4BE0-8BDD-8983E36162FA}" srcOrd="0" destOrd="0" presId="urn:microsoft.com/office/officeart/2005/8/layout/hierarchy3"/>
    <dgm:cxn modelId="{3B710426-A3C3-4023-8E7E-956F707E95B6}" type="presParOf" srcId="{F39E1F59-56FC-442E-9454-9AC31A6FDF44}" destId="{E5CDC46D-C3D3-450F-99A4-4C4757239626}" srcOrd="1" destOrd="0" presId="urn:microsoft.com/office/officeart/2005/8/layout/hierarchy3"/>
    <dgm:cxn modelId="{F9902329-BDE7-4695-91A0-7FBC8C0FF881}" type="presParOf" srcId="{0C62ABE0-80B1-4CBA-A635-38030678A32D}" destId="{AFE2C2D1-23B1-4AA4-B743-C7B83148170B}" srcOrd="1" destOrd="0" presId="urn:microsoft.com/office/officeart/2005/8/layout/hierarchy3"/>
    <dgm:cxn modelId="{D2E77277-CF2C-4825-86B7-03E70974D648}" type="presParOf" srcId="{AFE2C2D1-23B1-4AA4-B743-C7B83148170B}" destId="{3C421BD0-CFC4-429D-941A-4E09AC52BE4E}" srcOrd="0" destOrd="0" presId="urn:microsoft.com/office/officeart/2005/8/layout/hierarchy3"/>
    <dgm:cxn modelId="{277BE229-6C18-4A52-95F3-3D60DBCFDFF8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Меры социальной поддержки 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работникам муниципальных учреждений культуры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, проживающих в сельской местности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2023 год – +4% 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2024 год –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2025 год – +4%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X="119070" custScaleY="89092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X="97104" custScaleY="58254" custLinFactNeighborX="-10329" custLinFactNeighborY="-14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7023AB-670B-4FE1-A1C6-E009B47EF7A9}" type="presOf" srcId="{CFC80CC7-BE2A-4314-8CD4-B76E80F099D6}" destId="{E5CDC46D-C3D3-450F-99A4-4C4757239626}" srcOrd="1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0044142C-EA44-476B-ADEC-34695ACEA4EB}" type="presOf" srcId="{402D2314-D3E3-4460-8490-FCB4C903F3AA}" destId="{3C421BD0-CFC4-429D-941A-4E09AC52BE4E}" srcOrd="0" destOrd="0" presId="urn:microsoft.com/office/officeart/2005/8/layout/hierarchy3"/>
    <dgm:cxn modelId="{E6D2C907-3DF7-463A-96FD-CAC13B6D3581}" type="presOf" srcId="{FB8C3876-A774-4182-8D2F-80CECB3E58D0}" destId="{53D11D58-CD52-4E38-8070-BD841DB5CEDC}" srcOrd="0" destOrd="0" presId="urn:microsoft.com/office/officeart/2005/8/layout/hierarchy3"/>
    <dgm:cxn modelId="{7370DD79-9BA9-452D-B796-F0BE3A8310C3}" type="presOf" srcId="{8CC31B70-F9F7-4C57-862F-988A3BB46E87}" destId="{469C5AFA-ADF6-45BE-B802-1253BA170E2A}" srcOrd="0" destOrd="0" presId="urn:microsoft.com/office/officeart/2005/8/layout/hierarchy3"/>
    <dgm:cxn modelId="{C0ED79B8-9C4D-4A71-9570-6026074CDEA5}" type="presOf" srcId="{CFC80CC7-BE2A-4314-8CD4-B76E80F099D6}" destId="{53169961-F0B9-4BE0-8BDD-8983E36162FA}" srcOrd="0" destOrd="0" presId="urn:microsoft.com/office/officeart/2005/8/layout/hierarchy3"/>
    <dgm:cxn modelId="{81D22A9C-3053-488C-B38C-7451DBC00948}" type="presParOf" srcId="{53D11D58-CD52-4E38-8070-BD841DB5CEDC}" destId="{0C62ABE0-80B1-4CBA-A635-38030678A32D}" srcOrd="0" destOrd="0" presId="urn:microsoft.com/office/officeart/2005/8/layout/hierarchy3"/>
    <dgm:cxn modelId="{5536BC3B-33B5-4A53-B017-6A1A4361AF1C}" type="presParOf" srcId="{0C62ABE0-80B1-4CBA-A635-38030678A32D}" destId="{F39E1F59-56FC-442E-9454-9AC31A6FDF44}" srcOrd="0" destOrd="0" presId="urn:microsoft.com/office/officeart/2005/8/layout/hierarchy3"/>
    <dgm:cxn modelId="{241DF9AB-9DF0-4967-A688-609FE335E427}" type="presParOf" srcId="{F39E1F59-56FC-442E-9454-9AC31A6FDF44}" destId="{53169961-F0B9-4BE0-8BDD-8983E36162FA}" srcOrd="0" destOrd="0" presId="urn:microsoft.com/office/officeart/2005/8/layout/hierarchy3"/>
    <dgm:cxn modelId="{4842283D-45BE-4EFE-AF1D-04A6F404C16A}" type="presParOf" srcId="{F39E1F59-56FC-442E-9454-9AC31A6FDF44}" destId="{E5CDC46D-C3D3-450F-99A4-4C4757239626}" srcOrd="1" destOrd="0" presId="urn:microsoft.com/office/officeart/2005/8/layout/hierarchy3"/>
    <dgm:cxn modelId="{D233B60A-A3D5-47C1-A5F5-F78FECA915EE}" type="presParOf" srcId="{0C62ABE0-80B1-4CBA-A635-38030678A32D}" destId="{AFE2C2D1-23B1-4AA4-B743-C7B83148170B}" srcOrd="1" destOrd="0" presId="urn:microsoft.com/office/officeart/2005/8/layout/hierarchy3"/>
    <dgm:cxn modelId="{C400272B-FA19-42E4-BC79-0F980DDE1133}" type="presParOf" srcId="{AFE2C2D1-23B1-4AA4-B743-C7B83148170B}" destId="{3C421BD0-CFC4-429D-941A-4E09AC52BE4E}" srcOrd="0" destOrd="0" presId="urn:microsoft.com/office/officeart/2005/8/layout/hierarchy3"/>
    <dgm:cxn modelId="{A8F37B5B-A36A-4E14-83E0-969BB18941F5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rgbClr val="FF0066"/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Меры социальной поддержки жителей за счет бюджета края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2023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2024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2025 год - +4%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X="97104" custScaleY="58254" custLinFactNeighborX="-10329" custLinFactNeighborY="-14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1A8DD8-AD81-4EB3-967C-CD5A81C53EE4}" type="presOf" srcId="{402D2314-D3E3-4460-8490-FCB4C903F3AA}" destId="{3C421BD0-CFC4-429D-941A-4E09AC52BE4E}" srcOrd="0" destOrd="0" presId="urn:microsoft.com/office/officeart/2005/8/layout/hierarchy3"/>
    <dgm:cxn modelId="{07E31B98-AA05-42A4-9132-999808003A2E}" type="presOf" srcId="{FB8C3876-A774-4182-8D2F-80CECB3E58D0}" destId="{53D11D58-CD52-4E38-8070-BD841DB5CEDC}" srcOrd="0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35B00BF4-5F07-4AF6-A31E-E25AF1C593FD}" type="presOf" srcId="{8CC31B70-F9F7-4C57-862F-988A3BB46E87}" destId="{469C5AFA-ADF6-45BE-B802-1253BA170E2A}" srcOrd="0" destOrd="0" presId="urn:microsoft.com/office/officeart/2005/8/layout/hierarchy3"/>
    <dgm:cxn modelId="{8EC15147-7D94-418E-BFDC-222161AF308C}" type="presOf" srcId="{CFC80CC7-BE2A-4314-8CD4-B76E80F099D6}" destId="{E5CDC46D-C3D3-450F-99A4-4C4757239626}" srcOrd="1" destOrd="0" presId="urn:microsoft.com/office/officeart/2005/8/layout/hierarchy3"/>
    <dgm:cxn modelId="{1C8C9FF0-7783-408F-9373-F88C26CBB143}" type="presOf" srcId="{CFC80CC7-BE2A-4314-8CD4-B76E80F099D6}" destId="{53169961-F0B9-4BE0-8BDD-8983E36162FA}" srcOrd="0" destOrd="0" presId="urn:microsoft.com/office/officeart/2005/8/layout/hierarchy3"/>
    <dgm:cxn modelId="{D99A3084-2A8B-4EF6-B54B-57C6C406F1BE}" type="presParOf" srcId="{53D11D58-CD52-4E38-8070-BD841DB5CEDC}" destId="{0C62ABE0-80B1-4CBA-A635-38030678A32D}" srcOrd="0" destOrd="0" presId="urn:microsoft.com/office/officeart/2005/8/layout/hierarchy3"/>
    <dgm:cxn modelId="{B7761BB2-0CBF-4FC9-804F-C3B7FF935CF2}" type="presParOf" srcId="{0C62ABE0-80B1-4CBA-A635-38030678A32D}" destId="{F39E1F59-56FC-442E-9454-9AC31A6FDF44}" srcOrd="0" destOrd="0" presId="urn:microsoft.com/office/officeart/2005/8/layout/hierarchy3"/>
    <dgm:cxn modelId="{27645638-FC38-4557-BA1F-3C2E05F44E8B}" type="presParOf" srcId="{F39E1F59-56FC-442E-9454-9AC31A6FDF44}" destId="{53169961-F0B9-4BE0-8BDD-8983E36162FA}" srcOrd="0" destOrd="0" presId="urn:microsoft.com/office/officeart/2005/8/layout/hierarchy3"/>
    <dgm:cxn modelId="{A96A7595-B17B-433D-8304-5135D76C3FE6}" type="presParOf" srcId="{F39E1F59-56FC-442E-9454-9AC31A6FDF44}" destId="{E5CDC46D-C3D3-450F-99A4-4C4757239626}" srcOrd="1" destOrd="0" presId="urn:microsoft.com/office/officeart/2005/8/layout/hierarchy3"/>
    <dgm:cxn modelId="{C26309C3-17E0-4141-9780-F6EF8BDF424B}" type="presParOf" srcId="{0C62ABE0-80B1-4CBA-A635-38030678A32D}" destId="{AFE2C2D1-23B1-4AA4-B743-C7B83148170B}" srcOrd="1" destOrd="0" presId="urn:microsoft.com/office/officeart/2005/8/layout/hierarchy3"/>
    <dgm:cxn modelId="{9F73CD8C-3091-4DBA-806F-1C942739C0AE}" type="presParOf" srcId="{AFE2C2D1-23B1-4AA4-B743-C7B83148170B}" destId="{3C421BD0-CFC4-429D-941A-4E09AC52BE4E}" srcOrd="0" destOrd="0" presId="urn:microsoft.com/office/officeart/2005/8/layout/hierarchy3"/>
    <dgm:cxn modelId="{6DF8B4FB-7EE0-462E-9BEF-A201488357B2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646C399-8955-4324-968E-40BED6941021}" type="doc">
      <dgm:prSet loTypeId="urn:microsoft.com/office/officeart/2005/8/layout/venn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44EFEB-1102-4ED3-877A-4F45B2B7D819}">
      <dgm:prSet phldrT="[Текст]" custT="1"/>
      <dgm:spPr>
        <a:solidFill>
          <a:srgbClr val="0070C0">
            <a:alpha val="73000"/>
          </a:srgbClr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Демогра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фия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» 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58,06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309E558-6496-4387-B760-D67B0276FB2C}" type="par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69B644A-A248-4DFD-B91D-A28633749D4B}" type="sib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E4A5801-E234-474A-8081-80BE9FB11A0F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Образова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ние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»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2,82</a:t>
          </a:r>
        </a:p>
      </dgm:t>
    </dgm:pt>
    <dgm:pt modelId="{90CCB50E-DB03-4AA4-AF43-F81F78CF7272}" type="parTrans" cxnId="{397DDABB-26D5-4302-B4FD-F716D9764A1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C79FD24-67DD-43A5-880F-241E6507B2CA}" type="sibTrans" cxnId="{397DDABB-26D5-4302-B4FD-F716D9764A1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833529A7-C2EF-4FA1-8DD8-A725E650D129}" type="pres">
      <dgm:prSet presAssocID="{A646C399-8955-4324-968E-40BED694102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AFFCA8-864F-4C18-AB74-C2421475706C}" type="pres">
      <dgm:prSet presAssocID="{A646C399-8955-4324-968E-40BED6941021}" presName="comp1" presStyleCnt="0"/>
      <dgm:spPr/>
    </dgm:pt>
    <dgm:pt modelId="{BE0A974C-1577-46C8-A44B-1835834041A1}" type="pres">
      <dgm:prSet presAssocID="{A646C399-8955-4324-968E-40BED6941021}" presName="circle1" presStyleLbl="node1" presStyleIdx="0" presStyleCnt="2" custScaleY="104000" custLinFactNeighborX="-2000"/>
      <dgm:spPr/>
      <dgm:t>
        <a:bodyPr/>
        <a:lstStyle/>
        <a:p>
          <a:endParaRPr lang="ru-RU"/>
        </a:p>
      </dgm:t>
    </dgm:pt>
    <dgm:pt modelId="{C72B61D0-2FB1-45B8-9B77-FDC442A2444C}" type="pres">
      <dgm:prSet presAssocID="{A646C399-8955-4324-968E-40BED6941021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5341E-2F3E-4E50-91CC-3F431C079481}" type="pres">
      <dgm:prSet presAssocID="{A646C399-8955-4324-968E-40BED6941021}" presName="comp2" presStyleCnt="0"/>
      <dgm:spPr/>
    </dgm:pt>
    <dgm:pt modelId="{76978DEC-F093-4BE6-AF32-303290C04054}" type="pres">
      <dgm:prSet presAssocID="{A646C399-8955-4324-968E-40BED6941021}" presName="circle2" presStyleLbl="node1" presStyleIdx="1" presStyleCnt="2" custScaleX="72245" custScaleY="67555" custLinFactNeighborX="3988" custLinFactNeighborY="2630"/>
      <dgm:spPr/>
      <dgm:t>
        <a:bodyPr/>
        <a:lstStyle/>
        <a:p>
          <a:endParaRPr lang="ru-RU"/>
        </a:p>
      </dgm:t>
    </dgm:pt>
    <dgm:pt modelId="{D5D4DDB8-451B-4E6C-96EB-232EDBF0A9CB}" type="pres">
      <dgm:prSet presAssocID="{A646C399-8955-4324-968E-40BED6941021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026B64-E888-46E6-AC89-F6E98AE05433}" type="presOf" srcId="{CC44EFEB-1102-4ED3-877A-4F45B2B7D819}" destId="{BE0A974C-1577-46C8-A44B-1835834041A1}" srcOrd="0" destOrd="0" presId="urn:microsoft.com/office/officeart/2005/8/layout/venn2"/>
    <dgm:cxn modelId="{3978D745-3FF1-4B84-A835-B72E96E956E2}" srcId="{A646C399-8955-4324-968E-40BED6941021}" destId="{CC44EFEB-1102-4ED3-877A-4F45B2B7D819}" srcOrd="0" destOrd="0" parTransId="{B309E558-6496-4387-B760-D67B0276FB2C}" sibTransId="{A69B644A-A248-4DFD-B91D-A28633749D4B}"/>
    <dgm:cxn modelId="{D9417222-D60D-4EC8-A6A9-7AAE107A7FFE}" type="presOf" srcId="{CE4A5801-E234-474A-8081-80BE9FB11A0F}" destId="{76978DEC-F093-4BE6-AF32-303290C04054}" srcOrd="0" destOrd="0" presId="urn:microsoft.com/office/officeart/2005/8/layout/venn2"/>
    <dgm:cxn modelId="{C5556573-5AA3-4E64-87ED-A6A107E9A807}" type="presOf" srcId="{CC44EFEB-1102-4ED3-877A-4F45B2B7D819}" destId="{C72B61D0-2FB1-45B8-9B77-FDC442A2444C}" srcOrd="1" destOrd="0" presId="urn:microsoft.com/office/officeart/2005/8/layout/venn2"/>
    <dgm:cxn modelId="{397DDABB-26D5-4302-B4FD-F716D9764A19}" srcId="{A646C399-8955-4324-968E-40BED6941021}" destId="{CE4A5801-E234-474A-8081-80BE9FB11A0F}" srcOrd="1" destOrd="0" parTransId="{90CCB50E-DB03-4AA4-AF43-F81F78CF7272}" sibTransId="{6C79FD24-67DD-43A5-880F-241E6507B2CA}"/>
    <dgm:cxn modelId="{89554E76-23C5-4768-B9D3-9DFC619EACF9}" type="presOf" srcId="{CE4A5801-E234-474A-8081-80BE9FB11A0F}" destId="{D5D4DDB8-451B-4E6C-96EB-232EDBF0A9CB}" srcOrd="1" destOrd="0" presId="urn:microsoft.com/office/officeart/2005/8/layout/venn2"/>
    <dgm:cxn modelId="{0A1673D0-75D1-4E28-B05C-2447AB6680E3}" type="presOf" srcId="{A646C399-8955-4324-968E-40BED6941021}" destId="{833529A7-C2EF-4FA1-8DD8-A725E650D129}" srcOrd="0" destOrd="0" presId="urn:microsoft.com/office/officeart/2005/8/layout/venn2"/>
    <dgm:cxn modelId="{5950ED35-3E96-411A-A3A4-2B2021E349D3}" type="presParOf" srcId="{833529A7-C2EF-4FA1-8DD8-A725E650D129}" destId="{4EAFFCA8-864F-4C18-AB74-C2421475706C}" srcOrd="0" destOrd="0" presId="urn:microsoft.com/office/officeart/2005/8/layout/venn2"/>
    <dgm:cxn modelId="{B0AC9F3A-0FF3-4DBD-9137-84F678B10E43}" type="presParOf" srcId="{4EAFFCA8-864F-4C18-AB74-C2421475706C}" destId="{BE0A974C-1577-46C8-A44B-1835834041A1}" srcOrd="0" destOrd="0" presId="urn:microsoft.com/office/officeart/2005/8/layout/venn2"/>
    <dgm:cxn modelId="{BC03F8DC-C904-4036-9B45-0F7B4EA95AFE}" type="presParOf" srcId="{4EAFFCA8-864F-4C18-AB74-C2421475706C}" destId="{C72B61D0-2FB1-45B8-9B77-FDC442A2444C}" srcOrd="1" destOrd="0" presId="urn:microsoft.com/office/officeart/2005/8/layout/venn2"/>
    <dgm:cxn modelId="{1935C220-0046-4CD8-AA1B-CB9CC21555AA}" type="presParOf" srcId="{833529A7-C2EF-4FA1-8DD8-A725E650D129}" destId="{57B5341E-2F3E-4E50-91CC-3F431C079481}" srcOrd="1" destOrd="0" presId="urn:microsoft.com/office/officeart/2005/8/layout/venn2"/>
    <dgm:cxn modelId="{DD3FFE62-CB75-4F50-A5F7-BB3E24B0469A}" type="presParOf" srcId="{57B5341E-2F3E-4E50-91CC-3F431C079481}" destId="{76978DEC-F093-4BE6-AF32-303290C04054}" srcOrd="0" destOrd="0" presId="urn:microsoft.com/office/officeart/2005/8/layout/venn2"/>
    <dgm:cxn modelId="{0B0B21EE-9B54-484D-AAA7-AD55BB8B38BC}" type="presParOf" srcId="{57B5341E-2F3E-4E50-91CC-3F431C079481}" destId="{D5D4DDB8-451B-4E6C-96EB-232EDBF0A9CB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0" y="355585"/>
          <a:ext cx="3487219" cy="7438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Заработная плата (кроме Указных категорий)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788" y="377373"/>
        <a:ext cx="3443643" cy="700317"/>
      </dsp:txXfrm>
    </dsp:sp>
    <dsp:sp modelId="{3C421BD0-CFC4-429D-941A-4E09AC52BE4E}">
      <dsp:nvSpPr>
        <dsp:cNvPr id="0" name=""/>
        <dsp:cNvSpPr/>
      </dsp:nvSpPr>
      <dsp:spPr>
        <a:xfrm>
          <a:off x="348721" y="1099478"/>
          <a:ext cx="191322" cy="4510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1063"/>
              </a:lnTo>
              <a:lnTo>
                <a:pt x="191322" y="45106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540044" y="1198533"/>
          <a:ext cx="2789775" cy="7040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err="1" smtClean="0">
              <a:latin typeface="Times New Roman" pitchFamily="18" charset="0"/>
              <a:cs typeface="Times New Roman" pitchFamily="18" charset="0"/>
            </a:rPr>
            <a:t>досчет</a:t>
          </a: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 +10% с 01.07.2022 года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0664" y="1219153"/>
        <a:ext cx="2748535" cy="6627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481909" y="75691"/>
          <a:ext cx="2708669" cy="577813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Расходы на оплату коммунальных услуг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98833" y="92615"/>
        <a:ext cx="2674821" cy="543965"/>
      </dsp:txXfrm>
    </dsp:sp>
    <dsp:sp modelId="{3C421BD0-CFC4-429D-941A-4E09AC52BE4E}">
      <dsp:nvSpPr>
        <dsp:cNvPr id="0" name=""/>
        <dsp:cNvSpPr/>
      </dsp:nvSpPr>
      <dsp:spPr>
        <a:xfrm>
          <a:off x="752776" y="653504"/>
          <a:ext cx="290656" cy="78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9827"/>
              </a:lnTo>
              <a:lnTo>
                <a:pt x="290656" y="7898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1043433" y="1169912"/>
          <a:ext cx="2166935" cy="546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2024 и 2025 год с приростом на 4%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59449" y="1185928"/>
        <a:ext cx="2134903" cy="514807"/>
      </dsp:txXfrm>
    </dsp:sp>
    <dsp:sp modelId="{FA4DC244-4E22-4E9E-ABE4-C17E22261703}">
      <dsp:nvSpPr>
        <dsp:cNvPr id="0" name=""/>
        <dsp:cNvSpPr/>
      </dsp:nvSpPr>
      <dsp:spPr>
        <a:xfrm>
          <a:off x="752776" y="653504"/>
          <a:ext cx="158668" cy="2468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807"/>
              </a:lnTo>
              <a:lnTo>
                <a:pt x="158668" y="24680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9C1E67-E716-4443-8B35-A89ABD3CE1B4}">
      <dsp:nvSpPr>
        <dsp:cNvPr id="0" name=""/>
        <dsp:cNvSpPr/>
      </dsp:nvSpPr>
      <dsp:spPr>
        <a:xfrm>
          <a:off x="911445" y="697385"/>
          <a:ext cx="2166935" cy="4058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2023 год +2,0%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23332" y="709272"/>
        <a:ext cx="2143161" cy="3820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0" y="200709"/>
          <a:ext cx="3483813" cy="743167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Питание детей в дошкольных организациях и льготных категорий в школах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767" y="222476"/>
        <a:ext cx="3440279" cy="699633"/>
      </dsp:txXfrm>
    </dsp:sp>
    <dsp:sp modelId="{3C421BD0-CFC4-429D-941A-4E09AC52BE4E}">
      <dsp:nvSpPr>
        <dsp:cNvPr id="0" name=""/>
        <dsp:cNvSpPr/>
      </dsp:nvSpPr>
      <dsp:spPr>
        <a:xfrm>
          <a:off x="302661" y="943877"/>
          <a:ext cx="91440" cy="59627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6272"/>
              </a:lnTo>
              <a:lnTo>
                <a:pt x="107929" y="5962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410590" y="1032783"/>
          <a:ext cx="2706337" cy="10147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2023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2024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2025 год - +4%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0310" y="1062503"/>
        <a:ext cx="2646897" cy="9552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0" y="77712"/>
          <a:ext cx="3316919" cy="1240912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Меры социальной поддержки </a:t>
          </a: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работникам муниципальных учреждений культуры</a:t>
          </a: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, проживающих в сельской местности 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345" y="114057"/>
        <a:ext cx="3244229" cy="1168222"/>
      </dsp:txXfrm>
    </dsp:sp>
    <dsp:sp modelId="{3C421BD0-CFC4-429D-941A-4E09AC52BE4E}">
      <dsp:nvSpPr>
        <dsp:cNvPr id="0" name=""/>
        <dsp:cNvSpPr/>
      </dsp:nvSpPr>
      <dsp:spPr>
        <a:xfrm>
          <a:off x="331691" y="1318625"/>
          <a:ext cx="186654" cy="4767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6784"/>
              </a:lnTo>
              <a:lnTo>
                <a:pt x="186654" y="4767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518346" y="1389716"/>
          <a:ext cx="2164012" cy="8113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2023 год – +4% 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2024 год –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2025 год – +4%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42111" y="1413481"/>
        <a:ext cx="2116482" cy="7638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0" y="199732"/>
          <a:ext cx="3487219" cy="743893"/>
        </a:xfrm>
        <a:prstGeom prst="roundRect">
          <a:avLst>
            <a:gd name="adj" fmla="val 10000"/>
          </a:avLst>
        </a:prstGeom>
        <a:solidFill>
          <a:srgbClr val="FF0066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Меры социальной поддержки жителей за счет бюджета края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788" y="221520"/>
        <a:ext cx="3443643" cy="700317"/>
      </dsp:txXfrm>
    </dsp:sp>
    <dsp:sp modelId="{3C421BD0-CFC4-429D-941A-4E09AC52BE4E}">
      <dsp:nvSpPr>
        <dsp:cNvPr id="0" name=""/>
        <dsp:cNvSpPr/>
      </dsp:nvSpPr>
      <dsp:spPr>
        <a:xfrm>
          <a:off x="303001" y="943626"/>
          <a:ext cx="91440" cy="5968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6854"/>
              </a:lnTo>
              <a:lnTo>
                <a:pt x="106286" y="5968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409287" y="1032620"/>
          <a:ext cx="2708983" cy="10157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2023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2024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2025 год - +4%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9036" y="1062369"/>
        <a:ext cx="2649485" cy="9562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A974C-1577-46C8-A44B-1835834041A1}">
      <dsp:nvSpPr>
        <dsp:cNvPr id="0" name=""/>
        <dsp:cNvSpPr/>
      </dsp:nvSpPr>
      <dsp:spPr>
        <a:xfrm>
          <a:off x="0" y="303"/>
          <a:ext cx="3809737" cy="3962126"/>
        </a:xfrm>
        <a:prstGeom prst="ellipse">
          <a:avLst/>
        </a:prstGeom>
        <a:solidFill>
          <a:srgbClr val="0070C0">
            <a:alpha val="73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Демогра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фия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»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58,06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04812" y="297462"/>
        <a:ext cx="2000111" cy="673561"/>
      </dsp:txXfrm>
    </dsp:sp>
    <dsp:sp modelId="{76978DEC-F093-4BE6-AF32-303290C04054}">
      <dsp:nvSpPr>
        <dsp:cNvPr id="0" name=""/>
        <dsp:cNvSpPr/>
      </dsp:nvSpPr>
      <dsp:spPr>
        <a:xfrm>
          <a:off x="986688" y="1567605"/>
          <a:ext cx="2064258" cy="1930250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Образова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ние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»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2,82</a:t>
          </a:r>
        </a:p>
      </dsp:txBody>
      <dsp:txXfrm>
        <a:off x="1288992" y="2050167"/>
        <a:ext cx="1459651" cy="965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4" y="1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C48133-57F4-445D-A562-5684682E404E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6"/>
            <a:ext cx="5408930" cy="39148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4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0C50D8-4E88-44A7-A0A9-5028D3D5A2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00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6A3A06A8-84E1-455E-8590-E2FD94425F33}" type="slidenum">
              <a:rPr lang="en-US" altLang="ru-RU" smtClean="0">
                <a:latin typeface="Arial" charset="0"/>
              </a:rPr>
              <a:pPr/>
              <a:t>25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DC412CCE-579F-4192-8445-9680D60461DD}" type="slidenum">
              <a:rPr lang="en-US" altLang="ru-RU" smtClean="0">
                <a:latin typeface="Arial" charset="0"/>
              </a:rPr>
              <a:pPr/>
              <a:t>28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11DDD476-43FD-4DCE-8D79-5F8CC36FE492}" type="slidenum">
              <a:rPr lang="en-US" altLang="ru-RU" smtClean="0">
                <a:latin typeface="Arial" charset="0"/>
              </a:rPr>
              <a:pPr/>
              <a:t>32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CDC20418-EA63-4092-BD6B-50FFEC51B2E4}" type="slidenum">
              <a:rPr lang="ru-RU" altLang="ru-RU" smtClean="0">
                <a:latin typeface="Arial" charset="0"/>
              </a:rPr>
              <a:pPr/>
              <a:t>41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C50D8-4E88-44A7-A0A9-5028D3D5A2E1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838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FB723-4795-4A51-8D9C-6ACCE51E8F24}" type="datetime1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195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14DD3-1E5C-4D37-BDFD-6CA38B6AC247}" type="datetime1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19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A4D1-631D-4EC0-9839-26165EA08B1F}" type="datetime1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357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1"/>
          <p:cNvSpPr/>
          <p:nvPr/>
        </p:nvSpPr>
        <p:spPr>
          <a:xfrm>
            <a:off x="7535590" y="-84003"/>
            <a:ext cx="4656410" cy="1999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28" tIns="48363" rIns="96728" bIns="48363" anchor="ctr"/>
          <a:lstStyle/>
          <a:p>
            <a:pPr algn="ctr" defTabSz="967019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658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7"/>
          <p:cNvSpPr/>
          <p:nvPr/>
        </p:nvSpPr>
        <p:spPr>
          <a:xfrm>
            <a:off x="7535590" y="-84003"/>
            <a:ext cx="4656410" cy="1999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28" tIns="48363" rIns="96728" bIns="48363" anchor="ctr"/>
          <a:lstStyle/>
          <a:p>
            <a:pPr algn="ctr" defTabSz="967019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679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73A3-B841-43BC-A241-009C5E8AB2B3}" type="datetime1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718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67643-06E7-4AAA-B6CE-E4B4CCAC79D5}" type="datetime1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21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6FF1F-3850-4A8E-83B2-1C04B94217E7}" type="datetime1">
              <a:rPr lang="ru-RU" smtClean="0"/>
              <a:pPr/>
              <a:t>26.12.2022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341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21C1-523C-4CAB-A1B5-0E59CCEE2BA8}" type="datetime1">
              <a:rPr lang="ru-RU" smtClean="0"/>
              <a:pPr/>
              <a:t>26.12.2022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563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5C6C8-A6FF-482D-A613-1C6D4DA6F8A1}" type="datetime1">
              <a:rPr lang="ru-RU" smtClean="0"/>
              <a:pPr/>
              <a:t>26.12.2022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640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AC8F7-06D9-4178-ADF9-1D4D9156FC13}" type="datetime1">
              <a:rPr lang="ru-RU" smtClean="0"/>
              <a:pPr/>
              <a:t>26.12.2022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29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7769-6647-45D1-BC17-F7984E124C92}" type="datetime1">
              <a:rPr lang="ru-RU" smtClean="0"/>
              <a:pPr/>
              <a:t>26.12.2022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97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B2095-4AE1-44E3-80B7-1933C40E32E2}" type="datetime1">
              <a:rPr lang="ru-RU" smtClean="0"/>
              <a:pPr/>
              <a:t>26.12.2022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51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4BE7E-DBED-47B6-A06C-19EC3A32733D}" type="datetime1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88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F5E06529D60FEBD3DE1FD48F65446402DB6D2880BB49ACBFE6CD2D1003s6cDM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emf"/><Relationship Id="rId4" Type="http://schemas.openxmlformats.org/officeDocument/2006/relationships/oleObject" Target="../embeddings/_____Microsoft_Excel_97-20032.xls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mailto:fumfskal@mail.ru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1041" y="146805"/>
            <a:ext cx="745466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6000" b="1" cap="none" spc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</a:t>
            </a:r>
            <a:endParaRPr lang="ru-RU" sz="6000" b="1" cap="none" spc="0" dirty="0">
              <a:ln w="9525">
                <a:solidFill>
                  <a:srgbClr val="002060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1908"/>
            <a:ext cx="2938829" cy="73609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90805" y="1162468"/>
            <a:ext cx="1002082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решению Совета депутатов АМО СК </a:t>
            </a:r>
          </a:p>
          <a:p>
            <a:pPr algn="ctr"/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16 декабря 2022 г. №605/180 </a:t>
            </a:r>
          </a:p>
          <a:p>
            <a:pPr algn="ctr"/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 бюджете Александровского муниципального округа Ставропольского края на 2023 </a:t>
            </a:r>
            <a:r>
              <a:rPr lang="ru-RU" sz="40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и 2025 годов»</a:t>
            </a:r>
            <a:endParaRPr lang="ru-RU" sz="4000" b="1" dirty="0">
              <a:ln/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7" descr="g_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15900"/>
            <a:ext cx="10382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519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3"/>
          <p:cNvSpPr txBox="1">
            <a:spLocks noGrp="1"/>
          </p:cNvSpPr>
          <p:nvPr/>
        </p:nvSpPr>
        <p:spPr bwMode="auto">
          <a:xfrm>
            <a:off x="8738328" y="6244779"/>
            <a:ext cx="2640648" cy="47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/>
            <a:fld id="{79AC9514-845D-4C16-BBAF-208FE2730B4A}" type="slidenum">
              <a:rPr lang="ru-RU" altLang="ru-RU" sz="1300">
                <a:latin typeface="Verdana" pitchFamily="34" charset="0"/>
              </a:rPr>
              <a:pPr algn="r"/>
              <a:t>10</a:t>
            </a:fld>
            <a:endParaRPr lang="ru-RU" altLang="ru-RU" sz="1300">
              <a:latin typeface="Verdana" pitchFamily="34" charset="0"/>
            </a:endParaRPr>
          </a:p>
        </p:txBody>
      </p:sp>
      <p:sp>
        <p:nvSpPr>
          <p:cNvPr id="5123" name="Прямоугольник 1"/>
          <p:cNvSpPr>
            <a:spLocks noChangeArrowheads="1"/>
          </p:cNvSpPr>
          <p:nvPr/>
        </p:nvSpPr>
        <p:spPr bwMode="auto">
          <a:xfrm>
            <a:off x="1429512" y="404895"/>
            <a:ext cx="9934347" cy="133564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6762" tIns="48381" rIns="96762" bIns="48381">
            <a:spAutoFit/>
          </a:bodyPr>
          <a:lstStyle/>
          <a:p>
            <a:pPr algn="ctr"/>
            <a:r>
              <a:rPr lang="ru-RU" altLang="ru-RU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Корректировки проекта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местного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бюджета на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2023 год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в соответствии с принятым Законом «О бюджете Ставропольского края на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годов» </a:t>
            </a:r>
          </a:p>
        </p:txBody>
      </p:sp>
      <p:graphicFrame>
        <p:nvGraphicFramePr>
          <p:cNvPr id="5162" name="Group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850044"/>
              </p:ext>
            </p:extLst>
          </p:nvPr>
        </p:nvGraphicFramePr>
        <p:xfrm>
          <a:off x="3277294" y="2362163"/>
          <a:ext cx="7695171" cy="2973704"/>
        </p:xfrm>
        <a:graphic>
          <a:graphicData uri="http://schemas.openxmlformats.org/drawingml/2006/table">
            <a:tbl>
              <a:tblPr/>
              <a:tblGrid>
                <a:gridCol w="2351722"/>
                <a:gridCol w="2778392"/>
                <a:gridCol w="2565057"/>
              </a:tblGrid>
              <a:tr h="4838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Дефицит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8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1 513 362,16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1 513 362,16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ru-RU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8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+63 633,42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+63 633,42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ru-RU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8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1 576 995,58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1 576 995,58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ru-RU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  <p:sp>
        <p:nvSpPr>
          <p:cNvPr id="5146" name="Rectangle 1"/>
          <p:cNvSpPr>
            <a:spLocks noChangeArrowheads="1"/>
          </p:cNvSpPr>
          <p:nvPr/>
        </p:nvSpPr>
        <p:spPr bwMode="auto">
          <a:xfrm>
            <a:off x="305724" y="33602"/>
            <a:ext cx="765990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>
            <a:spAutoFit/>
          </a:bodyPr>
          <a:lstStyle/>
          <a:p>
            <a:pPr indent="571163"/>
            <a:endParaRPr lang="en-US" altLang="ru-RU">
              <a:latin typeface="Arial" charset="0"/>
            </a:endParaRPr>
          </a:p>
        </p:txBody>
      </p:sp>
      <p:sp>
        <p:nvSpPr>
          <p:cNvPr id="5147" name="AutoShape 54"/>
          <p:cNvSpPr>
            <a:spLocks noChangeArrowheads="1"/>
          </p:cNvSpPr>
          <p:nvPr/>
        </p:nvSpPr>
        <p:spPr bwMode="gray">
          <a:xfrm>
            <a:off x="624887" y="6525349"/>
            <a:ext cx="11051415" cy="33265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endParaRPr lang="en-US" altLang="ru-RU">
              <a:latin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 rot="10800000" flipV="1">
            <a:off x="1007533" y="2345267"/>
            <a:ext cx="1884277" cy="3293011"/>
          </a:xfrm>
          <a:prstGeom prst="roundRect">
            <a:avLst>
              <a:gd name="adj" fmla="val 0"/>
            </a:avLst>
          </a:prstGeom>
          <a:solidFill>
            <a:srgbClr val="A5C4E9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ctr" hangingPunct="1">
              <a:defRPr/>
            </a:pP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Внесенный </a:t>
            </a: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ctr" eaLnBrk="1" fontAlgn="ctr" hangingPunct="1">
              <a:defRPr/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ctr" hangingPunct="1">
              <a:defRPr/>
            </a:pP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ctr" hangingPunct="1">
              <a:defRPr/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ctr" hangingPunct="1">
              <a:defRPr/>
            </a:pP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Предлагается к утверждению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3277293" y="5638278"/>
            <a:ext cx="7619580" cy="991235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r>
              <a:rPr lang="ru-RU" altLang="ru-RU" sz="17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Увеличение </a:t>
            </a:r>
            <a:r>
              <a:rPr lang="ru-RU" altLang="ru-RU" sz="17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объемов доходов и расходов планового </a:t>
            </a:r>
            <a:r>
              <a:rPr lang="ru-RU" altLang="ru-RU" sz="17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периода </a:t>
            </a:r>
            <a:endParaRPr lang="ru-RU" altLang="ru-RU" sz="17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defTabSz="923941">
              <a:buClr>
                <a:schemeClr val="folHlink"/>
              </a:buClr>
              <a:buSzPct val="60000"/>
              <a:defRPr/>
            </a:pPr>
            <a:r>
              <a:rPr lang="en-US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ru-RU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(+116 629,36) </a:t>
            </a:r>
            <a:r>
              <a:rPr lang="ru-RU" alt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тыс. рублей,    </a:t>
            </a:r>
            <a:r>
              <a:rPr lang="ru-RU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2025 год – (+</a:t>
            </a:r>
            <a:r>
              <a:rPr lang="ru-RU" altLang="ru-RU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114 692,40) </a:t>
            </a:r>
            <a:r>
              <a:rPr lang="ru-RU" alt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тыс. рублей</a:t>
            </a:r>
            <a:endParaRPr lang="en-US" altLang="ru-RU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52" name="AutoShape 25"/>
          <p:cNvSpPr>
            <a:spLocks noChangeArrowheads="1"/>
          </p:cNvSpPr>
          <p:nvPr/>
        </p:nvSpPr>
        <p:spPr bwMode="auto">
          <a:xfrm>
            <a:off x="2895979" y="3124910"/>
            <a:ext cx="381315" cy="379693"/>
          </a:xfrm>
          <a:prstGeom prst="notchedRightArrow">
            <a:avLst>
              <a:gd name="adj1" fmla="val 50000"/>
              <a:gd name="adj2" fmla="val 25111"/>
            </a:avLst>
          </a:prstGeom>
          <a:gradFill rotWithShape="1">
            <a:gsLst>
              <a:gs pos="0">
                <a:schemeClr val="bg1"/>
              </a:gs>
              <a:gs pos="100000">
                <a:srgbClr val="99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5153" name="AutoShape 25"/>
          <p:cNvSpPr>
            <a:spLocks noChangeArrowheads="1"/>
          </p:cNvSpPr>
          <p:nvPr/>
        </p:nvSpPr>
        <p:spPr bwMode="auto">
          <a:xfrm flipV="1">
            <a:off x="2895979" y="3963260"/>
            <a:ext cx="381315" cy="379693"/>
          </a:xfrm>
          <a:prstGeom prst="notchedRightArrow">
            <a:avLst>
              <a:gd name="adj1" fmla="val 50000"/>
              <a:gd name="adj2" fmla="val 25111"/>
            </a:avLst>
          </a:prstGeom>
          <a:gradFill rotWithShape="1">
            <a:gsLst>
              <a:gs pos="0">
                <a:schemeClr val="bg1"/>
              </a:gs>
              <a:gs pos="100000">
                <a:srgbClr val="99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lIns="96762" tIns="48381" rIns="96762" bIns="48381" anchor="ctr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5154" name="AutoShape 25"/>
          <p:cNvSpPr>
            <a:spLocks noChangeArrowheads="1"/>
          </p:cNvSpPr>
          <p:nvPr/>
        </p:nvSpPr>
        <p:spPr bwMode="auto">
          <a:xfrm flipV="1">
            <a:off x="2895979" y="4799928"/>
            <a:ext cx="381315" cy="381373"/>
          </a:xfrm>
          <a:prstGeom prst="notchedRight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99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lIns="96762" tIns="48381" rIns="96762" bIns="48381" anchor="ctr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1553" name="Text Box 36"/>
          <p:cNvSpPr txBox="1">
            <a:spLocks noChangeArrowheads="1"/>
          </p:cNvSpPr>
          <p:nvPr/>
        </p:nvSpPr>
        <p:spPr bwMode="auto">
          <a:xfrm>
            <a:off x="9296022" y="1905187"/>
            <a:ext cx="1600851" cy="32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</p:spTree>
    <p:extLst>
      <p:ext uri="{BB962C8B-B14F-4D97-AF65-F5344CB8AC3E}">
        <p14:creationId xmlns:p14="http://schemas.microsoft.com/office/powerpoint/2010/main" val="5383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6"/>
          <p:cNvSpPr>
            <a:spLocks noChangeArrowheads="1"/>
          </p:cNvSpPr>
          <p:nvPr/>
        </p:nvSpPr>
        <p:spPr bwMode="auto">
          <a:xfrm>
            <a:off x="5943139" y="2209278"/>
            <a:ext cx="5714685" cy="4191746"/>
          </a:xfrm>
          <a:prstGeom prst="rect">
            <a:avLst/>
          </a:prstGeom>
          <a:solidFill>
            <a:srgbClr val="339966"/>
          </a:solidFill>
          <a:ln w="25400" algn="ctr">
            <a:solidFill>
              <a:schemeClr val="bg1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Основные из них</a:t>
            </a:r>
            <a:r>
              <a:rPr lang="en-US" sz="1400" b="1" dirty="0" smtClean="0">
                <a:solidFill>
                  <a:schemeClr val="bg1"/>
                </a:solidFill>
              </a:rPr>
              <a:t>: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+20 148,66 тыс. рублей - </a:t>
            </a:r>
            <a:r>
              <a:rPr lang="ru-RU" sz="1400" dirty="0" smtClean="0">
                <a:solidFill>
                  <a:schemeClr val="bg1"/>
                </a:solidFill>
              </a:rPr>
              <a:t>на социальное обеспечение населения (по УТСЗН, основные из них</a:t>
            </a:r>
            <a:r>
              <a:rPr lang="en-US" sz="1400" dirty="0" smtClean="0">
                <a:solidFill>
                  <a:schemeClr val="bg1"/>
                </a:solidFill>
              </a:rPr>
              <a:t>: 7 374,43 </a:t>
            </a:r>
            <a:r>
              <a:rPr lang="ru-RU" sz="1400" dirty="0" smtClean="0">
                <a:solidFill>
                  <a:schemeClr val="bg1"/>
                </a:solidFill>
              </a:rPr>
              <a:t>на выплаты в случае рождения третьего ребенка или последующих детей до достижения ребенком трех лет, 4 561,74 на оказание помощи на основании социального контракта, 3 062,56 в рамках единой субвенции по социальной защите отдельных категорий граждан, 2 114,24  на выплаты компенсации на каждого ребенка до 18 лет многодетным семьям, 1723,71 на выплаты пособия на ребенка)</a:t>
            </a:r>
            <a:r>
              <a:rPr lang="en-US" sz="1400" dirty="0" smtClean="0">
                <a:solidFill>
                  <a:schemeClr val="bg1"/>
                </a:solidFill>
              </a:rPr>
              <a:t>;</a:t>
            </a:r>
            <a:endParaRPr lang="ru-RU" sz="1400" dirty="0" smtClean="0">
              <a:solidFill>
                <a:schemeClr val="bg1"/>
              </a:solidFill>
            </a:endParaRPr>
          </a:p>
          <a:p>
            <a:endParaRPr lang="en-US" sz="1400" dirty="0" smtClean="0">
              <a:solidFill>
                <a:schemeClr val="bg1"/>
              </a:solidFill>
            </a:endParaRPr>
          </a:p>
          <a:p>
            <a:r>
              <a:rPr lang="en-US" sz="1400" b="1" dirty="0" smtClean="0">
                <a:solidFill>
                  <a:schemeClr val="bg1"/>
                </a:solidFill>
              </a:rPr>
              <a:t>+2 822,85 </a:t>
            </a:r>
            <a:r>
              <a:rPr lang="ru-RU" sz="1400" b="1" dirty="0" smtClean="0">
                <a:solidFill>
                  <a:schemeClr val="bg1"/>
                </a:solidFill>
              </a:rPr>
              <a:t>тыс. рублей - </a:t>
            </a:r>
            <a:r>
              <a:rPr lang="ru-RU" sz="1400" dirty="0" smtClean="0">
                <a:solidFill>
                  <a:schemeClr val="bg1"/>
                </a:solidFill>
              </a:rPr>
              <a:t>на обеспечение деятельности советников директора по воспитанию и взаимодействию с детскими общественными объединениями в школах)</a:t>
            </a:r>
            <a:r>
              <a:rPr lang="en-US" sz="1400" dirty="0" smtClean="0">
                <a:solidFill>
                  <a:schemeClr val="bg1"/>
                </a:solidFill>
              </a:rPr>
              <a:t>;</a:t>
            </a:r>
            <a:endParaRPr lang="ru-RU" sz="1400" dirty="0" smtClean="0">
              <a:solidFill>
                <a:schemeClr val="bg1"/>
              </a:solidFill>
            </a:endParaRPr>
          </a:p>
          <a:p>
            <a:endParaRPr lang="ru-RU" sz="1400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+432,39 тыс. рублей - </a:t>
            </a:r>
            <a:r>
              <a:rPr lang="ru-RU" sz="1400" dirty="0" smtClean="0">
                <a:solidFill>
                  <a:schemeClr val="bg1"/>
                </a:solidFill>
              </a:rPr>
              <a:t>на компенсацию части родительской платы</a:t>
            </a:r>
            <a:r>
              <a:rPr lang="en-US" sz="1400" dirty="0" smtClean="0">
                <a:solidFill>
                  <a:schemeClr val="bg1"/>
                </a:solidFill>
              </a:rPr>
              <a:t>;</a:t>
            </a:r>
            <a:endParaRPr lang="ru-RU" sz="1400" dirty="0" smtClean="0">
              <a:solidFill>
                <a:schemeClr val="bg1"/>
              </a:solidFill>
            </a:endParaRPr>
          </a:p>
          <a:p>
            <a:endParaRPr lang="en-US" sz="1400" dirty="0" smtClean="0">
              <a:solidFill>
                <a:schemeClr val="bg1"/>
              </a:solidFill>
            </a:endParaRPr>
          </a:p>
          <a:p>
            <a:r>
              <a:rPr lang="en-US" sz="1400" b="1" dirty="0" smtClean="0">
                <a:solidFill>
                  <a:schemeClr val="bg1"/>
                </a:solidFill>
              </a:rPr>
              <a:t>+0,13 </a:t>
            </a:r>
            <a:r>
              <a:rPr lang="ru-RU" sz="1400" b="1" dirty="0" smtClean="0">
                <a:solidFill>
                  <a:schemeClr val="bg1"/>
                </a:solidFill>
              </a:rPr>
              <a:t>тыс. рублей - </a:t>
            </a:r>
            <a:r>
              <a:rPr lang="ru-RU" sz="1400" dirty="0" smtClean="0">
                <a:solidFill>
                  <a:schemeClr val="bg1"/>
                </a:solidFill>
              </a:rPr>
              <a:t>на создание и организацию деятельности комиссий по делам несовершеннолетних и защите их прав.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943139" y="1256684"/>
            <a:ext cx="5714685" cy="609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100" b="1" dirty="0" smtClean="0">
                <a:solidFill>
                  <a:schemeClr val="bg1"/>
                </a:solidFill>
                <a:latin typeface="Times New Roman" pitchFamily="18" charset="0"/>
              </a:rPr>
              <a:t>+23 404,03</a:t>
            </a:r>
            <a:r>
              <a:rPr lang="en-US" altLang="ru-RU" sz="2100" b="1" dirty="0" smtClean="0">
                <a:solidFill>
                  <a:schemeClr val="bg1"/>
                </a:solidFill>
                <a:latin typeface="Times New Roman" pitchFamily="18" charset="0"/>
              </a:rPr>
              <a:t>- </a:t>
            </a:r>
            <a:r>
              <a:rPr lang="ru-RU" altLang="ru-RU" sz="2100" b="1" dirty="0">
                <a:solidFill>
                  <a:schemeClr val="bg1"/>
                </a:solidFill>
                <a:latin typeface="Times New Roman" pitchFamily="18" charset="0"/>
              </a:rPr>
              <a:t>субвенции</a:t>
            </a:r>
          </a:p>
        </p:txBody>
      </p:sp>
      <p:sp>
        <p:nvSpPr>
          <p:cNvPr id="4100" name="Прямоугольник 11"/>
          <p:cNvSpPr>
            <a:spLocks noChangeArrowheads="1"/>
          </p:cNvSpPr>
          <p:nvPr/>
        </p:nvSpPr>
        <p:spPr bwMode="auto">
          <a:xfrm>
            <a:off x="897467" y="2209278"/>
            <a:ext cx="4656666" cy="4191746"/>
          </a:xfrm>
          <a:prstGeom prst="rect">
            <a:avLst/>
          </a:prstGeom>
          <a:solidFill>
            <a:srgbClr val="339966"/>
          </a:solidFill>
          <a:ln w="25400" algn="ctr">
            <a:solidFill>
              <a:schemeClr val="bg1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Основные из них</a:t>
            </a:r>
            <a:r>
              <a:rPr lang="en-US" sz="1400" b="1" dirty="0" smtClean="0">
                <a:solidFill>
                  <a:schemeClr val="bg1"/>
                </a:solidFill>
              </a:rPr>
              <a:t>:</a:t>
            </a:r>
            <a:endParaRPr lang="ru-RU" sz="1400" b="1" dirty="0" smtClean="0">
              <a:solidFill>
                <a:schemeClr val="bg1"/>
              </a:solidFill>
            </a:endParaRPr>
          </a:p>
          <a:p>
            <a:r>
              <a:rPr lang="en-US" sz="1400" b="1" dirty="0" smtClean="0">
                <a:solidFill>
                  <a:schemeClr val="bg1"/>
                </a:solidFill>
              </a:rPr>
              <a:t>+</a:t>
            </a:r>
            <a:r>
              <a:rPr lang="ru-RU" sz="1400" b="1" dirty="0" smtClean="0">
                <a:solidFill>
                  <a:schemeClr val="bg1"/>
                </a:solidFill>
              </a:rPr>
              <a:t>3 398,53 </a:t>
            </a:r>
            <a:r>
              <a:rPr lang="ru-RU" sz="1400" b="1" dirty="0">
                <a:solidFill>
                  <a:schemeClr val="bg1"/>
                </a:solidFill>
              </a:rPr>
              <a:t>тыс. рублей </a:t>
            </a:r>
            <a:r>
              <a:rPr lang="ru-RU" sz="1400" b="1" dirty="0" smtClean="0">
                <a:solidFill>
                  <a:schemeClr val="bg1"/>
                </a:solidFill>
              </a:rPr>
              <a:t>- </a:t>
            </a:r>
            <a:r>
              <a:rPr lang="ru-RU" sz="1400" dirty="0" smtClean="0">
                <a:solidFill>
                  <a:schemeClr val="bg1"/>
                </a:solidFill>
              </a:rPr>
              <a:t>на </a:t>
            </a:r>
            <a:r>
              <a:rPr lang="ru-RU" sz="1400" dirty="0">
                <a:solidFill>
                  <a:schemeClr val="bg1"/>
                </a:solidFill>
              </a:rPr>
              <a:t>организацию бесплатного горячего питания обучающихся, получающих начальное общее образование в государственных и муниципальных образовательных организациях</a:t>
            </a:r>
            <a:r>
              <a:rPr lang="ru-RU" sz="1400" dirty="0" smtClean="0">
                <a:solidFill>
                  <a:schemeClr val="bg1"/>
                </a:solidFill>
              </a:rPr>
              <a:t>;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+9 561,76  тыс. рублей - </a:t>
            </a:r>
            <a:r>
              <a:rPr lang="ru-RU" sz="1400" dirty="0" smtClean="0">
                <a:solidFill>
                  <a:schemeClr val="bg1"/>
                </a:solidFill>
              </a:rPr>
              <a:t>на поддержку </a:t>
            </a:r>
            <a:r>
              <a:rPr lang="ru-RU" sz="1400" dirty="0">
                <a:solidFill>
                  <a:schemeClr val="bg1"/>
                </a:solidFill>
              </a:rPr>
              <a:t>отрасли культуры (модернизация </a:t>
            </a:r>
            <a:r>
              <a:rPr lang="ru-RU" sz="1400" dirty="0" smtClean="0">
                <a:solidFill>
                  <a:schemeClr val="bg1"/>
                </a:solidFill>
              </a:rPr>
              <a:t>детских </a:t>
            </a:r>
            <a:r>
              <a:rPr lang="ru-RU" sz="1400" dirty="0">
                <a:solidFill>
                  <a:schemeClr val="bg1"/>
                </a:solidFill>
              </a:rPr>
              <a:t>школ </a:t>
            </a:r>
            <a:r>
              <a:rPr lang="ru-RU" sz="1400" dirty="0" smtClean="0">
                <a:solidFill>
                  <a:schemeClr val="bg1"/>
                </a:solidFill>
              </a:rPr>
              <a:t>искусств </a:t>
            </a:r>
            <a:r>
              <a:rPr lang="ru-RU" sz="1400" dirty="0">
                <a:solidFill>
                  <a:schemeClr val="bg1"/>
                </a:solidFill>
              </a:rPr>
              <a:t>по видам искусств путем их реконструкции, капитального ремонта</a:t>
            </a:r>
            <a:r>
              <a:rPr lang="ru-RU" sz="1400" dirty="0" smtClean="0">
                <a:solidFill>
                  <a:schemeClr val="bg1"/>
                </a:solidFill>
              </a:rPr>
              <a:t>)</a:t>
            </a:r>
            <a:r>
              <a:rPr lang="en-US" sz="1400" dirty="0" smtClean="0">
                <a:solidFill>
                  <a:schemeClr val="bg1"/>
                </a:solidFill>
              </a:rPr>
              <a:t>;</a:t>
            </a:r>
            <a:endParaRPr lang="ru-RU" sz="1400" dirty="0">
              <a:solidFill>
                <a:schemeClr val="bg1"/>
              </a:solidFill>
            </a:endParaRPr>
          </a:p>
          <a:p>
            <a:r>
              <a:rPr lang="en-US" sz="1400" b="1" dirty="0" smtClean="0">
                <a:solidFill>
                  <a:schemeClr val="bg1"/>
                </a:solidFill>
              </a:rPr>
              <a:t>+246</a:t>
            </a:r>
            <a:r>
              <a:rPr lang="ru-RU" sz="1400" b="1" dirty="0" smtClean="0">
                <a:solidFill>
                  <a:schemeClr val="bg1"/>
                </a:solidFill>
              </a:rPr>
              <a:t>,87 </a:t>
            </a:r>
            <a:r>
              <a:rPr lang="ru-RU" sz="1400" b="1" dirty="0">
                <a:solidFill>
                  <a:schemeClr val="bg1"/>
                </a:solidFill>
              </a:rPr>
              <a:t>тыс. рублей </a:t>
            </a:r>
            <a:r>
              <a:rPr lang="ru-RU" sz="1400" b="1" dirty="0" smtClean="0">
                <a:solidFill>
                  <a:schemeClr val="bg1"/>
                </a:solidFill>
              </a:rPr>
              <a:t>- </a:t>
            </a:r>
            <a:r>
              <a:rPr lang="ru-RU" sz="1400" dirty="0" smtClean="0">
                <a:solidFill>
                  <a:schemeClr val="bg1"/>
                </a:solidFill>
              </a:rPr>
              <a:t>на </a:t>
            </a:r>
            <a:r>
              <a:rPr lang="ru-RU" sz="1400" dirty="0">
                <a:solidFill>
                  <a:schemeClr val="bg1"/>
                </a:solidFill>
              </a:rPr>
              <a:t>поддержку отрасли культуры (комплектование книжных фондов библиотек муниципальных образований</a:t>
            </a:r>
            <a:r>
              <a:rPr lang="ru-RU" sz="1400" dirty="0" smtClean="0">
                <a:solidFill>
                  <a:schemeClr val="bg1"/>
                </a:solidFill>
              </a:rPr>
              <a:t>)</a:t>
            </a:r>
            <a:r>
              <a:rPr lang="en-US" sz="1400" dirty="0" smtClean="0">
                <a:solidFill>
                  <a:schemeClr val="bg1"/>
                </a:solidFill>
              </a:rPr>
              <a:t>;</a:t>
            </a:r>
            <a:endParaRPr lang="ru-RU" sz="1400" dirty="0">
              <a:solidFill>
                <a:schemeClr val="bg1"/>
              </a:solidFill>
            </a:endParaRPr>
          </a:p>
          <a:p>
            <a:r>
              <a:rPr lang="en-US" sz="1400" b="1" dirty="0" smtClean="0">
                <a:solidFill>
                  <a:schemeClr val="bg1"/>
                </a:solidFill>
              </a:rPr>
              <a:t>+24 688,58 </a:t>
            </a:r>
            <a:r>
              <a:rPr lang="ru-RU" sz="1400" b="1" dirty="0" smtClean="0">
                <a:solidFill>
                  <a:schemeClr val="bg1"/>
                </a:solidFill>
              </a:rPr>
              <a:t> тыс. рублей </a:t>
            </a:r>
            <a:r>
              <a:rPr lang="en-US" sz="1400" dirty="0" smtClean="0">
                <a:solidFill>
                  <a:schemeClr val="bg1"/>
                </a:solidFill>
              </a:rPr>
              <a:t>–</a:t>
            </a:r>
            <a:r>
              <a:rPr lang="ru-RU" sz="1400" dirty="0" smtClean="0">
                <a:solidFill>
                  <a:schemeClr val="bg1"/>
                </a:solidFill>
              </a:rPr>
              <a:t> на реализацию </a:t>
            </a:r>
            <a:r>
              <a:rPr lang="ru-RU" sz="1400" dirty="0">
                <a:solidFill>
                  <a:schemeClr val="bg1"/>
                </a:solidFill>
              </a:rPr>
              <a:t>регионального проекта "Формирование комфортной городской </a:t>
            </a:r>
            <a:r>
              <a:rPr lang="ru-RU" sz="1400" dirty="0" smtClean="0">
                <a:solidFill>
                  <a:schemeClr val="bg1"/>
                </a:solidFill>
              </a:rPr>
              <a:t>среды“</a:t>
            </a:r>
            <a:r>
              <a:rPr lang="en-US" sz="1400" dirty="0" smtClean="0">
                <a:solidFill>
                  <a:schemeClr val="bg1"/>
                </a:solidFill>
              </a:rPr>
              <a:t>;</a:t>
            </a:r>
          </a:p>
          <a:p>
            <a:r>
              <a:rPr lang="en-US" sz="1400" b="1" dirty="0" smtClean="0">
                <a:solidFill>
                  <a:schemeClr val="bg1"/>
                </a:solidFill>
              </a:rPr>
              <a:t>+2 946,17  </a:t>
            </a:r>
            <a:r>
              <a:rPr lang="ru-RU" sz="1400" b="1" dirty="0" smtClean="0">
                <a:solidFill>
                  <a:schemeClr val="bg1"/>
                </a:solidFill>
              </a:rPr>
              <a:t>тыс. рублей - </a:t>
            </a:r>
            <a:r>
              <a:rPr lang="ru-RU" sz="1400" dirty="0" smtClean="0">
                <a:solidFill>
                  <a:schemeClr val="bg1"/>
                </a:solidFill>
              </a:rPr>
              <a:t>на выполнение </a:t>
            </a:r>
            <a:r>
              <a:rPr lang="ru-RU" sz="1400" dirty="0">
                <a:solidFill>
                  <a:schemeClr val="bg1"/>
                </a:solidFill>
              </a:rPr>
              <a:t>мероприятий по переводу муниципальных организаций, осуществляющих спортивную подготовку, на реализацию дополнительных образовательных программ спортивной </a:t>
            </a:r>
            <a:r>
              <a:rPr lang="ru-RU" sz="1400" dirty="0" smtClean="0">
                <a:solidFill>
                  <a:schemeClr val="bg1"/>
                </a:solidFill>
              </a:rPr>
              <a:t>подготовки</a:t>
            </a:r>
            <a:r>
              <a:rPr lang="en-US" sz="1400" dirty="0" smtClean="0">
                <a:solidFill>
                  <a:schemeClr val="bg1"/>
                </a:solidFill>
              </a:rPr>
              <a:t>;</a:t>
            </a:r>
            <a:endParaRPr lang="ru-RU" sz="1400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- 612,52 тыс. рублей - </a:t>
            </a:r>
            <a:r>
              <a:rPr lang="ru-RU" sz="1400" dirty="0" smtClean="0">
                <a:solidFill>
                  <a:schemeClr val="bg1"/>
                </a:solidFill>
              </a:rPr>
              <a:t>на реализацию мероприятий по обеспечению жильем молодых семей.</a:t>
            </a:r>
          </a:p>
          <a:p>
            <a:pPr marL="285750" indent="-285750">
              <a:buFontTx/>
              <a:buChar char="-"/>
            </a:pP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97467" y="1256684"/>
            <a:ext cx="4656666" cy="609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100" b="1" dirty="0" smtClean="0">
                <a:solidFill>
                  <a:schemeClr val="bg1"/>
                </a:solidFill>
                <a:latin typeface="Times New Roman" pitchFamily="18" charset="0"/>
              </a:rPr>
              <a:t>+40 229,39- </a:t>
            </a:r>
            <a:r>
              <a:rPr lang="ru-RU" altLang="ru-RU" sz="2100" b="1" dirty="0">
                <a:solidFill>
                  <a:schemeClr val="bg1"/>
                </a:solidFill>
                <a:latin typeface="Times New Roman" pitchFamily="18" charset="0"/>
              </a:rPr>
              <a:t>субсидии  </a:t>
            </a:r>
          </a:p>
        </p:txBody>
      </p:sp>
      <p:sp>
        <p:nvSpPr>
          <p:cNvPr id="410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09769" y="152886"/>
            <a:ext cx="11048055" cy="989554"/>
          </a:xfrm>
        </p:spPr>
        <p:txBody>
          <a:bodyPr/>
          <a:lstStyle/>
          <a:p>
            <a:pPr algn="ctr" eaLnBrk="1" hangingPunct="1"/>
            <a:r>
              <a:rPr lang="ru-RU" altLang="ru-RU" sz="2100" b="1" dirty="0">
                <a:latin typeface="Times New Roman" pitchFamily="18" charset="0"/>
              </a:rPr>
              <a:t>Корректировки </a:t>
            </a:r>
            <a:r>
              <a:rPr lang="ru-RU" altLang="ru-RU" sz="2100" b="1" dirty="0" smtClean="0">
                <a:latin typeface="Times New Roman" pitchFamily="18" charset="0"/>
              </a:rPr>
              <a:t>проекта местного бюджета </a:t>
            </a:r>
            <a:r>
              <a:rPr lang="ru-RU" altLang="ru-RU" sz="2100" b="1" dirty="0">
                <a:latin typeface="Times New Roman" pitchFamily="18" charset="0"/>
              </a:rPr>
              <a:t>на </a:t>
            </a:r>
            <a:r>
              <a:rPr lang="ru-RU" altLang="ru-RU" sz="2100" b="1" dirty="0" smtClean="0">
                <a:latin typeface="Times New Roman" pitchFamily="18" charset="0"/>
              </a:rPr>
              <a:t>2023 </a:t>
            </a:r>
            <a:r>
              <a:rPr lang="ru-RU" altLang="ru-RU" sz="2100" b="1" dirty="0">
                <a:latin typeface="Times New Roman" pitchFamily="18" charset="0"/>
              </a:rPr>
              <a:t>год в соответствии с принятым Законом Ставропольского края «О бюджете Ставропольского края на </a:t>
            </a:r>
            <a:r>
              <a:rPr lang="ru-RU" altLang="ru-RU" sz="2100" b="1" dirty="0" smtClean="0">
                <a:latin typeface="Times New Roman" pitchFamily="18" charset="0"/>
              </a:rPr>
              <a:t>2023 </a:t>
            </a:r>
            <a:r>
              <a:rPr lang="ru-RU" altLang="ru-RU" sz="2100" b="1" dirty="0">
                <a:latin typeface="Times New Roman" pitchFamily="18" charset="0"/>
              </a:rPr>
              <a:t>год и плановый период </a:t>
            </a:r>
            <a:r>
              <a:rPr lang="ru-RU" altLang="ru-RU" sz="2100" b="1" dirty="0" smtClean="0">
                <a:latin typeface="Times New Roman" pitchFamily="18" charset="0"/>
              </a:rPr>
              <a:t>2024 </a:t>
            </a:r>
            <a:r>
              <a:rPr lang="ru-RU" altLang="ru-RU" sz="2100" b="1" dirty="0">
                <a:latin typeface="Times New Roman" pitchFamily="18" charset="0"/>
              </a:rPr>
              <a:t>и </a:t>
            </a:r>
            <a:r>
              <a:rPr lang="ru-RU" altLang="ru-RU" sz="2100" b="1" dirty="0" smtClean="0">
                <a:latin typeface="Times New Roman" pitchFamily="18" charset="0"/>
              </a:rPr>
              <a:t>2025 </a:t>
            </a:r>
            <a:r>
              <a:rPr lang="ru-RU" altLang="ru-RU" sz="2100" b="1" dirty="0">
                <a:latin typeface="Times New Roman" pitchFamily="18" charset="0"/>
              </a:rPr>
              <a:t>годов»</a:t>
            </a:r>
          </a:p>
        </p:txBody>
      </p:sp>
      <p:sp>
        <p:nvSpPr>
          <p:cNvPr id="4103" name="Стрелка вниз 14"/>
          <p:cNvSpPr>
            <a:spLocks noChangeArrowheads="1"/>
          </p:cNvSpPr>
          <p:nvPr/>
        </p:nvSpPr>
        <p:spPr bwMode="auto">
          <a:xfrm>
            <a:off x="8229349" y="1866546"/>
            <a:ext cx="1142265" cy="34273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2"/>
          </a:solidFill>
          <a:ln w="25400" algn="ctr">
            <a:solidFill>
              <a:srgbClr val="244583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/>
            <a:endParaRPr lang="en-US" altLang="ru-RU">
              <a:solidFill>
                <a:srgbClr val="FFFFFF"/>
              </a:solidFill>
              <a:latin typeface="Century Schoolbook" pitchFamily="18" charset="0"/>
            </a:endParaRPr>
          </a:p>
        </p:txBody>
      </p:sp>
      <p:sp>
        <p:nvSpPr>
          <p:cNvPr id="4104" name="Стрелка вниз 17"/>
          <p:cNvSpPr>
            <a:spLocks noChangeArrowheads="1"/>
          </p:cNvSpPr>
          <p:nvPr/>
        </p:nvSpPr>
        <p:spPr bwMode="auto">
          <a:xfrm>
            <a:off x="2361801" y="1866546"/>
            <a:ext cx="915492" cy="34273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2"/>
          </a:solidFill>
          <a:ln w="25400" algn="ctr">
            <a:solidFill>
              <a:srgbClr val="244583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/>
            <a:endParaRPr lang="en-US" altLang="ru-RU">
              <a:solidFill>
                <a:srgbClr val="FFFFFF"/>
              </a:solidFill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15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1372399" y="228489"/>
            <a:ext cx="9296022" cy="87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ХАРАКТЕРИСТИКИ ПРОЕКТА БЮДЖЕТА АЛЕКСАНДРОВСКОГО МУНИЦИПАЛЬНОГО ОКРУГА СТАВРОПОЛЬСКОГО КРАЯ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endParaRPr lang="ru-RU" altLang="ru-RU" sz="1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0" name="Text Box 70"/>
          <p:cNvSpPr txBox="1">
            <a:spLocks noChangeArrowheads="1"/>
          </p:cNvSpPr>
          <p:nvPr/>
        </p:nvSpPr>
        <p:spPr bwMode="auto">
          <a:xfrm rot="10800000" flipH="1" flipV="1">
            <a:off x="10668421" y="782908"/>
            <a:ext cx="1266570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 dirty="0">
                <a:latin typeface="Times New Roman" pitchFamily="18" charset="0"/>
              </a:rPr>
              <a:t>тыс</a:t>
            </a:r>
            <a:r>
              <a:rPr lang="ru-RU" altLang="ru-RU" sz="1500" b="1" dirty="0" smtClean="0">
                <a:latin typeface="Times New Roman" pitchFamily="18" charset="0"/>
              </a:rPr>
              <a:t>. рублей</a:t>
            </a:r>
            <a:endParaRPr lang="ru-RU" altLang="ru-RU" sz="1500" b="1" dirty="0">
              <a:latin typeface="Times New Roman" pitchFamily="18" charset="0"/>
            </a:endParaRPr>
          </a:p>
        </p:txBody>
      </p:sp>
      <p:graphicFrame>
        <p:nvGraphicFramePr>
          <p:cNvPr id="1068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200237"/>
              </p:ext>
            </p:extLst>
          </p:nvPr>
        </p:nvGraphicFramePr>
        <p:xfrm>
          <a:off x="609768" y="1219723"/>
          <a:ext cx="11402692" cy="4896200"/>
        </p:xfrm>
        <a:graphic>
          <a:graphicData uri="http://schemas.openxmlformats.org/drawingml/2006/table">
            <a:tbl>
              <a:tblPr/>
              <a:tblGrid>
                <a:gridCol w="1294188">
                  <a:extLst>
                    <a:ext uri="{9D8B030D-6E8A-4147-A177-3AD203B41FA5}"/>
                  </a:extLst>
                </a:gridCol>
                <a:gridCol w="1129797"/>
                <a:gridCol w="1162466"/>
                <a:gridCol w="1139869">
                  <a:extLst>
                    <a:ext uri="{9D8B030D-6E8A-4147-A177-3AD203B41FA5}"/>
                  </a:extLst>
                </a:gridCol>
                <a:gridCol w="613775">
                  <a:extLst>
                    <a:ext uri="{9D8B030D-6E8A-4147-A177-3AD203B41FA5}"/>
                  </a:extLst>
                </a:gridCol>
                <a:gridCol w="839244"/>
                <a:gridCol w="1177446"/>
                <a:gridCol w="1189973">
                  <a:extLst>
                    <a:ext uri="{9D8B030D-6E8A-4147-A177-3AD203B41FA5}"/>
                  </a:extLst>
                </a:gridCol>
                <a:gridCol w="839244">
                  <a:extLst>
                    <a:ext uri="{9D8B030D-6E8A-4147-A177-3AD203B41FA5}"/>
                  </a:extLst>
                </a:gridCol>
                <a:gridCol w="1114816"/>
                <a:gridCol w="901874"/>
              </a:tblGrid>
              <a:tr h="28340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ru-RU" sz="135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35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2022 год </a:t>
                      </a:r>
                      <a:endParaRPr lang="en-US" sz="135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№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396/249 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55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№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396/249 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Решение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3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№605/180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3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16.12.2022 г.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 %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№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396/249 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3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№605/180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3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16.12.2022 г.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Изменения к решению №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396/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249</a:t>
                      </a: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3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№605/180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3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16.12.2022 г.</a:t>
                      </a:r>
                      <a:endParaRPr lang="ru-RU" sz="135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Изменения к предыдущему году,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0105"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 2022 году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Решению №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396/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249 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56095">
                <a:tc>
                  <a:txBody>
                    <a:bodyPr/>
                    <a:lstStyle/>
                    <a:p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– всего, </a:t>
                      </a:r>
                    </a:p>
                    <a:p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</a:t>
                      </a:r>
                      <a:r>
                        <a:rPr lang="en-US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1512236,1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1480687,48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1576995,58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104,3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106,5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1515137,36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1520574,40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100,4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1460993,23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96,1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1610">
                <a:tc>
                  <a:txBody>
                    <a:bodyPr/>
                    <a:lstStyle/>
                    <a:p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333016,67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337322,17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377248,87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113,3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111,8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364378,73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389018,05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106,8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397960,43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102,3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28323">
                <a:tc>
                  <a:txBody>
                    <a:bodyPr/>
                    <a:lstStyle/>
                    <a:p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Дотация из краевого бюджета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312549,00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282398,00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301478,00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96,5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106,8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255232,00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299030,00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117,2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302401,00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101,1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1043">
                <a:tc>
                  <a:txBody>
                    <a:bodyPr/>
                    <a:lstStyle/>
                    <a:p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135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всего, в том числе</a:t>
                      </a:r>
                      <a:r>
                        <a:rPr lang="en-US" sz="135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1512236,10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1480687,48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1576995,58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104,3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106,5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1515137,36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1520574,40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100,4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1460993,23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96,1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820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Дефицит\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профицит</a:t>
                      </a: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950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30122" y="4279"/>
            <a:ext cx="122535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заимствований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Ставропольского края</a:t>
            </a: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4747364" y="1247091"/>
            <a:ext cx="3607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долговой политики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117590"/>
              </p:ext>
            </p:extLst>
          </p:nvPr>
        </p:nvGraphicFramePr>
        <p:xfrm>
          <a:off x="295763" y="1773747"/>
          <a:ext cx="11720446" cy="1064713"/>
        </p:xfrm>
        <a:graphic>
          <a:graphicData uri="http://schemas.openxmlformats.org/drawingml/2006/table">
            <a:tbl>
              <a:tblPr>
                <a:tableStyleId>{D27102A9-8310-4765-A935-A1911B00CA55}</a:tableStyleId>
              </a:tblPr>
              <a:tblGrid>
                <a:gridCol w="11720446">
                  <a:extLst>
                    <a:ext uri="{9D8B030D-6E8A-4147-A177-3AD203B41FA5}">
                      <a16:colId xmlns:a16="http://schemas.microsoft.com/office/drawing/2014/main" xmlns="" val="3604162938"/>
                    </a:ext>
                  </a:extLst>
                </a:gridCol>
              </a:tblGrid>
              <a:tr h="1064713">
                <a:tc>
                  <a:txBody>
                    <a:bodyPr/>
                    <a:lstStyle/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- обеспечение размера дефицита местного бюджета в 2023-2025 годах на уровне не более 5,0 процентов; 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- минимизация расходов на обслуживание муниципального долга муниципального округа.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18928571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942236"/>
              </p:ext>
            </p:extLst>
          </p:nvPr>
        </p:nvGraphicFramePr>
        <p:xfrm>
          <a:off x="400832" y="2859583"/>
          <a:ext cx="5018891" cy="2779395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545413">
                  <a:extLst>
                    <a:ext uri="{9D8B030D-6E8A-4147-A177-3AD203B41FA5}">
                      <a16:colId xmlns:a16="http://schemas.microsoft.com/office/drawing/2014/main" xmlns="" val="2558015165"/>
                    </a:ext>
                  </a:extLst>
                </a:gridCol>
                <a:gridCol w="1174459">
                  <a:extLst>
                    <a:ext uri="{9D8B030D-6E8A-4147-A177-3AD203B41FA5}">
                      <a16:colId xmlns:a16="http://schemas.microsoft.com/office/drawing/2014/main" xmlns="" val="3693694615"/>
                    </a:ext>
                  </a:extLst>
                </a:gridCol>
                <a:gridCol w="1115735">
                  <a:extLst>
                    <a:ext uri="{9D8B030D-6E8A-4147-A177-3AD203B41FA5}">
                      <a16:colId xmlns:a16="http://schemas.microsoft.com/office/drawing/2014/main" xmlns="" val="1498417715"/>
                    </a:ext>
                  </a:extLst>
                </a:gridCol>
                <a:gridCol w="1183284">
                  <a:extLst>
                    <a:ext uri="{9D8B030D-6E8A-4147-A177-3AD203B41FA5}">
                      <a16:colId xmlns:a16="http://schemas.microsoft.com/office/drawing/2014/main" xmlns="" val="668234274"/>
                    </a:ext>
                  </a:extLst>
                </a:gridCol>
              </a:tblGrid>
              <a:tr h="304800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заимствований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муниципальные заимствования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муниципального долга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833607469"/>
                  </a:ext>
                </a:extLst>
              </a:tr>
              <a:tr h="5048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погашение основной суммы долга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47259704"/>
                  </a:ext>
                </a:extLst>
              </a:tr>
              <a:tr h="27622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Кредиты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полученные от кредитных организаций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8196206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1815152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99148509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80034492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565137213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075042015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638800" y="303234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Александровского муниципального округа на 2023 год и плановый период 2024 и 2025 годов  сбалансирован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доходам и расходам,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источники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финансирования дефицита бюджета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расходы на обслуживание муниципального долга не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планируются. </a:t>
            </a:r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гарантий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муниципального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2023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плановом периоде 2024 и 2025 годов не планируется.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41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12"/>
          <p:cNvSpPr>
            <a:spLocks noChangeShapeType="1"/>
          </p:cNvSpPr>
          <p:nvPr/>
        </p:nvSpPr>
        <p:spPr bwMode="auto">
          <a:xfrm>
            <a:off x="5402243" y="4070783"/>
            <a:ext cx="119937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1552" name="Rectangle 2"/>
          <p:cNvSpPr>
            <a:spLocks noChangeArrowheads="1"/>
          </p:cNvSpPr>
          <p:nvPr/>
        </p:nvSpPr>
        <p:spPr bwMode="auto">
          <a:xfrm>
            <a:off x="502262" y="178086"/>
            <a:ext cx="11491522" cy="147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ДОХОДЫ БЮДЖЕТА МУНИЦИПАЛЬНОГО ОКРУГА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Структура доходов местного бюджета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2023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год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и плановый период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2024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и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2025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годов</a:t>
            </a:r>
          </a:p>
        </p:txBody>
      </p:sp>
      <p:sp>
        <p:nvSpPr>
          <p:cNvPr id="21553" name="Text Box 36"/>
          <p:cNvSpPr txBox="1">
            <a:spLocks noChangeArrowheads="1"/>
          </p:cNvSpPr>
          <p:nvPr/>
        </p:nvSpPr>
        <p:spPr bwMode="auto">
          <a:xfrm>
            <a:off x="8686255" y="1905187"/>
            <a:ext cx="1600850" cy="32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1555" name="Rectangle 14"/>
          <p:cNvSpPr>
            <a:spLocks noChangeArrowheads="1"/>
          </p:cNvSpPr>
          <p:nvPr/>
        </p:nvSpPr>
        <p:spPr bwMode="auto">
          <a:xfrm>
            <a:off x="974286" y="6170856"/>
            <a:ext cx="280527" cy="161286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1556" name="Rectangle 15"/>
          <p:cNvSpPr>
            <a:spLocks noChangeArrowheads="1"/>
          </p:cNvSpPr>
          <p:nvPr/>
        </p:nvSpPr>
        <p:spPr bwMode="auto">
          <a:xfrm>
            <a:off x="1560536" y="6149391"/>
            <a:ext cx="1738594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 anchor="ctr">
            <a:spAutoFit/>
          </a:bodyPr>
          <a:lstStyle/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2023 </a:t>
            </a: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</a:t>
            </a:r>
          </a:p>
        </p:txBody>
      </p:sp>
      <p:sp>
        <p:nvSpPr>
          <p:cNvPr id="21557" name="Text Box 17"/>
          <p:cNvSpPr txBox="1">
            <a:spLocks noChangeArrowheads="1"/>
          </p:cNvSpPr>
          <p:nvPr/>
        </p:nvSpPr>
        <p:spPr bwMode="auto">
          <a:xfrm>
            <a:off x="5755001" y="6080133"/>
            <a:ext cx="2576816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2024 </a:t>
            </a: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</a:t>
            </a:r>
          </a:p>
        </p:txBody>
      </p:sp>
      <p:sp>
        <p:nvSpPr>
          <p:cNvPr id="21558" name="Rectangle 18"/>
          <p:cNvSpPr>
            <a:spLocks noChangeArrowheads="1"/>
          </p:cNvSpPr>
          <p:nvPr/>
        </p:nvSpPr>
        <p:spPr bwMode="auto">
          <a:xfrm>
            <a:off x="5425760" y="6170856"/>
            <a:ext cx="27884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1559" name="Text Box 21"/>
          <p:cNvSpPr txBox="1">
            <a:spLocks noChangeArrowheads="1"/>
          </p:cNvSpPr>
          <p:nvPr/>
        </p:nvSpPr>
        <p:spPr bwMode="auto">
          <a:xfrm>
            <a:off x="8953343" y="6080133"/>
            <a:ext cx="2476028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2025 </a:t>
            </a: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</a:t>
            </a:r>
          </a:p>
        </p:txBody>
      </p:sp>
      <p:sp>
        <p:nvSpPr>
          <p:cNvPr id="21560" name="Rectangle 20"/>
          <p:cNvSpPr>
            <a:spLocks noChangeArrowheads="1"/>
          </p:cNvSpPr>
          <p:nvPr/>
        </p:nvSpPr>
        <p:spPr bwMode="auto">
          <a:xfrm>
            <a:off x="8667776" y="6180937"/>
            <a:ext cx="302364" cy="17304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21515" name="Group 98"/>
          <p:cNvGrpSpPr>
            <a:grpSpLocks/>
          </p:cNvGrpSpPr>
          <p:nvPr/>
        </p:nvGrpSpPr>
        <p:grpSpPr bwMode="auto">
          <a:xfrm>
            <a:off x="814704" y="3598687"/>
            <a:ext cx="4607695" cy="939153"/>
            <a:chOff x="385" y="2227"/>
            <a:chExt cx="2177" cy="591"/>
          </a:xfrm>
        </p:grpSpPr>
        <p:sp>
          <p:nvSpPr>
            <p:cNvPr id="21569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377 248,87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570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389 018,05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571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397 960,43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572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Налоговые и неналоговые</a:t>
              </a:r>
            </a:p>
          </p:txBody>
        </p:sp>
      </p:grpSp>
      <p:grpSp>
        <p:nvGrpSpPr>
          <p:cNvPr id="21516" name="Group 121"/>
          <p:cNvGrpSpPr>
            <a:grpSpLocks/>
          </p:cNvGrpSpPr>
          <p:nvPr/>
        </p:nvGrpSpPr>
        <p:grpSpPr bwMode="auto">
          <a:xfrm>
            <a:off x="5390484" y="2731775"/>
            <a:ext cx="1201058" cy="2594011"/>
            <a:chOff x="2547" y="1721"/>
            <a:chExt cx="567" cy="1634"/>
          </a:xfrm>
        </p:grpSpPr>
        <p:sp>
          <p:nvSpPr>
            <p:cNvPr id="21538" name="Line 4"/>
            <p:cNvSpPr>
              <a:spLocks noChangeShapeType="1"/>
            </p:cNvSpPr>
            <p:nvPr/>
          </p:nvSpPr>
          <p:spPr bwMode="auto">
            <a:xfrm flipH="1">
              <a:off x="2819" y="1721"/>
              <a:ext cx="0" cy="16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9" name="Line 12"/>
            <p:cNvSpPr>
              <a:spLocks noChangeShapeType="1"/>
            </p:cNvSpPr>
            <p:nvPr/>
          </p:nvSpPr>
          <p:spPr bwMode="auto">
            <a:xfrm>
              <a:off x="2547" y="3354"/>
              <a:ext cx="56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517" name="Group 99"/>
          <p:cNvGrpSpPr>
            <a:grpSpLocks/>
          </p:cNvGrpSpPr>
          <p:nvPr/>
        </p:nvGrpSpPr>
        <p:grpSpPr bwMode="auto">
          <a:xfrm>
            <a:off x="814704" y="4857051"/>
            <a:ext cx="4607695" cy="939152"/>
            <a:chOff x="385" y="2227"/>
            <a:chExt cx="2177" cy="591"/>
          </a:xfrm>
        </p:grpSpPr>
        <p:sp>
          <p:nvSpPr>
            <p:cNvPr id="21604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24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05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26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06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27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07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defRPr/>
              </a:pPr>
              <a:r>
                <a:rPr 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Удельный вес (%)</a:t>
              </a:r>
            </a:p>
          </p:txBody>
        </p:sp>
      </p:grpSp>
      <p:grpSp>
        <p:nvGrpSpPr>
          <p:cNvPr id="21518" name="Group 104"/>
          <p:cNvGrpSpPr>
            <a:grpSpLocks/>
          </p:cNvGrpSpPr>
          <p:nvPr/>
        </p:nvGrpSpPr>
        <p:grpSpPr bwMode="auto">
          <a:xfrm>
            <a:off x="6576424" y="3598687"/>
            <a:ext cx="4624627" cy="939153"/>
            <a:chOff x="385" y="2227"/>
            <a:chExt cx="2185" cy="591"/>
          </a:xfrm>
        </p:grpSpPr>
        <p:sp>
          <p:nvSpPr>
            <p:cNvPr id="21609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1 199 746,71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0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1 131 556,35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1" name="Rectangle 11"/>
            <p:cNvSpPr>
              <a:spLocks noChangeArrowheads="1"/>
            </p:cNvSpPr>
            <p:nvPr/>
          </p:nvSpPr>
          <p:spPr bwMode="auto">
            <a:xfrm>
              <a:off x="1845" y="2522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</a:t>
              </a: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1 063 032,8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2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</a:t>
              </a:r>
            </a:p>
          </p:txBody>
        </p:sp>
      </p:grpSp>
      <p:grpSp>
        <p:nvGrpSpPr>
          <p:cNvPr id="21519" name="Group 109"/>
          <p:cNvGrpSpPr>
            <a:grpSpLocks/>
          </p:cNvGrpSpPr>
          <p:nvPr/>
        </p:nvGrpSpPr>
        <p:grpSpPr bwMode="auto">
          <a:xfrm>
            <a:off x="6576424" y="4857051"/>
            <a:ext cx="4607695" cy="939152"/>
            <a:chOff x="385" y="2227"/>
            <a:chExt cx="2177" cy="591"/>
          </a:xfrm>
        </p:grpSpPr>
        <p:sp>
          <p:nvSpPr>
            <p:cNvPr id="21614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76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5" name="Rectangle 10"/>
            <p:cNvSpPr>
              <a:spLocks noChangeArrowheads="1"/>
            </p:cNvSpPr>
            <p:nvPr/>
          </p:nvSpPr>
          <p:spPr bwMode="auto">
            <a:xfrm>
              <a:off x="1120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74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6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73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7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defRPr/>
              </a:pPr>
              <a:r>
                <a:rPr 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Удельный вес (%)</a:t>
              </a:r>
            </a:p>
          </p:txBody>
        </p:sp>
      </p:grpSp>
      <p:grpSp>
        <p:nvGrpSpPr>
          <p:cNvPr id="21520" name="Group 115"/>
          <p:cNvGrpSpPr>
            <a:grpSpLocks/>
          </p:cNvGrpSpPr>
          <p:nvPr/>
        </p:nvGrpSpPr>
        <p:grpSpPr bwMode="auto">
          <a:xfrm>
            <a:off x="3653569" y="1876627"/>
            <a:ext cx="4607695" cy="937473"/>
            <a:chOff x="385" y="2227"/>
            <a:chExt cx="2177" cy="591"/>
          </a:xfrm>
        </p:grpSpPr>
        <p:sp>
          <p:nvSpPr>
            <p:cNvPr id="21522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</a:pPr>
              <a:r>
                <a:rPr lang="ru-RU" altLang="ru-RU" sz="1500" b="1" dirty="0" smtClean="0"/>
                <a:t>1 576 995,58</a:t>
              </a:r>
              <a:endParaRPr lang="ru-RU" altLang="ru-RU" sz="1500" b="1" dirty="0"/>
            </a:p>
          </p:txBody>
        </p:sp>
        <p:sp>
          <p:nvSpPr>
            <p:cNvPr id="21523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</a:pPr>
              <a:r>
                <a:rPr lang="ru-RU" altLang="ru-RU" sz="1500" b="1" dirty="0" smtClean="0"/>
                <a:t>1 520 574,40</a:t>
              </a:r>
              <a:endParaRPr lang="ru-RU" altLang="ru-RU" sz="1500" b="1" dirty="0"/>
            </a:p>
          </p:txBody>
        </p:sp>
        <p:sp>
          <p:nvSpPr>
            <p:cNvPr id="21622" name="Rectangle 11"/>
            <p:cNvSpPr>
              <a:spLocks noChangeArrowheads="1"/>
            </p:cNvSpPr>
            <p:nvPr/>
          </p:nvSpPr>
          <p:spPr bwMode="auto">
            <a:xfrm>
              <a:off x="1837" y="2522"/>
              <a:ext cx="725" cy="296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1 460 993,23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23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spcBef>
                  <a:spcPct val="50000"/>
                </a:spcBef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ВСЕГО ДОХОДОВ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7479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211"/>
          <p:cNvSpPr>
            <a:spLocks noChangeArrowheads="1"/>
          </p:cNvSpPr>
          <p:nvPr/>
        </p:nvSpPr>
        <p:spPr bwMode="auto">
          <a:xfrm>
            <a:off x="1" y="1"/>
            <a:ext cx="12192000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НАЛОГОВЫХ И НЕНАЛОГОВЫХ ДОХОДОВ МЕСТНОГО БЮДЖЕТА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ГОДУ В СОПОСТАВЛЕНИИ С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ПЛАНОМ, </a:t>
            </a: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УТВЕРЖДЕННЫМ НА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2022 ГОД РЕШЕНИЕМ №396/249</a:t>
            </a:r>
            <a:endParaRPr lang="ru-RU" altLang="ru-RU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Text Box 36"/>
          <p:cNvSpPr txBox="1">
            <a:spLocks noChangeArrowheads="1"/>
          </p:cNvSpPr>
          <p:nvPr/>
        </p:nvSpPr>
        <p:spPr bwMode="auto">
          <a:xfrm>
            <a:off x="10209835" y="761068"/>
            <a:ext cx="1676442" cy="2977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latin typeface="Calibri" pitchFamily="34" charset="0"/>
              </a:rPr>
              <a:t>(тыс.рублей)</a:t>
            </a:r>
          </a:p>
        </p:txBody>
      </p:sp>
      <p:graphicFrame>
        <p:nvGraphicFramePr>
          <p:cNvPr id="60567" name="Group 1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624227"/>
              </p:ext>
            </p:extLst>
          </p:nvPr>
        </p:nvGraphicFramePr>
        <p:xfrm>
          <a:off x="228453" y="1052391"/>
          <a:ext cx="11125327" cy="5510913"/>
        </p:xfrm>
        <a:graphic>
          <a:graphicData uri="http://schemas.openxmlformats.org/drawingml/2006/table">
            <a:tbl>
              <a:tblPr/>
              <a:tblGrid>
                <a:gridCol w="4606594">
                  <a:extLst>
                    <a:ext uri="{9D8B030D-6E8A-4147-A177-3AD203B41FA5}"/>
                  </a:extLst>
                </a:gridCol>
                <a:gridCol w="1691013">
                  <a:extLst>
                    <a:ext uri="{9D8B030D-6E8A-4147-A177-3AD203B41FA5}"/>
                  </a:extLst>
                </a:gridCol>
                <a:gridCol w="1478072">
                  <a:extLst>
                    <a:ext uri="{9D8B030D-6E8A-4147-A177-3AD203B41FA5}"/>
                  </a:extLst>
                </a:gridCol>
                <a:gridCol w="1402915">
                  <a:extLst>
                    <a:ext uri="{9D8B030D-6E8A-4147-A177-3AD203B41FA5}"/>
                  </a:extLst>
                </a:gridCol>
                <a:gridCol w="864295">
                  <a:extLst>
                    <a:ext uri="{9D8B030D-6E8A-4147-A177-3AD203B41FA5}"/>
                  </a:extLst>
                </a:gridCol>
                <a:gridCol w="1082438">
                  <a:extLst>
                    <a:ext uri="{9D8B030D-6E8A-4147-A177-3AD203B41FA5}"/>
                  </a:extLst>
                </a:gridCol>
              </a:tblGrid>
              <a:tr h="1037333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ИСТОЧНИКИ ДОХОДОВ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algn="ctr"/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  <a:r>
                        <a:rPr lang="ru-RU" sz="15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2022  год (Решение №396/249)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№605/180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16.12.2022 г.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проекта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плана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(Решение №396/249)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 вес в структуре 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г.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2398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абс. сумма</a:t>
                      </a: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151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en-US" alt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5483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ВСЕГО НАЛОГОВЫЕ И                                                                                                                                                                                                            НЕНАЛОГОВЫЕ ДОХОДЫ, в т.ч.: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333 016,67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377 248,87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+44 232,20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113,3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3965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ДОХОДЫ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из них: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266 858,95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303 782,56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+36 923,61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113,8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80,5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656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физических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166 845,00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185 410,61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+18 565,61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111,1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61,0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совокупный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17 798,00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29 583,00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+11 785,00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166,2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27332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Акцизы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19 540,95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22 094,95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+2 554,00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113,1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7,3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24860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 на имущество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58 124,00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61 238,00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+3 114,00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105,4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2542">
                <a:tc>
                  <a:txBody>
                    <a:bodyPr/>
                    <a:lstStyle/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Государственная пошлина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4 551,00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5 456,00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+905,00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119,9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НЕНАЛОГОВЫЕ ДОХОДЫ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из них: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66 157,72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73 466,31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+7 308,59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19,5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29971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использования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имущества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48 384,02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56 065,85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+7 681,83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115,9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76,3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1257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Штрафы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санкции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возмещение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ущерба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508,552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539,72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+31,20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106,1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12576">
                <a:tc>
                  <a:txBody>
                    <a:bodyPr/>
                    <a:lstStyle/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оказания платных услуг</a:t>
                      </a:r>
                      <a:endParaRPr kumimoji="0" lang="en-US" altLang="ru-RU" sz="15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16 020,80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13 038,71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-2 982,09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81,4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797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4" y="444576"/>
            <a:ext cx="11133328" cy="5730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Налог на доходы физических лиц.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Отчисления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налога на доходы физических лиц (далее – НДФЛ) являются одним из основных налоговых источников пополнения местного бюджета, доля которого составляет более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61 процента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общем объеме поступлений налоговых доходов.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Норматив отчисления в местный бюджет от НДФЛ в 2023 году составит 49 процентов (в соответствии с Законом Ставропольского края от 13.10.2011 № 77-кз (ред. от 07.12.2021 г. №114-кз)  «Об установлении нормативов отчислений в бюджеты муниципальных образований Ставропольского края от налогов, подлежащих зачислению в бюджет Ставропольского края» (далее – Закон № 77-кз) норматив отчисления – 34 процента и в соответствии со статьей 61.6 Бюджетного Кодекса РФ – норматив отчисления 15 процентов). 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Расчет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прогнозируемого объема поступления налога на доходы физических лиц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осуществлен исходя из оценки ожидаемого поступления налога в местный бюджет за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и коэффициентов роста реальной заработной платы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2023-2025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гг. в соответствии с прогнозом социально-экономического развития Российской Федерации с учетом данных главного администратора доходов – Управления Федеральной налоговой службы по Ставропольскому краю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проекте НДФЛ на 2023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прогнозируется в объеме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185 410,61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196 358,99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200 874,75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 с приростом более чем на 6 процентов в каждом году планового периода.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Замены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дотации на выравнивание бюджетной обеспеченности дополнительным нормативом отчислений от НДФЛ по муниципальному округу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и в плановом периоде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годов нет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Налоги на имущество.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Доля налогов на имущество составляет 20,2  процента, из них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налог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имущество физических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лиц в проекте на 2023 год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прогнозируется в объеме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10 723,00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11489,00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11 696,00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земельный налог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проекте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прогнозируется в объеме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50 515,00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50 137,00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51 591,00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соответствии со статьей 61.6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Бюджетного кодекса Российской Федерации, указанные имущественные налоги зачисляются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бюджет муниципального округа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 нормативу 100 процентов. </a:t>
            </a:r>
          </a:p>
          <a:p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44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456906" y="-152886"/>
            <a:ext cx="11353780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БЕЗВОЗМЕЗДНЫХ ПОСТУПЛЕНИЙ </a:t>
            </a:r>
          </a:p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МЕСТНОГО БЮДЖЕТА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5653" name="Text Box 36"/>
          <p:cNvSpPr txBox="1">
            <a:spLocks noChangeArrowheads="1"/>
          </p:cNvSpPr>
          <p:nvPr/>
        </p:nvSpPr>
        <p:spPr bwMode="auto">
          <a:xfrm>
            <a:off x="9457284" y="1989189"/>
            <a:ext cx="2544900" cy="2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300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6153114" y="2966984"/>
            <a:ext cx="0" cy="23772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3557" name="Группа 43"/>
          <p:cNvGrpSpPr>
            <a:grpSpLocks/>
          </p:cNvGrpSpPr>
          <p:nvPr/>
        </p:nvGrpSpPr>
        <p:grpSpPr bwMode="auto">
          <a:xfrm>
            <a:off x="3287373" y="2298320"/>
            <a:ext cx="5741562" cy="1036597"/>
            <a:chOff x="2331579" y="683437"/>
            <a:chExt cx="4305821" cy="777055"/>
          </a:xfrm>
        </p:grpSpPr>
        <p:grpSp>
          <p:nvGrpSpPr>
            <p:cNvPr id="23587" name="Группа 42"/>
            <p:cNvGrpSpPr>
              <a:grpSpLocks/>
            </p:cNvGrpSpPr>
            <p:nvPr/>
          </p:nvGrpSpPr>
          <p:grpSpPr bwMode="auto">
            <a:xfrm>
              <a:off x="2331579" y="1128008"/>
              <a:ext cx="4303302" cy="332484"/>
              <a:chOff x="2332000" y="1096240"/>
              <a:chExt cx="4390325" cy="351579"/>
            </a:xfrm>
          </p:grpSpPr>
          <p:sp>
            <p:nvSpPr>
              <p:cNvPr id="25659" name="Rectangle 6"/>
              <p:cNvSpPr>
                <a:spLocks noChangeArrowheads="1"/>
              </p:cNvSpPr>
              <p:nvPr/>
            </p:nvSpPr>
            <p:spPr bwMode="auto">
              <a:xfrm>
                <a:off x="2332000" y="1096241"/>
                <a:ext cx="1332777" cy="351578"/>
              </a:xfrm>
              <a:prstGeom prst="rect">
                <a:avLst/>
              </a:prstGeom>
              <a:gradFill rotWithShape="1">
                <a:gsLst>
                  <a:gs pos="0">
                    <a:srgbClr val="C9FFC9"/>
                  </a:gs>
                  <a:gs pos="50000">
                    <a:srgbClr val="DDFFDD"/>
                  </a:gs>
                  <a:gs pos="100000">
                    <a:srgbClr val="C9FFC9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1 199 746,71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0" name="Rectangle 7"/>
              <p:cNvSpPr>
                <a:spLocks noChangeArrowheads="1"/>
              </p:cNvSpPr>
              <p:nvPr/>
            </p:nvSpPr>
            <p:spPr bwMode="auto">
              <a:xfrm>
                <a:off x="3667347" y="1096240"/>
                <a:ext cx="1504998" cy="351578"/>
              </a:xfrm>
              <a:prstGeom prst="rect">
                <a:avLst/>
              </a:prstGeom>
              <a:gradFill rotWithShape="1">
                <a:gsLst>
                  <a:gs pos="0">
                    <a:srgbClr val="FFE7B7"/>
                  </a:gs>
                  <a:gs pos="50000">
                    <a:srgbClr val="FFEFCF"/>
                  </a:gs>
                  <a:gs pos="100000">
                    <a:srgbClr val="FFE7B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1 131 556,35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1" name="Rectangle 8"/>
              <p:cNvSpPr>
                <a:spLocks noChangeArrowheads="1"/>
              </p:cNvSpPr>
              <p:nvPr/>
            </p:nvSpPr>
            <p:spPr bwMode="auto">
              <a:xfrm>
                <a:off x="5176200" y="1096240"/>
                <a:ext cx="1546125" cy="351578"/>
              </a:xfrm>
              <a:prstGeom prst="rect">
                <a:avLst/>
              </a:prstGeom>
              <a:gradFill rotWithShape="1">
                <a:gsLst>
                  <a:gs pos="0">
                    <a:srgbClr val="D9ECFF"/>
                  </a:gs>
                  <a:gs pos="50000">
                    <a:srgbClr val="F1F8FF"/>
                  </a:gs>
                  <a:gs pos="100000">
                    <a:srgbClr val="D9ECF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1 063 032,80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</p:grpSp>
        <p:sp>
          <p:nvSpPr>
            <p:cNvPr id="25662" name="Text Box 5"/>
            <p:cNvSpPr txBox="1">
              <a:spLocks noChangeArrowheads="1"/>
            </p:cNvSpPr>
            <p:nvPr/>
          </p:nvSpPr>
          <p:spPr bwMode="auto">
            <a:xfrm>
              <a:off x="2332838" y="683437"/>
              <a:ext cx="4304562" cy="4458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 typeface="Wingdings" pitchFamily="2" charset="2"/>
                <a:buNone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 ВСЕГО</a:t>
              </a:r>
            </a:p>
          </p:txBody>
        </p:sp>
      </p:grpSp>
      <p:sp>
        <p:nvSpPr>
          <p:cNvPr id="23558" name="Line 12"/>
          <p:cNvSpPr>
            <a:spLocks noChangeShapeType="1"/>
          </p:cNvSpPr>
          <p:nvPr/>
        </p:nvSpPr>
        <p:spPr bwMode="auto">
          <a:xfrm>
            <a:off x="5571902" y="4124545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5664" name="Rectangle 15"/>
          <p:cNvSpPr>
            <a:spLocks noChangeArrowheads="1"/>
          </p:cNvSpPr>
          <p:nvPr/>
        </p:nvSpPr>
        <p:spPr bwMode="auto">
          <a:xfrm>
            <a:off x="2386785" y="6077149"/>
            <a:ext cx="1495450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6762" tIns="48381" rIns="96762" bIns="48381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2023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</a:t>
            </a:r>
          </a:p>
        </p:txBody>
      </p:sp>
      <p:sp>
        <p:nvSpPr>
          <p:cNvPr id="25665" name="Text Box 17"/>
          <p:cNvSpPr txBox="1">
            <a:spLocks noChangeArrowheads="1"/>
          </p:cNvSpPr>
          <p:nvPr/>
        </p:nvSpPr>
        <p:spPr bwMode="auto">
          <a:xfrm>
            <a:off x="5602139" y="6078453"/>
            <a:ext cx="2477707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2024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</a:t>
            </a:r>
          </a:p>
        </p:txBody>
      </p:sp>
      <p:sp>
        <p:nvSpPr>
          <p:cNvPr id="25666" name="Text Box 21"/>
          <p:cNvSpPr txBox="1">
            <a:spLocks noChangeArrowheads="1"/>
          </p:cNvSpPr>
          <p:nvPr/>
        </p:nvSpPr>
        <p:spPr bwMode="auto">
          <a:xfrm>
            <a:off x="8951664" y="6088533"/>
            <a:ext cx="1815865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2025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</a:t>
            </a:r>
          </a:p>
        </p:txBody>
      </p:sp>
      <p:sp>
        <p:nvSpPr>
          <p:cNvPr id="23562" name="Line 22"/>
          <p:cNvSpPr>
            <a:spLocks noChangeShapeType="1"/>
          </p:cNvSpPr>
          <p:nvPr/>
        </p:nvSpPr>
        <p:spPr bwMode="auto">
          <a:xfrm>
            <a:off x="5565183" y="5347628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3563" name="Группа 44"/>
          <p:cNvGrpSpPr>
            <a:grpSpLocks/>
          </p:cNvGrpSpPr>
          <p:nvPr/>
        </p:nvGrpSpPr>
        <p:grpSpPr bwMode="auto">
          <a:xfrm>
            <a:off x="991084" y="3657489"/>
            <a:ext cx="4567381" cy="912271"/>
            <a:chOff x="606910" y="1664512"/>
            <a:chExt cx="3425283" cy="684610"/>
          </a:xfrm>
        </p:grpSpPr>
        <p:sp>
          <p:nvSpPr>
            <p:cNvPr id="25669" name="Rectangle 9"/>
            <p:cNvSpPr>
              <a:spLocks noChangeArrowheads="1"/>
            </p:cNvSpPr>
            <p:nvPr/>
          </p:nvSpPr>
          <p:spPr bwMode="auto">
            <a:xfrm>
              <a:off x="606910" y="1997361"/>
              <a:ext cx="1157718" cy="351761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301 478,00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0" name="Rectangle 10"/>
            <p:cNvSpPr>
              <a:spLocks noChangeArrowheads="1"/>
            </p:cNvSpPr>
            <p:nvPr/>
          </p:nvSpPr>
          <p:spPr bwMode="auto">
            <a:xfrm>
              <a:off x="1738173" y="1992318"/>
              <a:ext cx="1128743" cy="356804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299 030,00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1" name="Rectangle 11"/>
            <p:cNvSpPr>
              <a:spLocks noChangeArrowheads="1"/>
            </p:cNvSpPr>
            <p:nvPr/>
          </p:nvSpPr>
          <p:spPr bwMode="auto">
            <a:xfrm>
              <a:off x="2861877" y="1997361"/>
              <a:ext cx="1169056" cy="35176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302 401,00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2" name="Rectangle 23"/>
            <p:cNvSpPr>
              <a:spLocks noChangeArrowheads="1"/>
            </p:cNvSpPr>
            <p:nvPr/>
          </p:nvSpPr>
          <p:spPr bwMode="auto">
            <a:xfrm>
              <a:off x="608170" y="1664512"/>
              <a:ext cx="3424023" cy="34419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Дотации на выравнивание бюджетной 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обеспеченности</a:t>
              </a:r>
            </a:p>
          </p:txBody>
        </p:sp>
      </p:grpSp>
      <p:grpSp>
        <p:nvGrpSpPr>
          <p:cNvPr id="23564" name="Группа 45"/>
          <p:cNvGrpSpPr>
            <a:grpSpLocks/>
          </p:cNvGrpSpPr>
          <p:nvPr/>
        </p:nvGrpSpPr>
        <p:grpSpPr bwMode="auto">
          <a:xfrm>
            <a:off x="1007881" y="4890652"/>
            <a:ext cx="4565701" cy="905551"/>
            <a:chOff x="608336" y="2756316"/>
            <a:chExt cx="3423857" cy="678656"/>
          </a:xfrm>
        </p:grpSpPr>
        <p:sp>
          <p:nvSpPr>
            <p:cNvPr id="25674" name="Rectangle 24"/>
            <p:cNvSpPr>
              <a:spLocks noChangeArrowheads="1"/>
            </p:cNvSpPr>
            <p:nvPr/>
          </p:nvSpPr>
          <p:spPr bwMode="auto">
            <a:xfrm>
              <a:off x="613375" y="3083683"/>
              <a:ext cx="1126169" cy="351289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153 800,76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5" name="Rectangle 25"/>
            <p:cNvSpPr>
              <a:spLocks noChangeArrowheads="1"/>
            </p:cNvSpPr>
            <p:nvPr/>
          </p:nvSpPr>
          <p:spPr bwMode="auto">
            <a:xfrm>
              <a:off x="1713091" y="3083683"/>
              <a:ext cx="1153883" cy="351289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210 108,18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6" name="Rectangle 26"/>
            <p:cNvSpPr>
              <a:spLocks noChangeArrowheads="1"/>
            </p:cNvSpPr>
            <p:nvPr/>
          </p:nvSpPr>
          <p:spPr bwMode="auto">
            <a:xfrm>
              <a:off x="2861935" y="3086201"/>
              <a:ext cx="1170258" cy="34877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155 472,95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7" name="Rectangle 27"/>
            <p:cNvSpPr>
              <a:spLocks noChangeArrowheads="1"/>
            </p:cNvSpPr>
            <p:nvPr/>
          </p:nvSpPr>
          <p:spPr bwMode="auto">
            <a:xfrm>
              <a:off x="608336" y="2756316"/>
              <a:ext cx="3423857" cy="34373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Субсидии</a:t>
              </a:r>
            </a:p>
          </p:txBody>
        </p:sp>
      </p:grpSp>
      <p:grpSp>
        <p:nvGrpSpPr>
          <p:cNvPr id="23565" name="Group 28"/>
          <p:cNvGrpSpPr>
            <a:grpSpLocks/>
          </p:cNvGrpSpPr>
          <p:nvPr/>
        </p:nvGrpSpPr>
        <p:grpSpPr bwMode="auto">
          <a:xfrm>
            <a:off x="6672173" y="4882251"/>
            <a:ext cx="4567381" cy="913952"/>
            <a:chOff x="3151" y="2561"/>
            <a:chExt cx="2272" cy="566"/>
          </a:xfrm>
        </p:grpSpPr>
        <p:sp>
          <p:nvSpPr>
            <p:cNvPr id="25679" name="Rectangle 30"/>
            <p:cNvSpPr>
              <a:spLocks noChangeArrowheads="1"/>
            </p:cNvSpPr>
            <p:nvPr/>
          </p:nvSpPr>
          <p:spPr bwMode="auto">
            <a:xfrm>
              <a:off x="3151" y="2843"/>
              <a:ext cx="756" cy="284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4 324,61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0" name="Rectangle 31"/>
            <p:cNvSpPr>
              <a:spLocks noChangeArrowheads="1"/>
            </p:cNvSpPr>
            <p:nvPr/>
          </p:nvSpPr>
          <p:spPr bwMode="auto">
            <a:xfrm>
              <a:off x="3895" y="2829"/>
              <a:ext cx="755" cy="298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4 324,61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1" name="Rectangle 32"/>
            <p:cNvSpPr>
              <a:spLocks noChangeArrowheads="1"/>
            </p:cNvSpPr>
            <p:nvPr/>
          </p:nvSpPr>
          <p:spPr bwMode="auto">
            <a:xfrm>
              <a:off x="4648" y="2838"/>
              <a:ext cx="775" cy="289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4 324,61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2" name="Rectangle 33"/>
            <p:cNvSpPr>
              <a:spLocks noChangeArrowheads="1"/>
            </p:cNvSpPr>
            <p:nvPr/>
          </p:nvSpPr>
          <p:spPr bwMode="auto">
            <a:xfrm>
              <a:off x="3152" y="2561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Прочие</a:t>
              </a:r>
            </a:p>
          </p:txBody>
        </p:sp>
      </p:grpSp>
      <p:grpSp>
        <p:nvGrpSpPr>
          <p:cNvPr id="23566" name="Group 33"/>
          <p:cNvGrpSpPr>
            <a:grpSpLocks/>
          </p:cNvGrpSpPr>
          <p:nvPr/>
        </p:nvGrpSpPr>
        <p:grpSpPr bwMode="auto">
          <a:xfrm>
            <a:off x="6672172" y="3657489"/>
            <a:ext cx="4565701" cy="908911"/>
            <a:chOff x="3137" y="1692"/>
            <a:chExt cx="2271" cy="572"/>
          </a:xfrm>
        </p:grpSpPr>
        <p:sp>
          <p:nvSpPr>
            <p:cNvPr id="25684" name="Rectangle 28"/>
            <p:cNvSpPr>
              <a:spLocks noChangeArrowheads="1"/>
            </p:cNvSpPr>
            <p:nvPr/>
          </p:nvSpPr>
          <p:spPr bwMode="auto">
            <a:xfrm>
              <a:off x="3878" y="1969"/>
              <a:ext cx="754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618 093,56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5" name="Rectangle 29"/>
            <p:cNvSpPr>
              <a:spLocks noChangeArrowheads="1"/>
            </p:cNvSpPr>
            <p:nvPr/>
          </p:nvSpPr>
          <p:spPr bwMode="auto">
            <a:xfrm>
              <a:off x="4633" y="1969"/>
              <a:ext cx="77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600 834,24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6" name="Rectangle 34"/>
            <p:cNvSpPr>
              <a:spLocks noChangeArrowheads="1"/>
            </p:cNvSpPr>
            <p:nvPr/>
          </p:nvSpPr>
          <p:spPr bwMode="auto">
            <a:xfrm>
              <a:off x="3137" y="1967"/>
              <a:ext cx="752" cy="297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740 143,34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7" name="Rectangle 35"/>
            <p:cNvSpPr>
              <a:spLocks noChangeArrowheads="1"/>
            </p:cNvSpPr>
            <p:nvPr/>
          </p:nvSpPr>
          <p:spPr bwMode="auto">
            <a:xfrm>
              <a:off x="3137" y="1692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Субвенции</a:t>
              </a:r>
            </a:p>
          </p:txBody>
        </p:sp>
      </p:grpSp>
      <p:sp>
        <p:nvSpPr>
          <p:cNvPr id="25688" name="Rectangle 14"/>
          <p:cNvSpPr>
            <a:spLocks noChangeArrowheads="1"/>
          </p:cNvSpPr>
          <p:nvPr/>
        </p:nvSpPr>
        <p:spPr bwMode="auto">
          <a:xfrm>
            <a:off x="1619329" y="6164136"/>
            <a:ext cx="282207" cy="161286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89" name="Rectangle 18"/>
          <p:cNvSpPr>
            <a:spLocks noChangeArrowheads="1"/>
          </p:cNvSpPr>
          <p:nvPr/>
        </p:nvSpPr>
        <p:spPr bwMode="auto">
          <a:xfrm>
            <a:off x="5333370" y="6180937"/>
            <a:ext cx="28220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90" name="Rectangle 20"/>
          <p:cNvSpPr>
            <a:spLocks noChangeArrowheads="1"/>
          </p:cNvSpPr>
          <p:nvPr/>
        </p:nvSpPr>
        <p:spPr bwMode="auto">
          <a:xfrm>
            <a:off x="8652659" y="6177577"/>
            <a:ext cx="302364" cy="17472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7813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4" y="352239"/>
            <a:ext cx="11133328" cy="591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Основой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проектировок объемов безвозмездных поступлений из бюджетов других уровней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являются Закон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Ставропольского края «О бюджете Ставропольского края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годов» и данные главных администраторов поступлений в местный бюджет в предстоящем трехлетнем периоде.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Субсидии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 обеспечение исполнения полномочий органов местного самоуправления по вопросам местного значения на условиях софинансирования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планируются: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2023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153 800,76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210 108,18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рублей, на 2025 год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155 472,95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рублей, из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них: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в области образования: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2023 году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40 064,49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рублей, в 2024 году  - 152 092,91 тыс. рублей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2025 году -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154 502,13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рублей,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том числе: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на обеспечение деятельности центров образования цифрового и гуманитарного профилей: в 2023 году и плановом периоде 2024 и 2025 годов - в сумме 15 211,50 тыс. рублей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ежегодно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обеспечение бесплатного горячего питания обучающихся, получающих начальное общее образование в муниципальных образовательных организациях: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2023-2025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годах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сумме 24 852,99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ежегодно;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на реализацию мероприятий по модернизации школьных систем образования в 2024 году в сумме 112 028,42 тыс. рублей, в 2025 году – 114 437,64 тыс. рублей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софинансирование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расходных обязательств, связанных с реализацией федеральной целевой программы «Увековечение памяти погибших при защите Отечества на 2019-2024 годы» в 2023 году в сумме 2 486,00 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3) в области проведения информационно-пропагандистских мероприятий, направленных на профилактику идеологии терроризма – по 100,00 тыс. рублей ежегодно в 2023-2025 годах;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4) на осуществление дорожной деятельности в отношении автомобильных дорог общего пользования в 2023 году в сумме 63 968,55 тыс. рублей, в 2024 году – 57 021,59 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5) 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 реализацию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инициативных проектов в 2023 году в сумме 9 738,34 тыс. рублей;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6) на реализацию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мероприятий по обеспечению жильем молодых семей в 2023 году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0,00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рублей, в 2024 году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646,81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рублей, в 2025 году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627,63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ублей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7) На поддержку отрасли культуры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 2023 году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9 808,63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рублей, в 2024 году  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246,87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 в 2025 году -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243,19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4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4" y="136793"/>
            <a:ext cx="11133328" cy="6345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Субвенции из краевого бюджета на выполнение передаваемых государственных полномочий Ставропольского края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планируются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на 2023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740 143,34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618 093,56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600 834,24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Средства субвенций будут направлены на: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1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реализацию государственных полномочий в области социальной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политики: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2023 году - 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408 345,42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рублей;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2024 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289 412,46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рублей;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2025 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271 078,09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реализацию государственных полномочий в области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образования: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2023 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324 772,10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2024 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321 603,18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рублей;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2025 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322 636,60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3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реализацию государственных полномочий по обеспечению деятельности комиссий по делам несовершеннолетних и защите их прав ежегодно в сумме 1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172,11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4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осуществление отдельных государственных полномочий по формированию, содержанию и использованию Архивного фонда Ставропольского края в 2023-2025 годах - в сумме 912,84 тыс. рублей ежегодно;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5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осуществление деятельности по опеке и попечительству в области здравоохранения в 2023-2025 годах - в сумме 915,94 тыс. рублей ежегодно;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6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осуществление полномочий по составлению (изменению) списков кандидатов в присяжные заседатели федеральных судов общей юрисдикции в Российской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Федерации: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2023 году - в сумме 6,49 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2024 году – в сумме 6,80 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рублей;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2025 году - в сумме 6,08 тыс. рублей;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7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осуществление отдельных государственных полномочий по созданию административных комиссий ежегодно в сумме 27,00 тыс. рублей;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8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осуществление отдельных государственных полномочий по осуществлению деятельности по обращению с животными без владельцев в 2023-2025 годах предусмотрено в сумме 146,81 тыс. рублей ежегодно;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9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осуществление отдельных государственных полномочий по организации и проведению мероприятий по борьбе с иксодовыми клещами - переносчиками Крымской геморрагической лихорадки в природных биотопах в 2023-2025 годах предусмотрено в сумме 209,46 тыс. рублей ежегодно;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10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осуществление отдельных государственных полномочий по осуществлению управленческих функций в области сельского хозяйства в 2023-2025 годах предусмотрено в сумме 2 442,74 тыс. рублей ежегодно;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11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осуществление первичного воинского учета органами местного самоуправления поселений, муниципальных и городских округов предусмотрено: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2023 году - в сумме 1 192,43 тыс. рублей;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2024 году - в сумме 1 244,22 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2025 году - в сумме 1 286,57 тыс. рублей.</a:t>
            </a:r>
          </a:p>
        </p:txBody>
      </p:sp>
    </p:spTree>
    <p:extLst>
      <p:ext uri="{BB962C8B-B14F-4D97-AF65-F5344CB8AC3E}">
        <p14:creationId xmlns:p14="http://schemas.microsoft.com/office/powerpoint/2010/main" val="11727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62485" y="0"/>
            <a:ext cx="2609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" y="6179653"/>
            <a:ext cx="2667000" cy="668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7" y="960844"/>
            <a:ext cx="241101" cy="24110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1926" y="875312"/>
            <a:ext cx="1158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b="1" dirty="0">
                <a:ln/>
                <a:solidFill>
                  <a:srgbClr val="C00000"/>
                </a:solidFill>
              </a:rPr>
              <a:t> -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  <a:endParaRPr lang="ru-RU" b="1" dirty="0">
              <a:ln/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04" y="1793410"/>
            <a:ext cx="241101" cy="24110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8750" y="1698544"/>
            <a:ext cx="101792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инвестиции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средства, направляемые на создание или увеличение за счет средств бюджета стоимости государственного (муниципального) имущества</a:t>
            </a:r>
            <a:endParaRPr lang="ru-RU" b="1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8" y="2591658"/>
            <a:ext cx="241101" cy="24110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67480" y="2452704"/>
            <a:ext cx="11677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Бюджетный кредит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денежные средства, предоставляемые бюджетом другому бюджету бюджетной системы Российской Федерации, юридическому лицу (за исключением   государственных (муниципальных) учреждений),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иностранному государству, иностранному юридическому лицу на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возвратной и возмездной основах</a:t>
            </a:r>
            <a:r>
              <a:rPr lang="ru-RU" b="1" dirty="0">
                <a:ln/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7" y="3730110"/>
            <a:ext cx="241101" cy="24110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67480" y="3714430"/>
            <a:ext cx="7362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превышение расходов бюджета над его доходами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9" y="4307391"/>
            <a:ext cx="241101" cy="241101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07053" y="4230314"/>
            <a:ext cx="109998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на безвозмездной и безвозвратной основе без установления направлений и (или) условий их использования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0561" y="5061068"/>
            <a:ext cx="115728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b="1" dirty="0" smtClean="0">
                <a:ln/>
                <a:solidFill>
                  <a:srgbClr val="C00000"/>
                </a:solidFill>
              </a:rPr>
              <a:t>-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бюджет денежные средства, за исключением средств, являющихся в соответствии с Бюджетным кодексом источниками финансирования дефицита бюджета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80" y="5113120"/>
            <a:ext cx="241101" cy="241101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2295525" y="153007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295524" y="2510027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295521" y="3560765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295522" y="4215943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295522" y="4936433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295523" y="5786917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13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-77283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БЕЗВОЗМЕЗДНЫХ ПОСТУПЛЕНИЙ </a:t>
            </a:r>
          </a:p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МЕСТНОГО БЮДЖЕТА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СОПОСТАВЛЕНИИ С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ГОДОМ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sp>
        <p:nvSpPr>
          <p:cNvPr id="25653" name="Text Box 36"/>
          <p:cNvSpPr txBox="1">
            <a:spLocks noChangeArrowheads="1"/>
          </p:cNvSpPr>
          <p:nvPr/>
        </p:nvSpPr>
        <p:spPr bwMode="auto">
          <a:xfrm>
            <a:off x="9457284" y="1989189"/>
            <a:ext cx="2544900" cy="2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300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6153114" y="2966984"/>
            <a:ext cx="0" cy="23772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4581" name="Группа 43"/>
          <p:cNvGrpSpPr>
            <a:grpSpLocks/>
          </p:cNvGrpSpPr>
          <p:nvPr/>
        </p:nvGrpSpPr>
        <p:grpSpPr bwMode="auto">
          <a:xfrm>
            <a:off x="3287373" y="2298320"/>
            <a:ext cx="5741562" cy="1036597"/>
            <a:chOff x="2331579" y="683437"/>
            <a:chExt cx="4305821" cy="777055"/>
          </a:xfrm>
        </p:grpSpPr>
        <p:grpSp>
          <p:nvGrpSpPr>
            <p:cNvPr id="24611" name="Группа 42"/>
            <p:cNvGrpSpPr>
              <a:grpSpLocks/>
            </p:cNvGrpSpPr>
            <p:nvPr/>
          </p:nvGrpSpPr>
          <p:grpSpPr bwMode="auto">
            <a:xfrm>
              <a:off x="2331579" y="1128334"/>
              <a:ext cx="4304923" cy="332158"/>
              <a:chOff x="2332000" y="1096584"/>
              <a:chExt cx="4391979" cy="351234"/>
            </a:xfrm>
          </p:grpSpPr>
          <p:sp>
            <p:nvSpPr>
              <p:cNvPr id="25659" name="Rectangle 6"/>
              <p:cNvSpPr>
                <a:spLocks noChangeArrowheads="1"/>
              </p:cNvSpPr>
              <p:nvPr/>
            </p:nvSpPr>
            <p:spPr bwMode="auto">
              <a:xfrm>
                <a:off x="2332000" y="1096240"/>
                <a:ext cx="1332777" cy="351578"/>
              </a:xfrm>
              <a:prstGeom prst="rect">
                <a:avLst/>
              </a:prstGeom>
              <a:gradFill rotWithShape="1">
                <a:gsLst>
                  <a:gs pos="0">
                    <a:srgbClr val="C9FFC9"/>
                  </a:gs>
                  <a:gs pos="50000">
                    <a:srgbClr val="DDFFDD"/>
                  </a:gs>
                  <a:gs pos="100000">
                    <a:srgbClr val="C9FFC9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1 179 219,43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0" name="Rectangle 7"/>
              <p:cNvSpPr>
                <a:spLocks noChangeArrowheads="1"/>
              </p:cNvSpPr>
              <p:nvPr/>
            </p:nvSpPr>
            <p:spPr bwMode="auto">
              <a:xfrm>
                <a:off x="3667347" y="1096240"/>
                <a:ext cx="1504998" cy="351578"/>
              </a:xfrm>
              <a:prstGeom prst="rect">
                <a:avLst/>
              </a:prstGeom>
              <a:gradFill rotWithShape="1">
                <a:gsLst>
                  <a:gs pos="0">
                    <a:srgbClr val="FFE7B7"/>
                  </a:gs>
                  <a:gs pos="50000">
                    <a:srgbClr val="FFEFCF"/>
                  </a:gs>
                  <a:gs pos="100000">
                    <a:srgbClr val="FFE7B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1 199 746,71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1" name="Rectangle 8"/>
              <p:cNvSpPr>
                <a:spLocks noChangeArrowheads="1"/>
              </p:cNvSpPr>
              <p:nvPr/>
            </p:nvSpPr>
            <p:spPr bwMode="auto">
              <a:xfrm>
                <a:off x="5176200" y="1096240"/>
                <a:ext cx="1546125" cy="351578"/>
              </a:xfrm>
              <a:prstGeom prst="rect">
                <a:avLst/>
              </a:prstGeom>
              <a:gradFill rotWithShape="1">
                <a:gsLst>
                  <a:gs pos="0">
                    <a:srgbClr val="D9ECFF"/>
                  </a:gs>
                  <a:gs pos="50000">
                    <a:srgbClr val="F1F8FF"/>
                  </a:gs>
                  <a:gs pos="100000">
                    <a:srgbClr val="D9ECF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+20 527,28</a:t>
                </a:r>
                <a:endParaRPr lang="ru-RU" altLang="ru-RU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</p:grpSp>
        <p:sp>
          <p:nvSpPr>
            <p:cNvPr id="25662" name="Text Box 5"/>
            <p:cNvSpPr txBox="1">
              <a:spLocks noChangeArrowheads="1"/>
            </p:cNvSpPr>
            <p:nvPr/>
          </p:nvSpPr>
          <p:spPr bwMode="auto">
            <a:xfrm>
              <a:off x="2332838" y="683437"/>
              <a:ext cx="4304562" cy="4458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278" tIns="43639" rIns="87278" bIns="43639" anchor="ctr"/>
            <a:lstStyle/>
            <a:p>
              <a:pPr algn="ctr" defTabSz="923941">
                <a:spcBef>
                  <a:spcPct val="50000"/>
                </a:spcBef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 ВСЕГО</a:t>
              </a:r>
            </a:p>
          </p:txBody>
        </p:sp>
      </p:grpSp>
      <p:sp>
        <p:nvSpPr>
          <p:cNvPr id="24582" name="Line 12"/>
          <p:cNvSpPr>
            <a:spLocks noChangeShapeType="1"/>
          </p:cNvSpPr>
          <p:nvPr/>
        </p:nvSpPr>
        <p:spPr bwMode="auto">
          <a:xfrm>
            <a:off x="5571902" y="4124545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5664" name="Rectangle 15"/>
          <p:cNvSpPr>
            <a:spLocks noChangeArrowheads="1"/>
          </p:cNvSpPr>
          <p:nvPr/>
        </p:nvSpPr>
        <p:spPr bwMode="auto">
          <a:xfrm>
            <a:off x="1179441" y="6089675"/>
            <a:ext cx="3911817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6762" tIns="48381" rIns="96762" bIns="48381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marL="302381" indent="-302381" algn="ctr" eaLnBrk="1" hangingPunct="1">
              <a:buClr>
                <a:schemeClr val="folHlink"/>
              </a:buClr>
              <a:buSzPct val="60000"/>
              <a:buFontTx/>
              <a:buChar char="-"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2022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первоначальный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бюджет</a:t>
            </a:r>
          </a:p>
        </p:txBody>
      </p:sp>
      <p:sp>
        <p:nvSpPr>
          <p:cNvPr id="25665" name="Text Box 17"/>
          <p:cNvSpPr txBox="1">
            <a:spLocks noChangeArrowheads="1"/>
          </p:cNvSpPr>
          <p:nvPr/>
        </p:nvSpPr>
        <p:spPr bwMode="auto">
          <a:xfrm>
            <a:off x="5602139" y="6078453"/>
            <a:ext cx="2477707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2023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решение</a:t>
            </a:r>
            <a:endParaRPr lang="ru-RU" altLang="ru-RU" sz="15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666" name="Text Box 21"/>
          <p:cNvSpPr txBox="1">
            <a:spLocks noChangeArrowheads="1"/>
          </p:cNvSpPr>
          <p:nvPr/>
        </p:nvSpPr>
        <p:spPr bwMode="auto">
          <a:xfrm>
            <a:off x="8951664" y="6088533"/>
            <a:ext cx="1815865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отклонения</a:t>
            </a:r>
          </a:p>
        </p:txBody>
      </p:sp>
      <p:sp>
        <p:nvSpPr>
          <p:cNvPr id="24586" name="Line 22"/>
          <p:cNvSpPr>
            <a:spLocks noChangeShapeType="1"/>
          </p:cNvSpPr>
          <p:nvPr/>
        </p:nvSpPr>
        <p:spPr bwMode="auto">
          <a:xfrm>
            <a:off x="5565183" y="5347628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4587" name="Группа 44"/>
          <p:cNvGrpSpPr>
            <a:grpSpLocks/>
          </p:cNvGrpSpPr>
          <p:nvPr/>
        </p:nvGrpSpPr>
        <p:grpSpPr bwMode="auto">
          <a:xfrm>
            <a:off x="991084" y="3657489"/>
            <a:ext cx="4567381" cy="912271"/>
            <a:chOff x="606910" y="1664512"/>
            <a:chExt cx="3425283" cy="684610"/>
          </a:xfrm>
        </p:grpSpPr>
        <p:sp>
          <p:nvSpPr>
            <p:cNvPr id="25669" name="Rectangle 9"/>
            <p:cNvSpPr>
              <a:spLocks noChangeArrowheads="1"/>
            </p:cNvSpPr>
            <p:nvPr/>
          </p:nvSpPr>
          <p:spPr bwMode="auto">
            <a:xfrm>
              <a:off x="606910" y="1997361"/>
              <a:ext cx="1157718" cy="351761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312 549,00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0" name="Rectangle 10"/>
            <p:cNvSpPr>
              <a:spLocks noChangeArrowheads="1"/>
            </p:cNvSpPr>
            <p:nvPr/>
          </p:nvSpPr>
          <p:spPr bwMode="auto">
            <a:xfrm>
              <a:off x="1738173" y="1992318"/>
              <a:ext cx="1128743" cy="356804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301 478,00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1" name="Rectangle 11"/>
            <p:cNvSpPr>
              <a:spLocks noChangeArrowheads="1"/>
            </p:cNvSpPr>
            <p:nvPr/>
          </p:nvSpPr>
          <p:spPr bwMode="auto">
            <a:xfrm>
              <a:off x="2861877" y="1997361"/>
              <a:ext cx="1169056" cy="35176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-11 071,00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2" name="Rectangle 23"/>
            <p:cNvSpPr>
              <a:spLocks noChangeArrowheads="1"/>
            </p:cNvSpPr>
            <p:nvPr/>
          </p:nvSpPr>
          <p:spPr bwMode="auto">
            <a:xfrm>
              <a:off x="608170" y="1664512"/>
              <a:ext cx="3424023" cy="34419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Дотации на выравнивание бюджетной </a:t>
              </a:r>
            </a:p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обеспеченности</a:t>
              </a:r>
            </a:p>
          </p:txBody>
        </p:sp>
      </p:grpSp>
      <p:grpSp>
        <p:nvGrpSpPr>
          <p:cNvPr id="24588" name="Группа 45"/>
          <p:cNvGrpSpPr>
            <a:grpSpLocks/>
          </p:cNvGrpSpPr>
          <p:nvPr/>
        </p:nvGrpSpPr>
        <p:grpSpPr bwMode="auto">
          <a:xfrm>
            <a:off x="1007881" y="4890652"/>
            <a:ext cx="4565701" cy="905551"/>
            <a:chOff x="608336" y="2756316"/>
            <a:chExt cx="3423857" cy="678656"/>
          </a:xfrm>
        </p:grpSpPr>
        <p:sp>
          <p:nvSpPr>
            <p:cNvPr id="25674" name="Rectangle 24"/>
            <p:cNvSpPr>
              <a:spLocks noChangeArrowheads="1"/>
            </p:cNvSpPr>
            <p:nvPr/>
          </p:nvSpPr>
          <p:spPr bwMode="auto">
            <a:xfrm>
              <a:off x="613375" y="3083683"/>
              <a:ext cx="1126169" cy="351289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75 232,02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5" name="Rectangle 25"/>
            <p:cNvSpPr>
              <a:spLocks noChangeArrowheads="1"/>
            </p:cNvSpPr>
            <p:nvPr/>
          </p:nvSpPr>
          <p:spPr bwMode="auto">
            <a:xfrm>
              <a:off x="1713091" y="3083683"/>
              <a:ext cx="1153883" cy="351289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153 800,76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6" name="Rectangle 26"/>
            <p:cNvSpPr>
              <a:spLocks noChangeArrowheads="1"/>
            </p:cNvSpPr>
            <p:nvPr/>
          </p:nvSpPr>
          <p:spPr bwMode="auto">
            <a:xfrm>
              <a:off x="2861935" y="3086201"/>
              <a:ext cx="1170258" cy="34877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+78 568,74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7" name="Rectangle 27"/>
            <p:cNvSpPr>
              <a:spLocks noChangeArrowheads="1"/>
            </p:cNvSpPr>
            <p:nvPr/>
          </p:nvSpPr>
          <p:spPr bwMode="auto">
            <a:xfrm>
              <a:off x="608336" y="2756316"/>
              <a:ext cx="3423857" cy="34373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Субсидии</a:t>
              </a:r>
            </a:p>
          </p:txBody>
        </p:sp>
      </p:grpSp>
      <p:grpSp>
        <p:nvGrpSpPr>
          <p:cNvPr id="24589" name="Group 28"/>
          <p:cNvGrpSpPr>
            <a:grpSpLocks/>
          </p:cNvGrpSpPr>
          <p:nvPr/>
        </p:nvGrpSpPr>
        <p:grpSpPr bwMode="auto">
          <a:xfrm>
            <a:off x="6672173" y="4882251"/>
            <a:ext cx="4567381" cy="913952"/>
            <a:chOff x="3151" y="2561"/>
            <a:chExt cx="2272" cy="566"/>
          </a:xfrm>
        </p:grpSpPr>
        <p:sp>
          <p:nvSpPr>
            <p:cNvPr id="25679" name="Rectangle 30"/>
            <p:cNvSpPr>
              <a:spLocks noChangeArrowheads="1"/>
            </p:cNvSpPr>
            <p:nvPr/>
          </p:nvSpPr>
          <p:spPr bwMode="auto">
            <a:xfrm>
              <a:off x="3151" y="2843"/>
              <a:ext cx="756" cy="284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4 684,61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0" name="Rectangle 31"/>
            <p:cNvSpPr>
              <a:spLocks noChangeArrowheads="1"/>
            </p:cNvSpPr>
            <p:nvPr/>
          </p:nvSpPr>
          <p:spPr bwMode="auto">
            <a:xfrm>
              <a:off x="3895" y="2829"/>
              <a:ext cx="755" cy="298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4 324,61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1" name="Rectangle 32"/>
            <p:cNvSpPr>
              <a:spLocks noChangeArrowheads="1"/>
            </p:cNvSpPr>
            <p:nvPr/>
          </p:nvSpPr>
          <p:spPr bwMode="auto">
            <a:xfrm>
              <a:off x="4648" y="2838"/>
              <a:ext cx="775" cy="289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-360,00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2" name="Rectangle 33"/>
            <p:cNvSpPr>
              <a:spLocks noChangeArrowheads="1"/>
            </p:cNvSpPr>
            <p:nvPr/>
          </p:nvSpPr>
          <p:spPr bwMode="auto">
            <a:xfrm>
              <a:off x="3152" y="2561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Прочие</a:t>
              </a:r>
            </a:p>
          </p:txBody>
        </p:sp>
      </p:grpSp>
      <p:grpSp>
        <p:nvGrpSpPr>
          <p:cNvPr id="24590" name="Group 33"/>
          <p:cNvGrpSpPr>
            <a:grpSpLocks/>
          </p:cNvGrpSpPr>
          <p:nvPr/>
        </p:nvGrpSpPr>
        <p:grpSpPr bwMode="auto">
          <a:xfrm>
            <a:off x="6672172" y="3657489"/>
            <a:ext cx="4565701" cy="908911"/>
            <a:chOff x="3137" y="1692"/>
            <a:chExt cx="2271" cy="572"/>
          </a:xfrm>
        </p:grpSpPr>
        <p:sp>
          <p:nvSpPr>
            <p:cNvPr id="25684" name="Rectangle 28"/>
            <p:cNvSpPr>
              <a:spLocks noChangeArrowheads="1"/>
            </p:cNvSpPr>
            <p:nvPr/>
          </p:nvSpPr>
          <p:spPr bwMode="auto">
            <a:xfrm>
              <a:off x="3878" y="1969"/>
              <a:ext cx="754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740 143,34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5" name="Rectangle 29"/>
            <p:cNvSpPr>
              <a:spLocks noChangeArrowheads="1"/>
            </p:cNvSpPr>
            <p:nvPr/>
          </p:nvSpPr>
          <p:spPr bwMode="auto">
            <a:xfrm>
              <a:off x="4633" y="1969"/>
              <a:ext cx="77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-46 610,46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6" name="Rectangle 34"/>
            <p:cNvSpPr>
              <a:spLocks noChangeArrowheads="1"/>
            </p:cNvSpPr>
            <p:nvPr/>
          </p:nvSpPr>
          <p:spPr bwMode="auto">
            <a:xfrm>
              <a:off x="3137" y="1967"/>
              <a:ext cx="752" cy="297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786 753,80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7" name="Rectangle 35"/>
            <p:cNvSpPr>
              <a:spLocks noChangeArrowheads="1"/>
            </p:cNvSpPr>
            <p:nvPr/>
          </p:nvSpPr>
          <p:spPr bwMode="auto">
            <a:xfrm>
              <a:off x="3137" y="1692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Субвенции</a:t>
              </a:r>
            </a:p>
          </p:txBody>
        </p:sp>
      </p:grpSp>
      <p:sp>
        <p:nvSpPr>
          <p:cNvPr id="25688" name="Rectangle 14"/>
          <p:cNvSpPr>
            <a:spLocks noChangeArrowheads="1"/>
          </p:cNvSpPr>
          <p:nvPr/>
        </p:nvSpPr>
        <p:spPr bwMode="auto">
          <a:xfrm>
            <a:off x="992764" y="6180937"/>
            <a:ext cx="379635" cy="144485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89" name="Rectangle 18"/>
          <p:cNvSpPr>
            <a:spLocks noChangeArrowheads="1"/>
          </p:cNvSpPr>
          <p:nvPr/>
        </p:nvSpPr>
        <p:spPr bwMode="auto">
          <a:xfrm>
            <a:off x="5333370" y="6180937"/>
            <a:ext cx="28220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90" name="Rectangle 20"/>
          <p:cNvSpPr>
            <a:spLocks noChangeArrowheads="1"/>
          </p:cNvSpPr>
          <p:nvPr/>
        </p:nvSpPr>
        <p:spPr bwMode="auto">
          <a:xfrm>
            <a:off x="8652659" y="6177577"/>
            <a:ext cx="302364" cy="17472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36256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Заголовок 1"/>
          <p:cNvSpPr txBox="1">
            <a:spLocks/>
          </p:cNvSpPr>
          <p:nvPr/>
        </p:nvSpPr>
        <p:spPr bwMode="auto">
          <a:xfrm>
            <a:off x="1333762" y="329292"/>
            <a:ext cx="8889510" cy="77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endParaRPr lang="ru-RU" altLang="ru-RU" b="1" dirty="0" smtClean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ДИНАМИКА ДОХОДОВ МЕСТНОГО БЮДЖЕТА НА ДУШУ НАСЕЛЕНИЯ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graphicFrame>
        <p:nvGraphicFramePr>
          <p:cNvPr id="29789" name="Group 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449650"/>
              </p:ext>
            </p:extLst>
          </p:nvPr>
        </p:nvGraphicFramePr>
        <p:xfrm>
          <a:off x="1002081" y="1398234"/>
          <a:ext cx="10504560" cy="2898194"/>
        </p:xfrm>
        <a:graphic>
          <a:graphicData uri="http://schemas.openxmlformats.org/drawingml/2006/table">
            <a:tbl>
              <a:tblPr/>
              <a:tblGrid>
                <a:gridCol w="2583294">
                  <a:extLst>
                    <a:ext uri="{9D8B030D-6E8A-4147-A177-3AD203B41FA5}"/>
                  </a:extLst>
                </a:gridCol>
                <a:gridCol w="969721">
                  <a:extLst>
                    <a:ext uri="{9D8B030D-6E8A-4147-A177-3AD203B41FA5}"/>
                  </a:extLst>
                </a:gridCol>
                <a:gridCol w="991405">
                  <a:extLst>
                    <a:ext uri="{9D8B030D-6E8A-4147-A177-3AD203B41FA5}"/>
                  </a:extLst>
                </a:gridCol>
                <a:gridCol w="914388">
                  <a:extLst>
                    <a:ext uri="{9D8B030D-6E8A-4147-A177-3AD203B41FA5}"/>
                  </a:extLst>
                </a:gridCol>
                <a:gridCol w="1022658">
                  <a:extLst>
                    <a:ext uri="{9D8B030D-6E8A-4147-A177-3AD203B41FA5}"/>
                  </a:extLst>
                </a:gridCol>
                <a:gridCol w="974903">
                  <a:extLst>
                    <a:ext uri="{9D8B030D-6E8A-4147-A177-3AD203B41FA5}"/>
                  </a:extLst>
                </a:gridCol>
                <a:gridCol w="1036644">
                  <a:extLst>
                    <a:ext uri="{9D8B030D-6E8A-4147-A177-3AD203B41FA5}"/>
                  </a:extLst>
                </a:gridCol>
                <a:gridCol w="968523">
                  <a:extLst>
                    <a:ext uri="{9D8B030D-6E8A-4147-A177-3AD203B41FA5}"/>
                  </a:extLst>
                </a:gridCol>
                <a:gridCol w="1043024">
                  <a:extLst>
                    <a:ext uri="{9D8B030D-6E8A-4147-A177-3AD203B41FA5}"/>
                  </a:extLst>
                </a:gridCol>
              </a:tblGrid>
              <a:tr h="43841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г. (факт)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 (факт)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 (план)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г. (решение)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50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126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всего,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них</a:t>
                      </a:r>
                      <a:r>
                        <a:rPr kumimoji="0" lang="en-US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3 202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38 423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3 122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37 468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2 810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33 719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2 930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35 163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362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и неналоговые доходы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598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7 180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607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7 280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619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7 425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701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8 412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0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2 604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31 243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2 515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30 188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2 191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26 294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2 229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26 751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118" name="Rectangle 798"/>
          <p:cNvSpPr>
            <a:spLocks noChangeArrowheads="1"/>
          </p:cNvSpPr>
          <p:nvPr/>
        </p:nvSpPr>
        <p:spPr bwMode="auto">
          <a:xfrm rot="10800000" flipH="1" flipV="1">
            <a:off x="10438288" y="942514"/>
            <a:ext cx="1422792" cy="32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(рублей)</a:t>
            </a:r>
          </a:p>
        </p:txBody>
      </p:sp>
    </p:spTree>
    <p:extLst>
      <p:ext uri="{BB962C8B-B14F-4D97-AF65-F5344CB8AC3E}">
        <p14:creationId xmlns:p14="http://schemas.microsoft.com/office/powerpoint/2010/main" val="7386079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1372399" y="228488"/>
            <a:ext cx="9296022" cy="713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defRPr/>
            </a:pP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БЮДЖЕТА АЛЕКСАНДРОВСКОГО МУНИЦИПАЛЬНОГО ОКРУГА СТАВРОПОЛЬСКОГО КРАЯ </a:t>
            </a:r>
          </a:p>
        </p:txBody>
      </p:sp>
      <p:sp>
        <p:nvSpPr>
          <p:cNvPr id="2052" name="Text Box 70"/>
          <p:cNvSpPr txBox="1">
            <a:spLocks noChangeArrowheads="1"/>
          </p:cNvSpPr>
          <p:nvPr/>
        </p:nvSpPr>
        <p:spPr bwMode="auto">
          <a:xfrm rot="10800000" flipH="1" flipV="1">
            <a:off x="10134244" y="1350768"/>
            <a:ext cx="1343841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latin typeface="Times New Roman" pitchFamily="18" charset="0"/>
              </a:rPr>
              <a:t>тыс.рублей</a:t>
            </a:r>
          </a:p>
        </p:txBody>
      </p:sp>
      <p:graphicFrame>
        <p:nvGraphicFramePr>
          <p:cNvPr id="1068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282353"/>
              </p:ext>
            </p:extLst>
          </p:nvPr>
        </p:nvGraphicFramePr>
        <p:xfrm>
          <a:off x="951978" y="2242158"/>
          <a:ext cx="10477395" cy="3664510"/>
        </p:xfrm>
        <a:graphic>
          <a:graphicData uri="http://schemas.openxmlformats.org/drawingml/2006/table">
            <a:tbl>
              <a:tblPr/>
              <a:tblGrid>
                <a:gridCol w="2603773">
                  <a:extLst>
                    <a:ext uri="{9D8B030D-6E8A-4147-A177-3AD203B41FA5}"/>
                  </a:extLst>
                </a:gridCol>
                <a:gridCol w="1760193"/>
                <a:gridCol w="1606292">
                  <a:extLst>
                    <a:ext uri="{9D8B030D-6E8A-4147-A177-3AD203B41FA5}"/>
                  </a:extLst>
                </a:gridCol>
                <a:gridCol w="1051197">
                  <a:extLst>
                    <a:ext uri="{9D8B030D-6E8A-4147-A177-3AD203B41FA5}"/>
                  </a:extLst>
                </a:gridCol>
                <a:gridCol w="1893674">
                  <a:extLst>
                    <a:ext uri="{9D8B030D-6E8A-4147-A177-3AD203B41FA5}"/>
                  </a:extLst>
                </a:gridCol>
                <a:gridCol w="1562266"/>
              </a:tblGrid>
              <a:tr h="155322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2022  год (Решение №396/249)</a:t>
                      </a:r>
                      <a:endParaRPr kumimoji="0" lang="en-US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2023 год</a:t>
                      </a:r>
                      <a:r>
                        <a:rPr lang="en-US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</a:t>
                      </a:r>
                      <a:r>
                        <a:rPr lang="en-US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 2022 году, %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2024 год решение</a:t>
                      </a: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2025 год решение</a:t>
                      </a: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086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– всего</a:t>
                      </a:r>
                      <a:r>
                        <a:rPr kumimoji="0" lang="en-US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</a:t>
                      </a:r>
                      <a:r>
                        <a:rPr kumimoji="0" lang="en-US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1 512 236,10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1 576</a:t>
                      </a:r>
                      <a:r>
                        <a:rPr lang="ru-RU" sz="19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995,58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104,3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1 520</a:t>
                      </a:r>
                      <a:r>
                        <a:rPr lang="ru-RU" sz="19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574,40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1 460</a:t>
                      </a:r>
                      <a:r>
                        <a:rPr lang="ru-RU" sz="19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993,23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48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Условно-утвержденные расходы</a:t>
                      </a: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17 281,70</a:t>
                      </a: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35 179,00</a:t>
                      </a: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919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4" y="829291"/>
            <a:ext cx="11133328" cy="4960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Плановые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объемы бюджетных ассигнований местного бюджета на реализацию муниципальных программ муниципального округа и направлений деятельности, не входящих в муниципальные программы муниципального округа, 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годов были сформированы с учетом следующих подходов: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1. За базу для формирования расчетных показателей приняты объемы бюджетных ассигнований на 2023 и 2024 годы, утвержденных решением № 396/249  (далее – базовые объемы), базовые объемы 2025 года приняты равными базовым объемам 2024 года с учетом изменений объемов и  структуры базовых показателей.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Уточнение базовых объемов бюджетных ассигнований на 2023 - 2024 годы осуществлено с учетом следующих факторов: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1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уменьшены бюджетные ассигнования по расходным обязательствам ограниченного срока действия;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 увеличены бюджетные ассигнования по мероприятиям «длящегося» характера, возникшим в ходе исполнения местного бюджета в текущем году;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3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уточнены расходы на оплату труда органов местного самоуправления Александровского муниципального округа Ставропольского края в соответствии с изменением штатных расписаний;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4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расходы на повышение оплаты труда работников в сфере образования и культуры в соответствии с указом Президента Российской Федерации от 7 мая 2012 г. № 597 «О мероприятиях по реализации государственной социальной политики» (далее – Указ от 7 мая 2012 г. № 597) предусмотрены с учетом сохранения достигнутых в 2018 году соотношений их заработной платы к показателю среднемесячной начисленной заработной платы наемных работников в организациях, у индивидуальных предпринимателей и физических лиц (среднемесячный доход от трудовой деятельности), ежегодно с 01 января 2023-2025 годов исходя из значения среднемесячного дохода от трудовой деятельности в 2022 году – 30 556,05 рубля;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5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средства на оплату труда категорий работников, которые не попадают под действие Указа от 7 мая 2012 года </a:t>
            </a:r>
            <a:r>
              <a:rPr lang="ru-RU" sz="1400" dirty="0">
                <a:latin typeface="Times New Roman" pitchFamily="18" charset="0"/>
                <a:cs typeface="Times New Roman" pitchFamily="18" charset="0"/>
                <a:hlinkClick r:id="rId2"/>
              </a:rPr>
              <a:t>№ 597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рассчитаны с учетом индексации с 01 июля 2022 года  на 10,0 процентов;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6)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расходы на выплату заработной платы работникам организаций, финансируемых из местного бюджета, предусмотрены в расчетных показателях исходя из обеспечения минимального размера оплаты труда 16 242,0 рубля в месяц;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94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3" y="760894"/>
            <a:ext cx="11133329" cy="5391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7)  начисления на выплаты по оплате труда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исчислены в соответствии с действующим законодательством Российской Федерации и составляют 30,2 процента;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8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расходы на оплату коммунальных услуг на 2023 год сформированы с учетом коэффициента роста – 1,02, исходя из прогнозируемого роста тарифов с 01 июля 2023 года на 4,0 процента, на 2024 и 2025 годы – с учетом коэффициента роста – 1,04 ежегодно;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9) расходы на питание детей в дошкольных образовательных организациях, льготных категорий обучающихся в общеобразовательных организациях рассчитываются исходя из численности получателей выплат по состоянию на 01 сентября 2022 г. с сохранением индексации на 4,0 процента в 2023 и 2024 годах и индексации на 4,0 процента в 2025 году от объемов 2024 года. Дополнительно к расчетным объемам, расходы на питание детей в дошкольных образовательных организациях, льготных категорий обучающихся в общеобразовательных организациях увеличиваются на 2023 год и в каждом году планового периода в абсолютном значении на 3 011,51 тыс. рублей в результате удорожания стоимости продуктов питания.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Объем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бюджетных ассигнований на предоставление мер социальной поддержки по оплате жилья, коммунальных услуг или отдельных их видов работникам муниципальных учреждений культуры, работающим и проживающим в сельской местности, формируется исходя из: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численности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получателей указанных мер социальной поддержки по данным отчетов на 01 октября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расчетного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размера ежемесячной денежной выплаты работникам муниципальных учреждений культуры, установленного на 2023 год – 863,17 рубля, на 2024 год – 897,70 рубля, на 2025 год – 933,60 рубля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необходимости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обеспечения расходов, связанных с перечислением, зачислением и доставкой ежемесячной денежной выплаты получателям мер социальной поддержки (в пределах 1,5 процента размера ежемесячной денежной выплаты).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Объем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бюджетных ассигнований дорожного фонда Александровского муниципального округа Ставропольского края планируется в размере не менее прогнозируемого объема доходов от акцизов на автомобильный и прямогонный бензин, дизельное топливо, моторные масла для дизельных и (или) карбюраторных (инжекторных) двигателей, производимые на территории Российской Федерации, подлежащих зачислению в бюджеты муниципальных образований края.   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В 2023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и в плановом периоде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годов будет сохранена социальная направленность местного бюджета.</a:t>
            </a: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81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456976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ПАРАМЕТРЫ, ЗАЛОЖЕННЫЕ ПРИ ПЛАНИРОВАНИИ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НА 202</a:t>
            </a:r>
            <a:r>
              <a:rPr lang="en-US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ГОД И ПЛАНОВЫЙ ПЕРИОД 202</a:t>
            </a:r>
            <a:r>
              <a:rPr lang="en-US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И 202</a:t>
            </a:r>
            <a:r>
              <a:rPr lang="en-US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ГОДОВ</a:t>
            </a:r>
          </a:p>
          <a:p>
            <a:pPr algn="ctr">
              <a:buClr>
                <a:schemeClr val="folHlink"/>
              </a:buClr>
              <a:buSzPct val="60000"/>
              <a:defRPr/>
            </a:pPr>
            <a:endParaRPr lang="ru-RU" altLang="ru-RU" sz="2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Минимальный размер оплаты труда, руб.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823965" y="1989574"/>
          <a:ext cx="10862268" cy="4531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50356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456976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ПАРАМЕТРЫ, ЗАЛОЖЕННЫЕ ПРИ ПЛАНИРОВАНИИ РАСХОДОВ БЮДЖЕТА МУНИЦИПАЛЬНОГО ОКРУГА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61748018"/>
              </p:ext>
            </p:extLst>
          </p:nvPr>
        </p:nvGraphicFramePr>
        <p:xfrm>
          <a:off x="411541" y="1688794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742023059"/>
              </p:ext>
            </p:extLst>
          </p:nvPr>
        </p:nvGraphicFramePr>
        <p:xfrm>
          <a:off x="4060769" y="1941678"/>
          <a:ext cx="3917623" cy="2208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96697764"/>
              </p:ext>
            </p:extLst>
          </p:nvPr>
        </p:nvGraphicFramePr>
        <p:xfrm>
          <a:off x="7648028" y="1851243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310374322"/>
              </p:ext>
            </p:extLst>
          </p:nvPr>
        </p:nvGraphicFramePr>
        <p:xfrm>
          <a:off x="1620692" y="4013313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259722555"/>
              </p:ext>
            </p:extLst>
          </p:nvPr>
        </p:nvGraphicFramePr>
        <p:xfrm>
          <a:off x="6264705" y="3964746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</p:spTree>
    <p:extLst>
      <p:ext uri="{BB962C8B-B14F-4D97-AF65-F5344CB8AC3E}">
        <p14:creationId xmlns:p14="http://schemas.microsoft.com/office/powerpoint/2010/main" val="29336028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9311141" y="3284516"/>
            <a:ext cx="2207259" cy="1369247"/>
          </a:xfrm>
          <a:prstGeom prst="roundRect">
            <a:avLst>
              <a:gd name="adj" fmla="val 13745"/>
            </a:avLst>
          </a:prstGeom>
          <a:solidFill>
            <a:srgbClr val="CC99FF"/>
          </a:solidFill>
          <a:ln w="38100">
            <a:solidFill>
              <a:srgbClr val="911F7B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25603" name="AutoShape 4"/>
          <p:cNvSpPr>
            <a:spLocks noChangeArrowheads="1"/>
          </p:cNvSpPr>
          <p:nvPr/>
        </p:nvSpPr>
        <p:spPr bwMode="auto">
          <a:xfrm>
            <a:off x="6814955" y="3284516"/>
            <a:ext cx="2208939" cy="1369247"/>
          </a:xfrm>
          <a:prstGeom prst="roundRect">
            <a:avLst>
              <a:gd name="adj" fmla="val 13745"/>
            </a:avLst>
          </a:prstGeom>
          <a:solidFill>
            <a:srgbClr val="009900"/>
          </a:solidFill>
          <a:ln w="38100">
            <a:solidFill>
              <a:srgbClr val="00B05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30 556,05</a:t>
            </a:r>
            <a:endParaRPr lang="en-US" altLang="ru-RU" b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4271737" y="3284516"/>
            <a:ext cx="2207259" cy="1369247"/>
          </a:xfrm>
          <a:prstGeom prst="roundRect">
            <a:avLst>
              <a:gd name="adj" fmla="val 13745"/>
            </a:avLst>
          </a:prstGeom>
          <a:solidFill>
            <a:schemeClr val="accent2"/>
          </a:solidFill>
          <a:ln w="38100">
            <a:solidFill>
              <a:srgbClr val="CC990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25605" name="AutoShape 6"/>
          <p:cNvSpPr>
            <a:spLocks noChangeArrowheads="1"/>
          </p:cNvSpPr>
          <p:nvPr/>
        </p:nvSpPr>
        <p:spPr bwMode="auto">
          <a:xfrm>
            <a:off x="1883059" y="3301316"/>
            <a:ext cx="2111510" cy="1369247"/>
          </a:xfrm>
          <a:prstGeom prst="roundRect">
            <a:avLst>
              <a:gd name="adj" fmla="val 13745"/>
            </a:avLst>
          </a:prstGeom>
          <a:solidFill>
            <a:srgbClr val="3366FF"/>
          </a:solidFill>
          <a:ln w="38100">
            <a:solidFill>
              <a:srgbClr val="2206CA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latin typeface="Arial" charset="0"/>
              </a:rPr>
              <a:t>30 556,05</a:t>
            </a:r>
            <a:endParaRPr lang="en-US" altLang="ru-RU" b="1" dirty="0">
              <a:latin typeface="Arial" charset="0"/>
            </a:endParaRPr>
          </a:p>
        </p:txBody>
      </p:sp>
      <p:grpSp>
        <p:nvGrpSpPr>
          <p:cNvPr id="25606" name="Group 7"/>
          <p:cNvGrpSpPr>
            <a:grpSpLocks/>
          </p:cNvGrpSpPr>
          <p:nvPr/>
        </p:nvGrpSpPr>
        <p:grpSpPr bwMode="auto">
          <a:xfrm>
            <a:off x="1447989" y="1219723"/>
            <a:ext cx="10045214" cy="1317166"/>
            <a:chOff x="604" y="979"/>
            <a:chExt cx="4243" cy="959"/>
          </a:xfrm>
        </p:grpSpPr>
        <p:sp>
          <p:nvSpPr>
            <p:cNvPr id="45064" name="Rectangle 8"/>
            <p:cNvSpPr>
              <a:spLocks noChangeArrowheads="1"/>
            </p:cNvSpPr>
            <p:nvPr/>
          </p:nvSpPr>
          <p:spPr bwMode="gray">
            <a:xfrm rot="3419336">
              <a:off x="593" y="1056"/>
              <a:ext cx="893" cy="871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rot="10800000" vert="eaVert" wrap="none" anchor="ctr"/>
            <a:lstStyle/>
            <a:p>
              <a:pPr algn="ctr" eaLnBrk="1" hangingPunct="1">
                <a:defRPr/>
              </a:pPr>
              <a:endPara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grpSp>
          <p:nvGrpSpPr>
            <p:cNvPr id="25643" name="Group 9"/>
            <p:cNvGrpSpPr>
              <a:grpSpLocks/>
            </p:cNvGrpSpPr>
            <p:nvPr/>
          </p:nvGrpSpPr>
          <p:grpSpPr bwMode="auto">
            <a:xfrm>
              <a:off x="1296" y="1296"/>
              <a:ext cx="624" cy="96"/>
              <a:chOff x="2003" y="3439"/>
              <a:chExt cx="468" cy="244"/>
            </a:xfrm>
          </p:grpSpPr>
          <p:sp>
            <p:nvSpPr>
              <p:cNvPr id="10" name="Oval 10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7" name="Rectangle 11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8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68" name="Oval 12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69" name="Oval 13"/>
              <p:cNvSpPr>
                <a:spLocks noChangeArrowheads="1"/>
              </p:cNvSpPr>
              <p:nvPr/>
            </p:nvSpPr>
            <p:spPr bwMode="gray">
              <a:xfrm>
                <a:off x="2439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70" name="Rectangle 14"/>
            <p:cNvSpPr>
              <a:spLocks noChangeArrowheads="1"/>
            </p:cNvSpPr>
            <p:nvPr/>
          </p:nvSpPr>
          <p:spPr bwMode="gray">
            <a:xfrm rot="3419336">
              <a:off x="1719" y="1020"/>
              <a:ext cx="915" cy="839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endParaRPr>
            </a:p>
          </p:txBody>
        </p:sp>
        <p:grpSp>
          <p:nvGrpSpPr>
            <p:cNvPr id="25645" name="Group 15"/>
            <p:cNvGrpSpPr>
              <a:grpSpLocks/>
            </p:cNvGrpSpPr>
            <p:nvPr/>
          </p:nvGrpSpPr>
          <p:grpSpPr bwMode="auto">
            <a:xfrm>
              <a:off x="2448" y="1296"/>
              <a:ext cx="624" cy="96"/>
              <a:chOff x="2003" y="3439"/>
              <a:chExt cx="468" cy="244"/>
            </a:xfrm>
          </p:grpSpPr>
          <p:sp>
            <p:nvSpPr>
              <p:cNvPr id="11" name="Oval 16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8" name="Rectangle 17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6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74" name="Oval 18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75" name="Oval 19"/>
              <p:cNvSpPr>
                <a:spLocks noChangeArrowheads="1"/>
              </p:cNvSpPr>
              <p:nvPr/>
            </p:nvSpPr>
            <p:spPr bwMode="gray">
              <a:xfrm>
                <a:off x="2438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76" name="Rectangle 20"/>
            <p:cNvSpPr>
              <a:spLocks noChangeArrowheads="1"/>
            </p:cNvSpPr>
            <p:nvPr/>
          </p:nvSpPr>
          <p:spPr bwMode="gray">
            <a:xfrm rot="3419336">
              <a:off x="2825" y="1043"/>
              <a:ext cx="909" cy="821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endParaRPr>
            </a:p>
          </p:txBody>
        </p:sp>
        <p:grpSp>
          <p:nvGrpSpPr>
            <p:cNvPr id="25647" name="Group 21"/>
            <p:cNvGrpSpPr>
              <a:grpSpLocks/>
            </p:cNvGrpSpPr>
            <p:nvPr/>
          </p:nvGrpSpPr>
          <p:grpSpPr bwMode="auto">
            <a:xfrm>
              <a:off x="3600" y="1296"/>
              <a:ext cx="816" cy="96"/>
              <a:chOff x="2003" y="3439"/>
              <a:chExt cx="468" cy="244"/>
            </a:xfrm>
          </p:grpSpPr>
          <p:sp>
            <p:nvSpPr>
              <p:cNvPr id="12" name="Oval 22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9" name="Rectangle 23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8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80" name="Oval 24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81" name="Oval 25"/>
              <p:cNvSpPr>
                <a:spLocks noChangeArrowheads="1"/>
              </p:cNvSpPr>
              <p:nvPr/>
            </p:nvSpPr>
            <p:spPr bwMode="gray">
              <a:xfrm>
                <a:off x="2438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82" name="Rectangle 26"/>
            <p:cNvSpPr>
              <a:spLocks noChangeArrowheads="1"/>
            </p:cNvSpPr>
            <p:nvPr/>
          </p:nvSpPr>
          <p:spPr bwMode="gray">
            <a:xfrm rot="3419336">
              <a:off x="4001" y="1065"/>
              <a:ext cx="888" cy="80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mtClean="0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15368" name="Rectangle 27"/>
          <p:cNvSpPr>
            <a:spLocks noChangeArrowheads="1"/>
          </p:cNvSpPr>
          <p:nvPr/>
        </p:nvSpPr>
        <p:spPr bwMode="gray">
          <a:xfrm>
            <a:off x="1584053" y="1412931"/>
            <a:ext cx="2398757" cy="42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sz="21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en-US" b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5369" name="Rectangle 28"/>
          <p:cNvSpPr>
            <a:spLocks noChangeArrowheads="1"/>
          </p:cNvSpPr>
          <p:nvPr/>
        </p:nvSpPr>
        <p:spPr bwMode="gray">
          <a:xfrm rot="10800000" flipV="1">
            <a:off x="4191106" y="1308845"/>
            <a:ext cx="2019122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</a:t>
            </a:r>
            <a:endParaRPr lang="ru-RU" altLang="ru-RU" b="1" dirty="0" smtClean="0">
              <a:solidFill>
                <a:schemeClr val="bg2"/>
              </a:solidFill>
              <a:latin typeface="Arial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    2023 год </a:t>
            </a:r>
            <a:endParaRPr lang="en-US" altLang="ru-RU" b="1" dirty="0" smtClean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09" name="Rectangle 29"/>
          <p:cNvSpPr>
            <a:spLocks noChangeArrowheads="1"/>
          </p:cNvSpPr>
          <p:nvPr/>
        </p:nvSpPr>
        <p:spPr bwMode="gray">
          <a:xfrm>
            <a:off x="6769601" y="1627978"/>
            <a:ext cx="1965368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2024 </a:t>
            </a:r>
            <a:r>
              <a:rPr lang="ru-RU" altLang="ru-RU" b="1" dirty="0">
                <a:solidFill>
                  <a:schemeClr val="bg2"/>
                </a:solidFill>
                <a:latin typeface="Arial" charset="0"/>
              </a:rPr>
              <a:t>год</a:t>
            </a:r>
            <a:endParaRPr lang="en-US" altLang="ru-RU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10" name="Rectangle 30"/>
          <p:cNvSpPr>
            <a:spLocks noChangeArrowheads="1"/>
          </p:cNvSpPr>
          <p:nvPr/>
        </p:nvSpPr>
        <p:spPr bwMode="gray">
          <a:xfrm>
            <a:off x="9553032" y="1627978"/>
            <a:ext cx="2061116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2025 </a:t>
            </a:r>
            <a:r>
              <a:rPr lang="ru-RU" altLang="ru-RU" b="1" dirty="0">
                <a:solidFill>
                  <a:schemeClr val="bg2"/>
                </a:solidFill>
                <a:latin typeface="Arial" charset="0"/>
              </a:rPr>
              <a:t>год</a:t>
            </a:r>
            <a:endParaRPr lang="en-US" altLang="ru-RU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5372" name="Rectangle 31"/>
          <p:cNvSpPr>
            <a:spLocks noChangeArrowheads="1"/>
          </p:cNvSpPr>
          <p:nvPr/>
        </p:nvSpPr>
        <p:spPr bwMode="auto">
          <a:xfrm>
            <a:off x="1920014" y="3444121"/>
            <a:ext cx="2109831" cy="1201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5612" name="Rectangle 32"/>
          <p:cNvSpPr>
            <a:spLocks noChangeArrowheads="1"/>
          </p:cNvSpPr>
          <p:nvPr/>
        </p:nvSpPr>
        <p:spPr bwMode="auto">
          <a:xfrm>
            <a:off x="4320450" y="3788534"/>
            <a:ext cx="2207259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b="1" dirty="0" smtClean="0">
                <a:latin typeface="Arial" charset="0"/>
              </a:rPr>
              <a:t>30 556,05</a:t>
            </a:r>
            <a:endParaRPr lang="ru-RU" altLang="ru-RU" b="1" dirty="0">
              <a:latin typeface="Arial" charset="0"/>
            </a:endParaRPr>
          </a:p>
        </p:txBody>
      </p:sp>
      <p:sp>
        <p:nvSpPr>
          <p:cNvPr id="15374" name="Rectangle 33"/>
          <p:cNvSpPr>
            <a:spLocks noChangeArrowheads="1"/>
          </p:cNvSpPr>
          <p:nvPr/>
        </p:nvSpPr>
        <p:spPr bwMode="auto">
          <a:xfrm>
            <a:off x="6814955" y="3440760"/>
            <a:ext cx="2208939" cy="120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>
              <a:latin typeface="Arial" charset="0"/>
            </a:endParaRPr>
          </a:p>
          <a:p>
            <a:pPr algn="ctr" eaLnBrk="1" hangingPunct="1">
              <a:defRPr/>
            </a:pPr>
            <a:r>
              <a: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</a:p>
          <a:p>
            <a:pPr algn="ctr" eaLnBrk="1" hangingPunct="1">
              <a:defRPr/>
            </a:pPr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5375" name="Rectangle 34"/>
          <p:cNvSpPr>
            <a:spLocks noChangeArrowheads="1"/>
          </p:cNvSpPr>
          <p:nvPr/>
        </p:nvSpPr>
        <p:spPr bwMode="auto">
          <a:xfrm>
            <a:off x="9406889" y="3444121"/>
            <a:ext cx="2111511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30 556,05</a:t>
            </a:r>
            <a:endParaRPr lang="en-US" altLang="ru-RU" b="1" dirty="0" smtClean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5379" name="TextBox 43"/>
          <p:cNvSpPr txBox="1">
            <a:spLocks noChangeArrowheads="1"/>
          </p:cNvSpPr>
          <p:nvPr/>
        </p:nvSpPr>
        <p:spPr bwMode="auto">
          <a:xfrm>
            <a:off x="2158546" y="2924983"/>
            <a:ext cx="1632767" cy="374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16" name="Прямоугольник 50"/>
          <p:cNvSpPr>
            <a:spLocks noChangeArrowheads="1"/>
          </p:cNvSpPr>
          <p:nvPr/>
        </p:nvSpPr>
        <p:spPr bwMode="auto">
          <a:xfrm>
            <a:off x="1" y="2924983"/>
            <a:ext cx="1871299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</a:t>
            </a:r>
            <a:endParaRPr lang="ru-RU" altLang="ru-RU" sz="1500" i="1">
              <a:latin typeface="Arial" charset="0"/>
            </a:endParaRPr>
          </a:p>
        </p:txBody>
      </p:sp>
      <p:sp>
        <p:nvSpPr>
          <p:cNvPr id="25617" name="Прямоугольник 52"/>
          <p:cNvSpPr>
            <a:spLocks noChangeArrowheads="1"/>
          </p:cNvSpPr>
          <p:nvPr/>
        </p:nvSpPr>
        <p:spPr bwMode="auto">
          <a:xfrm>
            <a:off x="334281" y="3843975"/>
            <a:ext cx="1249772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руб.</a:t>
            </a:r>
          </a:p>
        </p:txBody>
      </p:sp>
      <p:sp>
        <p:nvSpPr>
          <p:cNvPr id="25618" name="Прямоугольник 53"/>
          <p:cNvSpPr>
            <a:spLocks noChangeArrowheads="1"/>
          </p:cNvSpPr>
          <p:nvPr/>
        </p:nvSpPr>
        <p:spPr bwMode="auto">
          <a:xfrm>
            <a:off x="0" y="4277430"/>
            <a:ext cx="1824265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проценты</a:t>
            </a:r>
          </a:p>
        </p:txBody>
      </p:sp>
      <p:sp>
        <p:nvSpPr>
          <p:cNvPr id="13332" name="Rectangle 3"/>
          <p:cNvSpPr>
            <a:spLocks noChangeArrowheads="1"/>
          </p:cNvSpPr>
          <p:nvPr/>
        </p:nvSpPr>
        <p:spPr bwMode="auto">
          <a:xfrm>
            <a:off x="152863" y="0"/>
            <a:ext cx="11735094" cy="838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9048" tIns="11429" rIns="19048" bIns="11429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ПОВЫШЕНИЕ ЗАРАБОТНОЙ ПЛАТЫ</a:t>
            </a:r>
            <a:b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ОТДЕЛЬНЫХ КАТЕГОРИЙ РАБОТНИКОВ МУНИЦИПАЛЬНЫХ УЧРЕЖДЕНИЙ АЛЕКСАНДРОВСКОГО МУНИЦИПАЛЬНОГО ОКРУГА СТАВРОПОЛЬСКОГО КРАЯ</a:t>
            </a:r>
          </a:p>
        </p:txBody>
      </p:sp>
      <p:sp>
        <p:nvSpPr>
          <p:cNvPr id="25620" name="AutoShape 6"/>
          <p:cNvSpPr>
            <a:spLocks noChangeArrowheads="1"/>
          </p:cNvSpPr>
          <p:nvPr/>
        </p:nvSpPr>
        <p:spPr bwMode="auto">
          <a:xfrm>
            <a:off x="1871300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rgbClr val="3366FF"/>
          </a:solidFill>
          <a:ln w="38100">
            <a:solidFill>
              <a:srgbClr val="2206CA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latin typeface="Arial" charset="0"/>
              </a:rPr>
              <a:t>30 556,05</a:t>
            </a:r>
            <a:endParaRPr lang="en-US" altLang="ru-RU" b="1" dirty="0">
              <a:latin typeface="Arial" charset="0"/>
            </a:endParaRPr>
          </a:p>
        </p:txBody>
      </p:sp>
      <p:sp>
        <p:nvSpPr>
          <p:cNvPr id="25621" name="AutoShape 5"/>
          <p:cNvSpPr>
            <a:spLocks noChangeArrowheads="1"/>
          </p:cNvSpPr>
          <p:nvPr/>
        </p:nvSpPr>
        <p:spPr bwMode="auto">
          <a:xfrm>
            <a:off x="4369165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chemeClr val="accent2"/>
          </a:solidFill>
          <a:ln w="38100">
            <a:solidFill>
              <a:srgbClr val="CC990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latin typeface="Arial" charset="0"/>
              </a:rPr>
              <a:t>30 556,05</a:t>
            </a:r>
            <a:endParaRPr lang="ru-RU" altLang="ru-RU" b="1" dirty="0">
              <a:latin typeface="Arial" charset="0"/>
            </a:endParaRPr>
          </a:p>
        </p:txBody>
      </p:sp>
      <p:sp>
        <p:nvSpPr>
          <p:cNvPr id="25622" name="AutoShape 4"/>
          <p:cNvSpPr>
            <a:spLocks noChangeArrowheads="1"/>
          </p:cNvSpPr>
          <p:nvPr/>
        </p:nvSpPr>
        <p:spPr bwMode="auto">
          <a:xfrm>
            <a:off x="6863670" y="4868810"/>
            <a:ext cx="2208940" cy="1439811"/>
          </a:xfrm>
          <a:prstGeom prst="roundRect">
            <a:avLst>
              <a:gd name="adj" fmla="val 13745"/>
            </a:avLst>
          </a:prstGeom>
          <a:solidFill>
            <a:srgbClr val="009900"/>
          </a:solidFill>
          <a:ln w="38100">
            <a:solidFill>
              <a:srgbClr val="00B05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30 556,05</a:t>
            </a:r>
            <a:endParaRPr lang="en-US" altLang="ru-RU" b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23" name="AutoShape 3"/>
          <p:cNvSpPr>
            <a:spLocks noChangeArrowheads="1"/>
          </p:cNvSpPr>
          <p:nvPr/>
        </p:nvSpPr>
        <p:spPr bwMode="auto">
          <a:xfrm>
            <a:off x="9359855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rgbClr val="CC99FF"/>
          </a:solidFill>
          <a:ln w="38100">
            <a:solidFill>
              <a:srgbClr val="911F7B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30 556,05</a:t>
            </a:r>
            <a:endParaRPr lang="ru-RU" altLang="ru-RU" b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24" name="Прямоугольник 51"/>
          <p:cNvSpPr>
            <a:spLocks noChangeArrowheads="1"/>
          </p:cNvSpPr>
          <p:nvPr/>
        </p:nvSpPr>
        <p:spPr bwMode="auto">
          <a:xfrm>
            <a:off x="0" y="3284516"/>
            <a:ext cx="1775551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>
                <a:latin typeface="Arial" charset="0"/>
              </a:rPr>
              <a:t>Культура</a:t>
            </a:r>
          </a:p>
        </p:txBody>
      </p:sp>
      <p:sp>
        <p:nvSpPr>
          <p:cNvPr id="25625" name="Прямоугольник 52"/>
          <p:cNvSpPr>
            <a:spLocks noChangeArrowheads="1"/>
          </p:cNvSpPr>
          <p:nvPr/>
        </p:nvSpPr>
        <p:spPr bwMode="auto">
          <a:xfrm>
            <a:off x="0" y="4798248"/>
            <a:ext cx="1968727" cy="790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>
                <a:latin typeface="Arial" charset="0"/>
              </a:rPr>
              <a:t>Дополнительное образование детей</a:t>
            </a:r>
          </a:p>
        </p:txBody>
      </p:sp>
      <p:sp>
        <p:nvSpPr>
          <p:cNvPr id="58" name="Стрелка вправо 57"/>
          <p:cNvSpPr>
            <a:spLocks noChangeArrowheads="1"/>
          </p:cNvSpPr>
          <p:nvPr/>
        </p:nvSpPr>
        <p:spPr bwMode="auto">
          <a:xfrm>
            <a:off x="3695563" y="4437036"/>
            <a:ext cx="1056596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FFC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27" name="Rectangle 53"/>
          <p:cNvSpPr>
            <a:spLocks noChangeArrowheads="1"/>
          </p:cNvSpPr>
          <p:nvPr/>
        </p:nvSpPr>
        <p:spPr bwMode="auto">
          <a:xfrm>
            <a:off x="3803071" y="4149746"/>
            <a:ext cx="671921" cy="287291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100</a:t>
            </a:r>
            <a:r>
              <a:rPr lang="en-US" altLang="ru-RU" dirty="0" smtClean="0">
                <a:latin typeface="Arial" charset="0"/>
              </a:rPr>
              <a:t>,</a:t>
            </a:r>
            <a:r>
              <a:rPr lang="ru-RU" altLang="ru-RU" dirty="0" smtClean="0">
                <a:latin typeface="Arial" charset="0"/>
              </a:rPr>
              <a:t>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2" name="Стрелка вправо 57"/>
          <p:cNvSpPr>
            <a:spLocks noChangeArrowheads="1"/>
          </p:cNvSpPr>
          <p:nvPr/>
        </p:nvSpPr>
        <p:spPr bwMode="auto">
          <a:xfrm>
            <a:off x="3651889" y="6085174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FFC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29" name="Rectangle 55"/>
          <p:cNvSpPr>
            <a:spLocks noChangeArrowheads="1"/>
          </p:cNvSpPr>
          <p:nvPr/>
        </p:nvSpPr>
        <p:spPr bwMode="auto">
          <a:xfrm>
            <a:off x="3759397" y="5797883"/>
            <a:ext cx="670241" cy="28729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100,0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3" name="Стрелка вправо 57"/>
          <p:cNvSpPr>
            <a:spLocks noChangeArrowheads="1"/>
          </p:cNvSpPr>
          <p:nvPr/>
        </p:nvSpPr>
        <p:spPr bwMode="auto">
          <a:xfrm>
            <a:off x="6191749" y="4437036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ECFF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1" name="Rectangle 57"/>
          <p:cNvSpPr>
            <a:spLocks noChangeArrowheads="1"/>
          </p:cNvSpPr>
          <p:nvPr/>
        </p:nvSpPr>
        <p:spPr bwMode="auto">
          <a:xfrm>
            <a:off x="6299257" y="4149746"/>
            <a:ext cx="670241" cy="287291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</a:t>
            </a:r>
            <a:r>
              <a:rPr lang="en-US" altLang="ru-RU" dirty="0" smtClean="0">
                <a:latin typeface="Arial" charset="0"/>
              </a:rPr>
              <a:t>0</a:t>
            </a:r>
            <a:r>
              <a:rPr lang="ru-RU" altLang="ru-RU" dirty="0" smtClean="0">
                <a:latin typeface="Arial" charset="0"/>
              </a:rPr>
              <a:t>,0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4" name="Стрелка вправо 57"/>
          <p:cNvSpPr>
            <a:spLocks noChangeArrowheads="1"/>
          </p:cNvSpPr>
          <p:nvPr/>
        </p:nvSpPr>
        <p:spPr bwMode="auto">
          <a:xfrm>
            <a:off x="6383246" y="6100295"/>
            <a:ext cx="1056596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ECFF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3" name="Rectangle 59"/>
          <p:cNvSpPr>
            <a:spLocks noChangeArrowheads="1"/>
          </p:cNvSpPr>
          <p:nvPr/>
        </p:nvSpPr>
        <p:spPr bwMode="auto">
          <a:xfrm>
            <a:off x="6492434" y="5813004"/>
            <a:ext cx="670240" cy="287291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100,0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5" name="Стрелка вправо 57"/>
          <p:cNvSpPr>
            <a:spLocks noChangeArrowheads="1"/>
          </p:cNvSpPr>
          <p:nvPr/>
        </p:nvSpPr>
        <p:spPr bwMode="auto">
          <a:xfrm>
            <a:off x="8676176" y="6093574"/>
            <a:ext cx="1056595" cy="144485"/>
          </a:xfrm>
          <a:prstGeom prst="rightArrow">
            <a:avLst>
              <a:gd name="adj1" fmla="val 50000"/>
              <a:gd name="adj2" fmla="val 164251"/>
            </a:avLst>
          </a:prstGeom>
          <a:solidFill>
            <a:srgbClr val="FCEAB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5" name="Rectangle 61"/>
          <p:cNvSpPr>
            <a:spLocks noChangeArrowheads="1"/>
          </p:cNvSpPr>
          <p:nvPr/>
        </p:nvSpPr>
        <p:spPr bwMode="auto">
          <a:xfrm>
            <a:off x="8783683" y="5806284"/>
            <a:ext cx="671921" cy="287291"/>
          </a:xfrm>
          <a:prstGeom prst="rect">
            <a:avLst/>
          </a:prstGeom>
          <a:solidFill>
            <a:srgbClr val="FCEA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100,0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6" name="Стрелка вправо 57"/>
          <p:cNvSpPr>
            <a:spLocks noChangeArrowheads="1"/>
          </p:cNvSpPr>
          <p:nvPr/>
        </p:nvSpPr>
        <p:spPr bwMode="auto">
          <a:xfrm>
            <a:off x="8689614" y="4437036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FCEAB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7" name="Rectangle 63"/>
          <p:cNvSpPr>
            <a:spLocks noChangeArrowheads="1"/>
          </p:cNvSpPr>
          <p:nvPr/>
        </p:nvSpPr>
        <p:spPr bwMode="auto">
          <a:xfrm>
            <a:off x="8797122" y="4149746"/>
            <a:ext cx="670240" cy="287291"/>
          </a:xfrm>
          <a:prstGeom prst="rect">
            <a:avLst/>
          </a:prstGeom>
          <a:solidFill>
            <a:srgbClr val="FCEA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</a:t>
            </a:r>
            <a:r>
              <a:rPr lang="en-US" altLang="ru-RU" dirty="0" smtClean="0">
                <a:latin typeface="Arial" charset="0"/>
              </a:rPr>
              <a:t>0</a:t>
            </a:r>
            <a:r>
              <a:rPr lang="ru-RU" altLang="ru-RU" dirty="0" smtClean="0">
                <a:latin typeface="Arial" charset="0"/>
              </a:rPr>
              <a:t>,0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25638" name="Прямоугольник 52"/>
          <p:cNvSpPr>
            <a:spLocks noChangeArrowheads="1"/>
          </p:cNvSpPr>
          <p:nvPr/>
        </p:nvSpPr>
        <p:spPr bwMode="auto">
          <a:xfrm>
            <a:off x="299005" y="5655078"/>
            <a:ext cx="124809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руб.</a:t>
            </a:r>
          </a:p>
        </p:txBody>
      </p:sp>
      <p:sp>
        <p:nvSpPr>
          <p:cNvPr id="25639" name="Прямоугольник 53"/>
          <p:cNvSpPr>
            <a:spLocks noChangeArrowheads="1"/>
          </p:cNvSpPr>
          <p:nvPr/>
        </p:nvSpPr>
        <p:spPr bwMode="auto">
          <a:xfrm>
            <a:off x="0" y="5876846"/>
            <a:ext cx="1824265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проценты</a:t>
            </a:r>
          </a:p>
        </p:txBody>
      </p:sp>
      <p:sp>
        <p:nvSpPr>
          <p:cNvPr id="65" name="Rectangle 28"/>
          <p:cNvSpPr>
            <a:spLocks noChangeArrowheads="1"/>
          </p:cNvSpPr>
          <p:nvPr/>
        </p:nvSpPr>
        <p:spPr bwMode="gray">
          <a:xfrm>
            <a:off x="1295128" y="1539853"/>
            <a:ext cx="2205579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</a:t>
            </a:r>
            <a:r>
              <a:rPr lang="ru-RU" altLang="ru-RU" b="1" dirty="0" smtClean="0">
                <a:solidFill>
                  <a:schemeClr val="bg1"/>
                </a:solidFill>
                <a:latin typeface="Arial" charset="0"/>
              </a:rPr>
              <a:t>2022 </a:t>
            </a:r>
            <a:r>
              <a:rPr lang="ru-RU" altLang="ru-RU" b="1" dirty="0">
                <a:solidFill>
                  <a:schemeClr val="bg1"/>
                </a:solidFill>
                <a:latin typeface="Arial" charset="0"/>
              </a:rPr>
              <a:t>год  </a:t>
            </a:r>
          </a:p>
          <a:p>
            <a:pPr algn="ctr" eaLnBrk="1" hangingPunct="1">
              <a:defRPr/>
            </a:pPr>
            <a:endParaRPr lang="en-US" altLang="ru-RU" b="1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6766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0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СРЕДСТВА МЕСТНОГО БЮДЖЕТА, ПРЕДУСМОТРЕННЫЕ НА РЕАЛИЗАЦИЮ НАЦИОНАЛЬНЫХ ПРОЕКТОВ, </a:t>
            </a:r>
          </a:p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МЛН.РУБ.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84992368"/>
              </p:ext>
            </p:extLst>
          </p:nvPr>
        </p:nvGraphicFramePr>
        <p:xfrm>
          <a:off x="305199" y="2743142"/>
          <a:ext cx="3809737" cy="3962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677" name="TextBox 5"/>
          <p:cNvSpPr txBox="1">
            <a:spLocks noChangeArrowheads="1"/>
          </p:cNvSpPr>
          <p:nvPr/>
        </p:nvSpPr>
        <p:spPr bwMode="auto">
          <a:xfrm>
            <a:off x="2820387" y="1905186"/>
            <a:ext cx="195479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8" name="TextBox 14"/>
          <p:cNvSpPr txBox="1">
            <a:spLocks noChangeArrowheads="1"/>
          </p:cNvSpPr>
          <p:nvPr/>
        </p:nvSpPr>
        <p:spPr bwMode="auto">
          <a:xfrm>
            <a:off x="1066675" y="2133675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/>
              <a:t>Всего </a:t>
            </a:r>
            <a:r>
              <a:rPr lang="ru-RU" altLang="ru-RU" dirty="0" smtClean="0"/>
              <a:t>60,88</a:t>
            </a:r>
            <a:endParaRPr lang="ru-RU" altLang="ru-RU" dirty="0"/>
          </a:p>
        </p:txBody>
      </p:sp>
      <p:sp>
        <p:nvSpPr>
          <p:cNvPr id="28679" name="TextBox 15"/>
          <p:cNvSpPr txBox="1">
            <a:spLocks noChangeArrowheads="1"/>
          </p:cNvSpPr>
          <p:nvPr/>
        </p:nvSpPr>
        <p:spPr bwMode="auto">
          <a:xfrm>
            <a:off x="4953736" y="2058072"/>
            <a:ext cx="2361801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/>
              <a:t>Всего </a:t>
            </a:r>
            <a:r>
              <a:rPr lang="ru-RU" altLang="ru-RU" dirty="0" smtClean="0"/>
              <a:t>39,28</a:t>
            </a:r>
            <a:endParaRPr lang="ru-RU" altLang="ru-RU" dirty="0"/>
          </a:p>
        </p:txBody>
      </p:sp>
      <p:sp>
        <p:nvSpPr>
          <p:cNvPr id="28680" name="TextBox 16"/>
          <p:cNvSpPr txBox="1">
            <a:spLocks noChangeArrowheads="1"/>
          </p:cNvSpPr>
          <p:nvPr/>
        </p:nvSpPr>
        <p:spPr bwMode="auto">
          <a:xfrm>
            <a:off x="8914708" y="2046312"/>
            <a:ext cx="2590254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/>
              <a:t> Всего </a:t>
            </a:r>
            <a:r>
              <a:rPr lang="ru-RU" altLang="ru-RU" dirty="0" smtClean="0"/>
              <a:t>15,93</a:t>
            </a:r>
            <a:endParaRPr lang="ru-RU" altLang="ru-RU" dirty="0"/>
          </a:p>
        </p:txBody>
      </p:sp>
      <p:sp>
        <p:nvSpPr>
          <p:cNvPr id="28683" name="TextBox 14"/>
          <p:cNvSpPr txBox="1">
            <a:spLocks noChangeArrowheads="1"/>
          </p:cNvSpPr>
          <p:nvPr/>
        </p:nvSpPr>
        <p:spPr bwMode="auto">
          <a:xfrm>
            <a:off x="1066675" y="1448211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FF0000"/>
                </a:solidFill>
              </a:rPr>
              <a:t>2023 </a:t>
            </a:r>
            <a:r>
              <a:rPr lang="ru-RU" altLang="ru-RU" dirty="0">
                <a:solidFill>
                  <a:srgbClr val="FF0000"/>
                </a:solidFill>
              </a:rPr>
              <a:t>год</a:t>
            </a:r>
          </a:p>
        </p:txBody>
      </p:sp>
      <p:sp>
        <p:nvSpPr>
          <p:cNvPr id="28684" name="TextBox 14"/>
          <p:cNvSpPr txBox="1">
            <a:spLocks noChangeArrowheads="1"/>
          </p:cNvSpPr>
          <p:nvPr/>
        </p:nvSpPr>
        <p:spPr bwMode="auto">
          <a:xfrm>
            <a:off x="4800873" y="1448211"/>
            <a:ext cx="2514664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FF0000"/>
                </a:solidFill>
              </a:rPr>
              <a:t>2024 год</a:t>
            </a:r>
            <a:endParaRPr lang="ru-RU" altLang="ru-RU" dirty="0">
              <a:solidFill>
                <a:srgbClr val="FF0000"/>
              </a:solidFill>
            </a:endParaRPr>
          </a:p>
        </p:txBody>
      </p:sp>
      <p:sp>
        <p:nvSpPr>
          <p:cNvPr id="28685" name="TextBox 14"/>
          <p:cNvSpPr txBox="1">
            <a:spLocks noChangeArrowheads="1"/>
          </p:cNvSpPr>
          <p:nvPr/>
        </p:nvSpPr>
        <p:spPr bwMode="auto">
          <a:xfrm>
            <a:off x="8991979" y="1448211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FF0000"/>
                </a:solidFill>
              </a:rPr>
              <a:t>2025 </a:t>
            </a:r>
            <a:r>
              <a:rPr lang="ru-RU" altLang="ru-RU" dirty="0">
                <a:solidFill>
                  <a:srgbClr val="FF0000"/>
                </a:solidFill>
              </a:rPr>
              <a:t>год</a:t>
            </a:r>
          </a:p>
        </p:txBody>
      </p:sp>
      <p:sp>
        <p:nvSpPr>
          <p:cNvPr id="17" name="Овал 16"/>
          <p:cNvSpPr/>
          <p:nvPr/>
        </p:nvSpPr>
        <p:spPr>
          <a:xfrm>
            <a:off x="4188648" y="2888556"/>
            <a:ext cx="3880981" cy="3670125"/>
          </a:xfrm>
          <a:prstGeom prst="ellipse">
            <a:avLst/>
          </a:prstGeom>
          <a:solidFill>
            <a:srgbClr val="0070C0">
              <a:alpha val="73000"/>
            </a:srgb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«Демография»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36,46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8140197" y="2839988"/>
            <a:ext cx="3880981" cy="3670125"/>
          </a:xfrm>
          <a:prstGeom prst="ellipse">
            <a:avLst/>
          </a:prstGeom>
          <a:solidFill>
            <a:srgbClr val="0070C0">
              <a:alpha val="73000"/>
            </a:srgb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«Демография»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13,11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5104065" y="4322820"/>
            <a:ext cx="2064258" cy="1930250"/>
            <a:chOff x="986688" y="1567605"/>
            <a:chExt cx="2064258" cy="1930250"/>
          </a:xfrm>
          <a:scene3d>
            <a:camera prst="orthographicFront"/>
            <a:lightRig rig="flat" dir="t"/>
          </a:scene3d>
        </p:grpSpPr>
        <p:sp>
          <p:nvSpPr>
            <p:cNvPr id="29" name="Овал 28"/>
            <p:cNvSpPr/>
            <p:nvPr/>
          </p:nvSpPr>
          <p:spPr>
            <a:xfrm>
              <a:off x="986688" y="1567605"/>
              <a:ext cx="2064258" cy="1930250"/>
            </a:xfrm>
            <a:prstGeom prst="ellipse">
              <a:avLst/>
            </a:prstGeom>
            <a:solidFill>
              <a:srgbClr val="FFFF00"/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0" name="Овал 4"/>
            <p:cNvSpPr/>
            <p:nvPr/>
          </p:nvSpPr>
          <p:spPr>
            <a:xfrm>
              <a:off x="1288992" y="2050167"/>
              <a:ext cx="1459651" cy="96512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ru-RU" sz="1600" kern="1200" dirty="0" err="1" smtClean="0">
                  <a:latin typeface="Times New Roman" pitchFamily="18" charset="0"/>
                  <a:cs typeface="Times New Roman" pitchFamily="18" charset="0"/>
                </a:rPr>
                <a:t>Образова</a:t>
              </a:r>
              <a:r>
                <a:rPr lang="en-US" sz="1600" kern="1200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err="1" smtClean="0">
                  <a:latin typeface="Times New Roman" pitchFamily="18" charset="0"/>
                  <a:cs typeface="Times New Roman" pitchFamily="18" charset="0"/>
                </a:rPr>
                <a:t>ние</a:t>
              </a: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» 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2,82</a:t>
              </a:r>
              <a:endParaRPr lang="ru-RU" sz="1600" kern="1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8974354" y="4294350"/>
            <a:ext cx="2064258" cy="1930250"/>
            <a:chOff x="986688" y="1567605"/>
            <a:chExt cx="2064258" cy="1930250"/>
          </a:xfrm>
          <a:scene3d>
            <a:camera prst="orthographicFront"/>
            <a:lightRig rig="flat" dir="t"/>
          </a:scene3d>
        </p:grpSpPr>
        <p:sp>
          <p:nvSpPr>
            <p:cNvPr id="32" name="Овал 31"/>
            <p:cNvSpPr/>
            <p:nvPr/>
          </p:nvSpPr>
          <p:spPr>
            <a:xfrm>
              <a:off x="986688" y="1567605"/>
              <a:ext cx="2064258" cy="1930250"/>
            </a:xfrm>
            <a:prstGeom prst="ellipse">
              <a:avLst/>
            </a:prstGeom>
            <a:solidFill>
              <a:srgbClr val="FFFF00"/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3" name="Овал 4"/>
            <p:cNvSpPr/>
            <p:nvPr/>
          </p:nvSpPr>
          <p:spPr>
            <a:xfrm>
              <a:off x="1288992" y="2050167"/>
              <a:ext cx="1459651" cy="96512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ru-RU" sz="1600" kern="1200" dirty="0" err="1" smtClean="0">
                  <a:latin typeface="Times New Roman" pitchFamily="18" charset="0"/>
                  <a:cs typeface="Times New Roman" pitchFamily="18" charset="0"/>
                </a:rPr>
                <a:t>Образова</a:t>
              </a:r>
              <a:r>
                <a:rPr lang="en-US" sz="1600" kern="1200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err="1" smtClean="0">
                  <a:latin typeface="Times New Roman" pitchFamily="18" charset="0"/>
                  <a:cs typeface="Times New Roman" pitchFamily="18" charset="0"/>
                </a:rPr>
                <a:t>ние</a:t>
              </a: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» 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2,82</a:t>
              </a:r>
              <a:endParaRPr lang="ru-RU" sz="1600" kern="1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65327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5468" y="225468"/>
            <a:ext cx="1182457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Расходы бюджета муниципального округа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2025 годов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предусмотренные на реализацию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национальных проектов, в проекте учтены с детализацией по следующим региональным проектам: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«Демография»,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том числе: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региональный проект «Финансовая поддержка семей при рождении детей»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в объеме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58 060,69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 рублей,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–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36 458,61 тыс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рублей,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13113,87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 рублей;</a:t>
            </a:r>
          </a:p>
          <a:p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«Образование»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том числе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региональный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«Патриотическое воспитание граждан Российской Федерации»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в объеме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2 822,85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 рублей,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2822,85 тыс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рублей,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2 822,85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10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68322"/>
            <a:ext cx="3152775" cy="7896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14860" y="0"/>
            <a:ext cx="2609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1" y="943921"/>
            <a:ext cx="241101" cy="2411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2" y="1756496"/>
            <a:ext cx="241101" cy="2411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3" y="2811994"/>
            <a:ext cx="241101" cy="241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3" y="4212655"/>
            <a:ext cx="241101" cy="2411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84432" flipV="1">
            <a:off x="297392" y="3503742"/>
            <a:ext cx="250159" cy="25015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47649" y="874065"/>
            <a:ext cx="120842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Консолидированный бюджет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свод бюджетов бюджетной системы Российской Федерации на соответствующей территории (за исключением бюджетов государственных внебюджетных фондов) без учета межбюджетных трансфертов между этими бюджетами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44372" y="1700202"/>
            <a:ext cx="112811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обязательства, возникающие из муниципальных заимствований, гарантий по обязательствам третьих лиц, другие обязательства в соответствии с видами долговых обязательств, установленными Бюджетным кодексом, принятые на себя Российской Федерацией, субъектом Российской Федерации или муниципальным образованием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3872" y="2786856"/>
            <a:ext cx="11935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отношения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взаимоотношения между публично-правовыми образованиями по вопросам регулирования бюджетных правоотношений, организации и осуществления бюджетного процесса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74146" y="3442228"/>
            <a:ext cx="115130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средства, предоставляемые одним бюджетом бюджетной системы Российской Федерации другому бюджету бюджетной системы Российской Федерации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-118464" y="4160051"/>
            <a:ext cx="116856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мероприятий и инструментов муниципальной политики,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обеспечивающих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ключевых муниципальных функций достижение приоритетов и целей муниципальной политики в сфере социально-экономического развития и безопасности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84432" flipV="1">
            <a:off x="272307" y="5356996"/>
            <a:ext cx="250159" cy="250159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-172331" y="5286440"/>
            <a:ext cx="11490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положительное сальдо, превышение доходов бюджета над его расходами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2286000" y="175890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286000" y="282610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286000" y="3442228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286000" y="4074390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285998" y="5092734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285999" y="5756789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67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1"/>
          <p:cNvSpPr>
            <a:spLocks noChangeArrowheads="1"/>
          </p:cNvSpPr>
          <p:nvPr/>
        </p:nvSpPr>
        <p:spPr bwMode="auto">
          <a:xfrm>
            <a:off x="8007615" y="2862820"/>
            <a:ext cx="195410" cy="37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28" tIns="48363" rIns="96728" bIns="48363">
            <a:spAutoFit/>
          </a:bodyPr>
          <a:lstStyle/>
          <a:p>
            <a:endParaRPr lang="ru-RU" altLang="ru-RU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286262" y="368664"/>
            <a:ext cx="9905738" cy="970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28" tIns="48363" rIns="96728" bIns="48363">
            <a:spAutoFit/>
          </a:bodyPr>
          <a:lstStyle/>
          <a:p>
            <a:pPr algn="ctr" defTabSz="967019">
              <a:lnSpc>
                <a:spcPct val="80000"/>
              </a:lnSpc>
              <a:defRPr/>
            </a:pP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  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Инициативные </a:t>
            </a: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п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роекты</a:t>
            </a: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, 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с долей </a:t>
            </a:r>
            <a:endParaRPr lang="ru-RU" altLang="ru-RU" sz="3500" dirty="0">
              <a:ln w="3175" cmpd="sng">
                <a:solidFill>
                  <a:schemeClr val="tx1"/>
                </a:solidFill>
                <a:prstDash val="solid"/>
              </a:ln>
              <a:cs typeface="Times New Roman" pitchFamily="18" charset="0"/>
            </a:endParaRPr>
          </a:p>
          <a:p>
            <a:pPr algn="ctr" defTabSz="967019">
              <a:lnSpc>
                <a:spcPct val="80000"/>
              </a:lnSpc>
              <a:defRPr/>
            </a:pP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средств краевого бюджета</a:t>
            </a:r>
            <a:r>
              <a:rPr lang="en-US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,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 в 2023 </a:t>
            </a: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году </a:t>
            </a:r>
          </a:p>
        </p:txBody>
      </p:sp>
      <p:pic>
        <p:nvPicPr>
          <p:cNvPr id="29700" name="Picture 4" descr="D:\Users\exfias\Desktop\логотип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1" y="102549"/>
            <a:ext cx="2625502" cy="1692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Овал 4"/>
          <p:cNvSpPr/>
          <p:nvPr/>
        </p:nvSpPr>
        <p:spPr>
          <a:xfrm>
            <a:off x="1409493" y="2869415"/>
            <a:ext cx="2238247" cy="556448"/>
          </a:xfrm>
          <a:prstGeom prst="rect">
            <a:avLst/>
          </a:prstGeom>
          <a:noFill/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0368" tIns="120368" rIns="120368" bIns="120368" spcCol="1343" anchor="ctr"/>
          <a:lstStyle/>
          <a:p>
            <a:pPr algn="ctr" defTabSz="752304">
              <a:lnSpc>
                <a:spcPts val="1377"/>
              </a:lnSpc>
              <a:spcAft>
                <a:spcPct val="35000"/>
              </a:spcAft>
              <a:defRPr/>
            </a:pPr>
            <a:endParaRPr lang="ru-RU" sz="25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428412"/>
              </p:ext>
            </p:extLst>
          </p:nvPr>
        </p:nvGraphicFramePr>
        <p:xfrm>
          <a:off x="922946" y="1825592"/>
          <a:ext cx="10391686" cy="4269732"/>
        </p:xfrm>
        <a:graphic>
          <a:graphicData uri="http://schemas.openxmlformats.org/drawingml/2006/table">
            <a:tbl>
              <a:tblPr/>
              <a:tblGrid>
                <a:gridCol w="7517780"/>
                <a:gridCol w="1198930"/>
                <a:gridCol w="1674976"/>
              </a:tblGrid>
              <a:tr h="7657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Наименование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проекта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Количество проектов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Общая стоимость проектов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</a:tr>
              <a:tr h="9366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  1.Благоустройство межквартальных проходов на Новом кладбище,           расположенного по улице Объездная 1 в селе Александровское Александровского муниципального округа Ставропольского края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(КБ – 1709,76, МБ – 570,00, ИП – 421,68)</a:t>
                      </a: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2 701,44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129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  2.Ремонт центрального проезда Нового кладбища, расположенного по улице Объездная, 1 в селе Александровское Александровского муниципального округа Ставропольского края (КБ – 1750,79, МБ – 590,00, ИП – 396,57)</a:t>
                      </a: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2 737,36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3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  3.Благоустройство пешеходной зоны на центральной площади села </a:t>
                      </a:r>
                      <a:r>
                        <a:rPr kumimoji="0" lang="ru-RU" alt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Грушевское</a:t>
                      </a: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Александровского муниципального округа Ставропольского края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(КБ – 1123,60, МБ – 601,17, ИП – 279,00)</a:t>
                      </a: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2 003,77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1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   4.Устройство детской игровой площадки на территории Дворца культуры в селе </a:t>
                      </a:r>
                      <a:r>
                        <a:rPr kumimoji="0" lang="ru-RU" alt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Калиновское</a:t>
                      </a: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Александровского муниципального округа Ставропольского края (КБ – 985,12, МБ – 806,49, ИП – 896,70)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2 688,31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" name="Прямая соединительная линия 2"/>
          <p:cNvCxnSpPr/>
          <p:nvPr/>
        </p:nvCxnSpPr>
        <p:spPr>
          <a:xfrm>
            <a:off x="9656748" y="3572933"/>
            <a:ext cx="164933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9656748" y="4500033"/>
            <a:ext cx="164933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1424331" y="4233748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9656748" y="5291667"/>
            <a:ext cx="164933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9656748" y="6071697"/>
            <a:ext cx="1649338" cy="99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>
            <p:custDataLst>
              <p:tags r:id="rId1"/>
            </p:custDataLst>
          </p:nvPr>
        </p:nvSpPr>
        <p:spPr>
          <a:xfrm>
            <a:off x="8785077" y="1230595"/>
            <a:ext cx="2228536" cy="374669"/>
          </a:xfrm>
          <a:prstGeom prst="rect">
            <a:avLst/>
          </a:prstGeom>
          <a:noFill/>
        </p:spPr>
        <p:txBody>
          <a:bodyPr wrap="square" lIns="96728" tIns="48363" rIns="96728" bIns="48363">
            <a:spAutoFit/>
          </a:bodyPr>
          <a:lstStyle/>
          <a:p>
            <a:pPr algn="r" defTabSz="967019">
              <a:defRPr/>
            </a:pPr>
            <a:r>
              <a:rPr lang="ru-RU" i="1" dirty="0">
                <a:ln>
                  <a:solidFill>
                    <a:schemeClr val="tx1"/>
                  </a:solidFill>
                </a:ln>
                <a:latin typeface="+mn-lt"/>
                <a:ea typeface="Tahoma" pitchFamily="34" charset="0"/>
                <a:cs typeface="Tahoma" pitchFamily="34" charset="0"/>
              </a:rPr>
              <a:t>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192944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1"/>
          <p:cNvSpPr>
            <a:spLocks noChangeArrowheads="1"/>
          </p:cNvSpPr>
          <p:nvPr/>
        </p:nvSpPr>
        <p:spPr bwMode="auto">
          <a:xfrm>
            <a:off x="8007615" y="2862820"/>
            <a:ext cx="195410" cy="37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28" tIns="48363" rIns="96728" bIns="48363">
            <a:spAutoFit/>
          </a:bodyPr>
          <a:lstStyle/>
          <a:p>
            <a:endParaRPr lang="ru-RU" altLang="ru-RU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286262" y="368664"/>
            <a:ext cx="9216377" cy="932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6728" tIns="48363" rIns="96728" bIns="48363">
            <a:spAutoFit/>
          </a:bodyPr>
          <a:lstStyle/>
          <a:p>
            <a:pPr algn="ctr" defTabSz="967019">
              <a:lnSpc>
                <a:spcPct val="80000"/>
              </a:lnSpc>
              <a:defRPr/>
            </a:pP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    </a:t>
            </a:r>
            <a:r>
              <a:rPr lang="en-US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	</a:t>
            </a:r>
            <a:r>
              <a:rPr lang="ru-RU" altLang="ru-RU" sz="32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Инициативные </a:t>
            </a:r>
            <a:r>
              <a:rPr lang="ru-RU" altLang="ru-RU" sz="32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п</a:t>
            </a:r>
            <a:r>
              <a:rPr lang="ru-RU" altLang="ru-RU" sz="32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роекты</a:t>
            </a:r>
            <a:r>
              <a:rPr lang="ru-RU" altLang="ru-RU" sz="32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, </a:t>
            </a:r>
            <a:r>
              <a:rPr lang="ru-RU" altLang="ru-RU" sz="32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с долей средств </a:t>
            </a:r>
          </a:p>
          <a:p>
            <a:pPr algn="ctr" defTabSz="967019">
              <a:lnSpc>
                <a:spcPct val="80000"/>
              </a:lnSpc>
              <a:defRPr/>
            </a:pPr>
            <a:r>
              <a:rPr lang="ru-RU" altLang="ru-RU" sz="32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краевого бюджета</a:t>
            </a:r>
            <a:r>
              <a:rPr lang="en-US" altLang="ru-RU" sz="32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,</a:t>
            </a:r>
            <a:r>
              <a:rPr lang="ru-RU" altLang="ru-RU" sz="32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 в 2023 </a:t>
            </a:r>
            <a:r>
              <a:rPr lang="ru-RU" altLang="ru-RU" sz="32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году </a:t>
            </a:r>
          </a:p>
        </p:txBody>
      </p:sp>
      <p:pic>
        <p:nvPicPr>
          <p:cNvPr id="29700" name="Picture 4" descr="D:\Users\exfias\Desktop\логотип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687683" cy="1732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Овал 4"/>
          <p:cNvSpPr/>
          <p:nvPr/>
        </p:nvSpPr>
        <p:spPr>
          <a:xfrm>
            <a:off x="1409493" y="2869415"/>
            <a:ext cx="2238247" cy="556448"/>
          </a:xfrm>
          <a:prstGeom prst="rect">
            <a:avLst/>
          </a:prstGeom>
          <a:noFill/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0368" tIns="120368" rIns="120368" bIns="120368" spcCol="1343" anchor="ctr"/>
          <a:lstStyle/>
          <a:p>
            <a:pPr algn="ctr" defTabSz="752304">
              <a:lnSpc>
                <a:spcPts val="1377"/>
              </a:lnSpc>
              <a:spcAft>
                <a:spcPct val="35000"/>
              </a:spcAft>
              <a:defRPr/>
            </a:pPr>
            <a:endParaRPr lang="ru-RU" sz="25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053989"/>
              </p:ext>
            </p:extLst>
          </p:nvPr>
        </p:nvGraphicFramePr>
        <p:xfrm>
          <a:off x="897467" y="1732142"/>
          <a:ext cx="10041466" cy="4520913"/>
        </p:xfrm>
        <a:graphic>
          <a:graphicData uri="http://schemas.openxmlformats.org/drawingml/2006/table">
            <a:tbl>
              <a:tblPr/>
              <a:tblGrid>
                <a:gridCol w="7281333"/>
                <a:gridCol w="1134533"/>
                <a:gridCol w="1625600"/>
              </a:tblGrid>
              <a:tr h="7941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Наименование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проекта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Количество проектов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Общая стоимость проектов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</a:tr>
              <a:tr h="7607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 5. Обустройство тротуара по ул. Комсомольская в селе </a:t>
                      </a: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</a:t>
                      </a:r>
                      <a:r>
                        <a:rPr kumimoji="0" lang="ru-RU" alt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Круглолесское</a:t>
                      </a: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Александровского муниципального округа </a:t>
                      </a: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Ставропольского края (КБ – 940,00, МБ – 529,42, ИП – 295,00)</a:t>
                      </a: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1 764,42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44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6.Спортивно-оздоровительный  тренажерный комплекс "Открытое небо" </a:t>
                      </a: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по улице Средняя 3 в поселке Новокавказский </a:t>
                      </a: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Александровского      муниципального округа Ставропольского края</a:t>
                      </a: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(КБ – 1071,13, МБ – 661,79, ИП – 473,05)</a:t>
                      </a: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2 205,97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2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7. Устройство ограждения кладбища на территории села </a:t>
                      </a: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Северное Александровского муниципального округа Ставропольского края              </a:t>
                      </a: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(КБ – 887,35, МБ – 507,49, ИП – 296,80)</a:t>
                      </a: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1 691,64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8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 8.Обустройство зоны семейного отдыха около фонтана по улице </a:t>
                      </a: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 Клубная хутора Средний Александровского муниципального </a:t>
                      </a: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 округа Ставропольского края (КБ – 1270,58, МБ – 706,97, ИП – 379,00)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2 356,55 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17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 Итого</a:t>
                      </a:r>
                      <a:r>
                        <a:rPr kumimoji="0" lang="en-US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:  </a:t>
                      </a: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(КБ – </a:t>
                      </a:r>
                      <a:r>
                        <a:rPr kumimoji="0" lang="en-US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9738,34</a:t>
                      </a: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, МБ – </a:t>
                      </a:r>
                      <a:r>
                        <a:rPr kumimoji="0" lang="en-US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4973,33</a:t>
                      </a: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, ИП – 3</a:t>
                      </a:r>
                      <a:r>
                        <a:rPr kumimoji="0" lang="en-US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437,79</a:t>
                      </a: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8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18 149,46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" name="Прямая соединительная линия 2"/>
          <p:cNvCxnSpPr/>
          <p:nvPr/>
        </p:nvCxnSpPr>
        <p:spPr>
          <a:xfrm>
            <a:off x="9289279" y="3268083"/>
            <a:ext cx="164933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9289279" y="4233748"/>
            <a:ext cx="164933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1424331" y="4233748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9289279" y="5020733"/>
            <a:ext cx="164933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9289279" y="5748867"/>
            <a:ext cx="1649338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>
            <p:custDataLst>
              <p:tags r:id="rId1"/>
            </p:custDataLst>
          </p:nvPr>
        </p:nvSpPr>
        <p:spPr>
          <a:xfrm>
            <a:off x="7865534" y="1350564"/>
            <a:ext cx="2192866" cy="282337"/>
          </a:xfrm>
          <a:prstGeom prst="rect">
            <a:avLst/>
          </a:prstGeom>
          <a:noFill/>
        </p:spPr>
        <p:txBody>
          <a:bodyPr wrap="square" lIns="96728" tIns="48363" rIns="96728" bIns="48363">
            <a:spAutoFit/>
          </a:bodyPr>
          <a:lstStyle/>
          <a:p>
            <a:pPr algn="r" defTabSz="967019">
              <a:defRPr/>
            </a:pPr>
            <a:r>
              <a:rPr lang="ru-RU" sz="1200" i="1" dirty="0">
                <a:ln>
                  <a:solidFill>
                    <a:schemeClr val="tx1"/>
                  </a:solidFill>
                </a:ln>
                <a:latin typeface="+mn-lt"/>
                <a:ea typeface="Tahoma" pitchFamily="34" charset="0"/>
                <a:cs typeface="Tahoma" pitchFamily="34" charset="0"/>
              </a:rPr>
              <a:t>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198296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50" name="Group 1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153526"/>
              </p:ext>
            </p:extLst>
          </p:nvPr>
        </p:nvGraphicFramePr>
        <p:xfrm>
          <a:off x="914400" y="1593088"/>
          <a:ext cx="10434180" cy="5170463"/>
        </p:xfrm>
        <a:graphic>
          <a:graphicData uri="http://schemas.openxmlformats.org/drawingml/2006/table">
            <a:tbl>
              <a:tblPr/>
              <a:tblGrid>
                <a:gridCol w="3553195">
                  <a:extLst>
                    <a:ext uri="{9D8B030D-6E8A-4147-A177-3AD203B41FA5}"/>
                  </a:extLst>
                </a:gridCol>
                <a:gridCol w="1510270"/>
                <a:gridCol w="1329868">
                  <a:extLst>
                    <a:ext uri="{9D8B030D-6E8A-4147-A177-3AD203B41FA5}"/>
                  </a:extLst>
                </a:gridCol>
                <a:gridCol w="1385433">
                  <a:extLst>
                    <a:ext uri="{9D8B030D-6E8A-4147-A177-3AD203B41FA5}"/>
                  </a:extLst>
                </a:gridCol>
                <a:gridCol w="1293071">
                  <a:extLst>
                    <a:ext uri="{9D8B030D-6E8A-4147-A177-3AD203B41FA5}"/>
                  </a:extLst>
                </a:gridCol>
                <a:gridCol w="1362343">
                  <a:extLst>
                    <a:ext uri="{9D8B030D-6E8A-4147-A177-3AD203B41FA5}"/>
                  </a:extLst>
                </a:gridCol>
              </a:tblGrid>
              <a:tr h="12504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Наименование раздела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2022  год (Решение №396/249)</a:t>
                      </a:r>
                      <a:endParaRPr kumimoji="0" lang="en-US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kumimoji="0" lang="en-US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2023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решение №605/180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Отклонение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 абсолютном выражении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(2023 г  к 2022 г)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решение №605/180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2025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решение №605/180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41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07. Образование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608 404,16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676 940,61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+68 536,45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778 052,19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777 214,62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04. Национальная экономика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60 557,44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92 037,72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+31 480,28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85 596,37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29 818,33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05. Жилищно-коммунальное хозяйство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33 776,08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63 765,42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+29 989,34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25 904,12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26 240,54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08. Культура, кинематография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72 640,84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83 174,77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+10 533,93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75 950,74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76 245,61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11. Физическая культура и спорт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37 390,22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43 250,42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+5 860,20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40 491,12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40 685,46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41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03. Национальная безопасность и правоохранительная деятельность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3 570,08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4 024,61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+454,53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4 027,94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4 031,39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41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02. Национальная  оборона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989,48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1 192,43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+202,95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1 244,22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1 286,57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31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01. Общегосударственные вопросы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193 550,88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189 989,34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-3 561,54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188 176,17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184 528,19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10. Социальная политика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501 356,92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422 620,27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-78 736,65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303 849,83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285 763,52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Условно-утвержденные расходы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17 281,70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35 179,00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521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Итого расходов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1 512 236,10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1 576 995,58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+64 759,48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1 520 574,40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1 460 993,23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0815" name="Text Box 2"/>
          <p:cNvSpPr txBox="1">
            <a:spLocks noChangeArrowheads="1"/>
          </p:cNvSpPr>
          <p:nvPr/>
        </p:nvSpPr>
        <p:spPr bwMode="auto">
          <a:xfrm>
            <a:off x="1" y="1"/>
            <a:ext cx="11735094" cy="1205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Функциональная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год и плановый период 20</a:t>
            </a:r>
            <a:r>
              <a:rPr lang="en-US" alt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4 и 2025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годов</a:t>
            </a:r>
          </a:p>
        </p:txBody>
      </p:sp>
      <p:sp>
        <p:nvSpPr>
          <p:cNvPr id="30816" name="Text Box 36"/>
          <p:cNvSpPr txBox="1">
            <a:spLocks noChangeArrowheads="1"/>
          </p:cNvSpPr>
          <p:nvPr/>
        </p:nvSpPr>
        <p:spPr bwMode="auto">
          <a:xfrm>
            <a:off x="9830199" y="1295326"/>
            <a:ext cx="2580175" cy="29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latin typeface="Calibri" pitchFamily="34" charset="0"/>
              </a:rPr>
              <a:t>(тыс.</a:t>
            </a:r>
            <a:r>
              <a:rPr lang="en-US" altLang="ru-RU" sz="1300" b="1" i="1">
                <a:latin typeface="Calibri" pitchFamily="34" charset="0"/>
              </a:rPr>
              <a:t> </a:t>
            </a:r>
            <a:r>
              <a:rPr lang="ru-RU" altLang="ru-RU" sz="1300" b="1" i="1">
                <a:latin typeface="Calibri" pitchFamily="34" charset="0"/>
              </a:rPr>
              <a:t>рублей)</a:t>
            </a:r>
          </a:p>
        </p:txBody>
      </p:sp>
      <p:sp>
        <p:nvSpPr>
          <p:cNvPr id="30817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41231298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2"/>
          <p:cNvSpPr txBox="1">
            <a:spLocks noGrp="1" noChangeArrowheads="1"/>
          </p:cNvSpPr>
          <p:nvPr/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26CECBCB-BF34-429D-9BC5-23579319C97B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+mn-cs"/>
              </a:rPr>
              <a:pPr algn="r">
                <a:defRPr/>
              </a:pPr>
              <a:t>33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cs typeface="+mn-cs"/>
            </a:endParaRPr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239184" y="1"/>
            <a:ext cx="1195281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ФУНКЦИОНАЛЬНАЯ СТРУКТУРА РАСХОДОВ БЮДЖЕТА  МУНИЦИПАЛЬНОГО ОКРУГА</a:t>
            </a:r>
          </a:p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.(РЕШЕНИЕ №605/180) </a:t>
            </a: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СРАВНЕНИИ С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г. (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ПЛАН РЕШЕНИЕ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№396/249)</a:t>
            </a:r>
            <a:r>
              <a:rPr lang="ru-RU" b="1" dirty="0" smtClean="0">
                <a:latin typeface="Times New Roman" pitchFamily="18" charset="0"/>
              </a:rPr>
              <a:t>, </a:t>
            </a:r>
            <a:r>
              <a:rPr lang="ru-RU" b="1" dirty="0">
                <a:latin typeface="Times New Roman" pitchFamily="18" charset="0"/>
              </a:rPr>
              <a:t>%    </a:t>
            </a:r>
          </a:p>
          <a:p>
            <a:pPr algn="ctr" eaLnBrk="1" hangingPunct="1"/>
            <a:r>
              <a:rPr lang="ru-RU" b="1" dirty="0">
                <a:latin typeface="Times New Roman" pitchFamily="18" charset="0"/>
              </a:rPr>
              <a:t>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1126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1809284"/>
              </p:ext>
            </p:extLst>
          </p:nvPr>
        </p:nvGraphicFramePr>
        <p:xfrm>
          <a:off x="-13367" y="1512888"/>
          <a:ext cx="11463338" cy="481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4" name="Лист" r:id="rId3" imgW="8524757" imgH="4771929" progId="Excel.Sheet.8">
                  <p:embed/>
                </p:oleObj>
              </mc:Choice>
              <mc:Fallback>
                <p:oleObj name="Лист" r:id="rId3" imgW="8524757" imgH="4771929" progId="Excel.Sheet.8">
                  <p:embed/>
                  <p:pic>
                    <p:nvPicPr>
                      <p:cNvPr id="0" name="Picture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3367" y="1512888"/>
                        <a:ext cx="11463338" cy="4813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 Box 4"/>
          <p:cNvSpPr txBox="1">
            <a:spLocks noChangeArrowheads="1"/>
          </p:cNvSpPr>
          <p:nvPr/>
        </p:nvSpPr>
        <p:spPr bwMode="auto">
          <a:xfrm rot="10800000" flipV="1">
            <a:off x="2455101" y="1064712"/>
            <a:ext cx="18142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 smtClean="0">
                <a:solidFill>
                  <a:schemeClr val="tx2"/>
                </a:solidFill>
              </a:rPr>
              <a:t>       2023 </a:t>
            </a:r>
            <a:r>
              <a:rPr lang="ru-RU" sz="2000" b="1" dirty="0">
                <a:solidFill>
                  <a:schemeClr val="tx2"/>
                </a:solidFill>
              </a:rPr>
              <a:t>г.</a:t>
            </a:r>
          </a:p>
        </p:txBody>
      </p:sp>
      <p:graphicFrame>
        <p:nvGraphicFramePr>
          <p:cNvPr id="1127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3208896"/>
              </p:ext>
            </p:extLst>
          </p:nvPr>
        </p:nvGraphicFramePr>
        <p:xfrm>
          <a:off x="5806018" y="3284539"/>
          <a:ext cx="6385983" cy="597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" name="Диаграмма" r:id="rId5" imgW="5038671" imgH="5486515" progId="MSGraph.Chart.8">
                  <p:embed followColorScheme="full"/>
                </p:oleObj>
              </mc:Choice>
              <mc:Fallback>
                <p:oleObj name="Диаграмма" r:id="rId5" imgW="5038671" imgH="5486515" progId="MSGraph.Chart.8">
                  <p:embed followColorScheme="full"/>
                  <p:pic>
                    <p:nvPicPr>
                      <p:cNvPr id="0" name="Picture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6018" y="3284539"/>
                        <a:ext cx="6385983" cy="5976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8015817" y="2852739"/>
            <a:ext cx="163406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 smtClean="0">
                <a:solidFill>
                  <a:schemeClr val="tx2"/>
                </a:solidFill>
              </a:rPr>
              <a:t>2022 </a:t>
            </a:r>
            <a:r>
              <a:rPr lang="ru-RU" sz="2000" b="1" dirty="0">
                <a:solidFill>
                  <a:schemeClr val="tx2"/>
                </a:solidFill>
              </a:rPr>
              <a:t>г.</a:t>
            </a:r>
          </a:p>
        </p:txBody>
      </p:sp>
      <p:sp>
        <p:nvSpPr>
          <p:cNvPr id="11272" name="Line 7"/>
          <p:cNvSpPr>
            <a:spLocks noChangeShapeType="1"/>
          </p:cNvSpPr>
          <p:nvPr/>
        </p:nvSpPr>
        <p:spPr bwMode="auto">
          <a:xfrm flipH="1">
            <a:off x="5232400" y="27082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3" name="Line 8"/>
          <p:cNvSpPr>
            <a:spLocks noChangeShapeType="1"/>
          </p:cNvSpPr>
          <p:nvPr/>
        </p:nvSpPr>
        <p:spPr bwMode="auto">
          <a:xfrm flipH="1">
            <a:off x="1488017" y="27082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4" name="Line 9"/>
          <p:cNvSpPr>
            <a:spLocks noChangeShapeType="1"/>
          </p:cNvSpPr>
          <p:nvPr/>
        </p:nvSpPr>
        <p:spPr bwMode="auto">
          <a:xfrm flipH="1">
            <a:off x="1390651" y="24923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5" name="Line 10"/>
          <p:cNvSpPr>
            <a:spLocks noChangeShapeType="1"/>
          </p:cNvSpPr>
          <p:nvPr/>
        </p:nvSpPr>
        <p:spPr bwMode="auto">
          <a:xfrm flipH="1">
            <a:off x="1007533" y="3068639"/>
            <a:ext cx="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6" name="Text Box 18"/>
          <p:cNvSpPr txBox="1">
            <a:spLocks noChangeArrowheads="1"/>
          </p:cNvSpPr>
          <p:nvPr/>
        </p:nvSpPr>
        <p:spPr bwMode="auto">
          <a:xfrm>
            <a:off x="1007533" y="3860800"/>
            <a:ext cx="56663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400" b="1" dirty="0" smtClean="0"/>
              <a:t>78,5 % </a:t>
            </a:r>
            <a:r>
              <a:rPr lang="ru-RU" sz="1400" b="1" dirty="0"/>
              <a:t>– социально-культурная сфера</a:t>
            </a:r>
            <a:endParaRPr lang="ru-RU" sz="1400" b="1" dirty="0">
              <a:latin typeface="Verdana" pitchFamily="34" charset="0"/>
            </a:endParaRPr>
          </a:p>
        </p:txBody>
      </p:sp>
      <p:sp>
        <p:nvSpPr>
          <p:cNvPr id="11277" name="Text Box 18"/>
          <p:cNvSpPr txBox="1">
            <a:spLocks noChangeArrowheads="1"/>
          </p:cNvSpPr>
          <p:nvPr/>
        </p:nvSpPr>
        <p:spPr bwMode="auto">
          <a:xfrm>
            <a:off x="6525685" y="6021388"/>
            <a:ext cx="5666316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400" b="1" dirty="0" smtClean="0"/>
              <a:t>80,7 % </a:t>
            </a:r>
            <a:r>
              <a:rPr lang="ru-RU" sz="1400" b="1" dirty="0"/>
              <a:t>– социально-культурная сфера</a:t>
            </a:r>
            <a:endParaRPr lang="ru-RU" sz="14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13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82" name="Group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569216"/>
              </p:ext>
            </p:extLst>
          </p:nvPr>
        </p:nvGraphicFramePr>
        <p:xfrm>
          <a:off x="851769" y="1543255"/>
          <a:ext cx="10389274" cy="4684699"/>
        </p:xfrm>
        <a:graphic>
          <a:graphicData uri="http://schemas.openxmlformats.org/drawingml/2006/table">
            <a:tbl>
              <a:tblPr/>
              <a:tblGrid>
                <a:gridCol w="425886">
                  <a:extLst>
                    <a:ext uri="{9D8B030D-6E8A-4147-A177-3AD203B41FA5}"/>
                  </a:extLst>
                </a:gridCol>
                <a:gridCol w="4696641">
                  <a:extLst>
                    <a:ext uri="{9D8B030D-6E8A-4147-A177-3AD203B41FA5}"/>
                  </a:extLst>
                </a:gridCol>
                <a:gridCol w="1515091">
                  <a:extLst>
                    <a:ext uri="{9D8B030D-6E8A-4147-A177-3AD203B41FA5}"/>
                  </a:extLst>
                </a:gridCol>
                <a:gridCol w="1370798">
                  <a:extLst>
                    <a:ext uri="{9D8B030D-6E8A-4147-A177-3AD203B41FA5}"/>
                  </a:extLst>
                </a:gridCol>
                <a:gridCol w="1370798">
                  <a:extLst>
                    <a:ext uri="{9D8B030D-6E8A-4147-A177-3AD203B41FA5}"/>
                  </a:extLst>
                </a:gridCol>
                <a:gridCol w="1010060">
                  <a:extLst>
                    <a:ext uri="{9D8B030D-6E8A-4147-A177-3AD203B41FA5}"/>
                  </a:extLst>
                </a:gridCol>
              </a:tblGrid>
              <a:tr h="62801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тыс. рублей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роста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464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Саблинский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6 901,88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18 898,31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+11 996,43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273,8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821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Новокавказский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10 584,75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18 121,74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+7 536,99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171,2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Александровский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43 021,82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95 925,76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+52 903,94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165,6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0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Территориальный отдел с. Грушевского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5 782,36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8 092,86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+2 310,50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140,0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0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Территориальный отдел с. Северного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5 728,87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7 611,06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+1 882,19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132,9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69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Круглолесский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13 254,84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17 348,95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+4 094,11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130,9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Контрольно-счетная палата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2 509,13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2 879,54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+370,41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114,8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образования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597 660,26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661 619,30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+63 959,04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110,7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62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депутатов муниципального округа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2 831,71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2 940,09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+108,38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103,8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9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имущественных и земельных отношений района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5 582,90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6 037,02 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+454,12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108,1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62630" y="152886"/>
            <a:ext cx="10819603" cy="1390369"/>
          </a:xfrm>
          <a:prstGeom prst="rect">
            <a:avLst/>
          </a:prstGeom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altLang="ru-RU" sz="2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ВЕДОМСТВЕННАЯ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2023 ГОД 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СРАВНЕНИИ С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ГОДОМ</a:t>
            </a:r>
          </a:p>
          <a:p>
            <a:pPr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1827" name="Прямоугольник 6"/>
          <p:cNvSpPr>
            <a:spLocks noChangeArrowheads="1"/>
          </p:cNvSpPr>
          <p:nvPr/>
        </p:nvSpPr>
        <p:spPr bwMode="auto">
          <a:xfrm>
            <a:off x="10071714" y="1096866"/>
            <a:ext cx="1827624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eaLnBrk="1" hangingPunct="1"/>
            <a:r>
              <a:rPr lang="ru-RU" altLang="ru-RU" sz="1500" b="1" dirty="0">
                <a:latin typeface="Times New Roman" pitchFamily="18" charset="0"/>
              </a:rPr>
              <a:t>(тыс. рублей.)</a:t>
            </a:r>
            <a:endParaRPr lang="ru-RU" altLang="ru-RU" sz="1500" dirty="0"/>
          </a:p>
        </p:txBody>
      </p:sp>
    </p:spTree>
    <p:extLst>
      <p:ext uri="{BB962C8B-B14F-4D97-AF65-F5344CB8AC3E}">
        <p14:creationId xmlns:p14="http://schemas.microsoft.com/office/powerpoint/2010/main" val="37846796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82" name="Group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088490"/>
              </p:ext>
            </p:extLst>
          </p:nvPr>
        </p:nvGraphicFramePr>
        <p:xfrm>
          <a:off x="876823" y="2077160"/>
          <a:ext cx="10672174" cy="4361084"/>
        </p:xfrm>
        <a:graphic>
          <a:graphicData uri="http://schemas.openxmlformats.org/drawingml/2006/table">
            <a:tbl>
              <a:tblPr/>
              <a:tblGrid>
                <a:gridCol w="400832">
                  <a:extLst>
                    <a:ext uri="{9D8B030D-6E8A-4147-A177-3AD203B41FA5}"/>
                  </a:extLst>
                </a:gridCol>
                <a:gridCol w="4033381">
                  <a:extLst>
                    <a:ext uri="{9D8B030D-6E8A-4147-A177-3AD203B41FA5}"/>
                  </a:extLst>
                </a:gridCol>
                <a:gridCol w="1778696">
                  <a:extLst>
                    <a:ext uri="{9D8B030D-6E8A-4147-A177-3AD203B41FA5}"/>
                  </a:extLst>
                </a:gridCol>
                <a:gridCol w="1678487">
                  <a:extLst>
                    <a:ext uri="{9D8B030D-6E8A-4147-A177-3AD203B41FA5}"/>
                  </a:extLst>
                </a:gridCol>
                <a:gridCol w="1691014">
                  <a:extLst>
                    <a:ext uri="{9D8B030D-6E8A-4147-A177-3AD203B41FA5}"/>
                  </a:extLst>
                </a:gridCol>
                <a:gridCol w="1089764">
                  <a:extLst>
                    <a:ext uri="{9D8B030D-6E8A-4147-A177-3AD203B41FA5}"/>
                  </a:extLst>
                </a:gridCol>
              </a:tblGrid>
              <a:tr h="8414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тыс. рублей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роста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246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физической культуры и спорта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37 390,22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43 250,42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+5 860,20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115,7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7598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сельского хозяйства и охраны окружающей среды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4 755,63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5 098,99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+343,36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107,2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52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Средненский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7 858,04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7 936,40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+78,36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культуры 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121 700,43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132 031,54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+10 331,11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108,5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46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Администрация округа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102 502,39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89 293,17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-13 209,22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Финансовое управление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47 142,79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40 501,09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-6 641,70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85,9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Калиновский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12 928,51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10 505,95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-2 422,56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81,3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труда и социальной защиты населения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484 099,57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408 903,39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-75 196,18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84,5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по муниципальному округу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1 512 236,10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1 576 995,58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+64 759,48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104,3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62630" y="152886"/>
            <a:ext cx="10819603" cy="1713534"/>
          </a:xfrm>
          <a:prstGeom prst="rect">
            <a:avLst/>
          </a:prstGeom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altLang="ru-RU" sz="2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ВЕДОМСТВЕННАЯ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 В СРАВНЕНИИ С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ГОДОМ</a:t>
            </a:r>
          </a:p>
          <a:p>
            <a:pPr algn="ctr" eaLnBrk="1" hangingPunct="1">
              <a:defRPr/>
            </a:pP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2858" name="Прямоугольник 6"/>
          <p:cNvSpPr>
            <a:spLocks noChangeArrowheads="1"/>
          </p:cNvSpPr>
          <p:nvPr/>
        </p:nvSpPr>
        <p:spPr bwMode="auto">
          <a:xfrm>
            <a:off x="10134244" y="1523815"/>
            <a:ext cx="1827624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eaLnBrk="1" hangingPunct="1"/>
            <a:r>
              <a:rPr lang="ru-RU" altLang="ru-RU" sz="1500" b="1">
                <a:latin typeface="Times New Roman" pitchFamily="18" charset="0"/>
              </a:rPr>
              <a:t>(тыс. рублей.)</a:t>
            </a:r>
            <a:endParaRPr lang="ru-RU" altLang="ru-RU" sz="1500"/>
          </a:p>
        </p:txBody>
      </p:sp>
    </p:spTree>
    <p:extLst>
      <p:ext uri="{BB962C8B-B14F-4D97-AF65-F5344CB8AC3E}">
        <p14:creationId xmlns:p14="http://schemas.microsoft.com/office/powerpoint/2010/main" val="15844069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7810496"/>
              </p:ext>
            </p:extLst>
          </p:nvPr>
        </p:nvGraphicFramePr>
        <p:xfrm>
          <a:off x="821549" y="1318450"/>
          <a:ext cx="9480550" cy="434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7" name="Лист" r:id="rId4" imgW="7105801" imgH="4343247" progId="Excel.Sheet.8">
                  <p:embed/>
                </p:oleObj>
              </mc:Choice>
              <mc:Fallback>
                <p:oleObj name="Лист" r:id="rId4" imgW="7105801" imgH="4343247" progId="Excel.Sheet.8">
                  <p:embed/>
                  <p:pic>
                    <p:nvPicPr>
                      <p:cNvPr id="0" name="Picture 147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549" y="1318450"/>
                        <a:ext cx="9480550" cy="4344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9072609" y="2384005"/>
            <a:ext cx="2687683" cy="828268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Выплаты персоналу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87083" y="5258584"/>
            <a:ext cx="3216820" cy="1349088"/>
          </a:xfrm>
          <a:prstGeom prst="roundRect">
            <a:avLst/>
          </a:prstGeom>
          <a:solidFill>
            <a:srgbClr val="65824A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100" b="1" dirty="0">
                <a:solidFill>
                  <a:schemeClr val="tx1"/>
                </a:solidFill>
              </a:rPr>
              <a:t>Субсидии бюджетным учреждениям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95978" y="5649238"/>
            <a:ext cx="2765786" cy="84083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Налоги и сборы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493862" y="1459972"/>
            <a:ext cx="2674244" cy="801388"/>
          </a:xfrm>
          <a:prstGeom prst="flowChartAlternateProcess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Социальные выплаты</a:t>
            </a: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915492" y="4342952"/>
            <a:ext cx="1752033" cy="609861"/>
          </a:xfrm>
          <a:prstGeom prst="flowChartAlternateProcess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100" b="1" dirty="0">
                <a:solidFill>
                  <a:schemeClr val="tx1"/>
                </a:solidFill>
              </a:rPr>
              <a:t>Прочие</a:t>
            </a:r>
            <a:r>
              <a:rPr lang="ru-RU" dirty="0"/>
              <a:t> </a:t>
            </a:r>
          </a:p>
        </p:txBody>
      </p:sp>
      <p:sp>
        <p:nvSpPr>
          <p:cNvPr id="4104" name="TextBox 2"/>
          <p:cNvSpPr txBox="1">
            <a:spLocks noChangeArrowheads="1"/>
          </p:cNvSpPr>
          <p:nvPr/>
        </p:nvSpPr>
        <p:spPr bwMode="auto">
          <a:xfrm>
            <a:off x="21838" y="287290"/>
            <a:ext cx="12457409" cy="62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sz="3400" b="1" dirty="0">
                <a:latin typeface="Calibri" pitchFamily="34" charset="0"/>
                <a:cs typeface="Tahoma" pitchFamily="34" charset="0"/>
              </a:rPr>
              <a:t>                Структура расходов </a:t>
            </a:r>
            <a:r>
              <a:rPr lang="ru-RU" altLang="ru-RU" sz="3400" b="1" dirty="0" smtClean="0">
                <a:latin typeface="Calibri" pitchFamily="34" charset="0"/>
                <a:cs typeface="Tahoma" pitchFamily="34" charset="0"/>
              </a:rPr>
              <a:t>бюджета округа на 2023 </a:t>
            </a:r>
            <a:r>
              <a:rPr lang="ru-RU" altLang="ru-RU" sz="3400" b="1" dirty="0">
                <a:latin typeface="Calibri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12" name="TextBox 11"/>
          <p:cNvSpPr txBox="1"/>
          <p:nvPr>
            <p:custDataLst>
              <p:tags r:id="rId2"/>
            </p:custDataLst>
          </p:nvPr>
        </p:nvSpPr>
        <p:spPr>
          <a:xfrm>
            <a:off x="9775079" y="949354"/>
            <a:ext cx="2248918" cy="374669"/>
          </a:xfrm>
          <a:prstGeom prst="rect">
            <a:avLst/>
          </a:prstGeom>
          <a:noFill/>
        </p:spPr>
        <p:txBody>
          <a:bodyPr lIns="96728" tIns="48363" rIns="96728" bIns="48363">
            <a:spAutoFit/>
          </a:bodyPr>
          <a:lstStyle/>
          <a:p>
            <a:pPr algn="r" defTabSz="967019">
              <a:defRPr/>
            </a:pPr>
            <a:r>
              <a:rPr lang="ru-RU" dirty="0">
                <a:ln>
                  <a:solidFill>
                    <a:schemeClr val="tx1"/>
                  </a:solidFill>
                </a:ln>
                <a:latin typeface="+mn-lt"/>
                <a:ea typeface="Tahoma" pitchFamily="34" charset="0"/>
                <a:cs typeface="Tahoma" pitchFamily="34" charset="0"/>
              </a:rPr>
              <a:t>млн. рублей</a:t>
            </a:r>
          </a:p>
        </p:txBody>
      </p:sp>
    </p:spTree>
    <p:extLst>
      <p:ext uri="{BB962C8B-B14F-4D97-AF65-F5344CB8AC3E}">
        <p14:creationId xmlns:p14="http://schemas.microsoft.com/office/powerpoint/2010/main" val="130788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81315" y="228487"/>
            <a:ext cx="11422653" cy="6410307"/>
          </a:xfrm>
          <a:prstGeom prst="rect">
            <a:avLst/>
          </a:prstGeom>
          <a:solidFill>
            <a:schemeClr val="bg1">
              <a:alpha val="8509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/>
          <a:lstStyle/>
          <a:p>
            <a:pPr indent="383015">
              <a:buClr>
                <a:schemeClr val="folHlink"/>
              </a:buClr>
              <a:buSzPct val="60000"/>
            </a:pPr>
            <a:endParaRPr lang="en-US" altLang="ru-RU" sz="1500" i="1">
              <a:latin typeface="Calibri" pitchFamily="34" charset="0"/>
            </a:endParaRP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gray">
          <a:xfrm>
            <a:off x="381315" y="2666254"/>
            <a:ext cx="5306493" cy="761066"/>
          </a:xfrm>
          <a:prstGeom prst="rect">
            <a:avLst/>
          </a:prstGeom>
          <a:gradFill rotWithShape="1">
            <a:gsLst>
              <a:gs pos="0">
                <a:srgbClr val="FFE1E1">
                  <a:alpha val="79999"/>
                </a:srgbClr>
              </a:gs>
              <a:gs pos="100000">
                <a:srgbClr val="FF9999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36" name="Group 5"/>
          <p:cNvGrpSpPr>
            <a:grpSpLocks/>
          </p:cNvGrpSpPr>
          <p:nvPr/>
        </p:nvGrpSpPr>
        <p:grpSpPr bwMode="auto">
          <a:xfrm>
            <a:off x="5067962" y="2409205"/>
            <a:ext cx="1160742" cy="1060118"/>
            <a:chOff x="1488" y="1968"/>
            <a:chExt cx="432" cy="432"/>
          </a:xfrm>
        </p:grpSpPr>
        <p:grpSp>
          <p:nvGrpSpPr>
            <p:cNvPr id="18456" name="Group 6"/>
            <p:cNvGrpSpPr>
              <a:grpSpLocks/>
            </p:cNvGrpSpPr>
            <p:nvPr/>
          </p:nvGrpSpPr>
          <p:grpSpPr bwMode="auto">
            <a:xfrm>
              <a:off x="1488" y="1968"/>
              <a:ext cx="432" cy="432"/>
              <a:chOff x="2016" y="1920"/>
              <a:chExt cx="1680" cy="1680"/>
            </a:xfrm>
          </p:grpSpPr>
          <p:sp>
            <p:nvSpPr>
              <p:cNvPr id="18458" name="Oval 7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9999"/>
                  </a:gs>
                  <a:gs pos="100000">
                    <a:srgbClr val="643C3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9" name="Freeform 8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999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993" name="Text Box 9"/>
            <p:cNvSpPr txBox="1">
              <a:spLocks noChangeArrowheads="1"/>
            </p:cNvSpPr>
            <p:nvPr/>
          </p:nvSpPr>
          <p:spPr bwMode="gray">
            <a:xfrm>
              <a:off x="1556" y="2049"/>
              <a:ext cx="312" cy="1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2023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37" name="Text Box 10"/>
          <p:cNvSpPr txBox="1">
            <a:spLocks noChangeArrowheads="1"/>
          </p:cNvSpPr>
          <p:nvPr/>
        </p:nvSpPr>
        <p:spPr bwMode="auto">
          <a:xfrm>
            <a:off x="762631" y="2894742"/>
            <a:ext cx="4128952" cy="38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 smtClean="0"/>
              <a:t>1 225,99 </a:t>
            </a:r>
            <a:r>
              <a:rPr lang="ru-RU" altLang="ru-RU" b="1" dirty="0"/>
              <a:t>млн</a:t>
            </a:r>
            <a:r>
              <a:rPr lang="en-US" altLang="ru-RU" b="1" dirty="0"/>
              <a:t>.</a:t>
            </a:r>
            <a:r>
              <a:rPr lang="ru-RU" altLang="ru-RU" b="1" dirty="0"/>
              <a:t>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 </a:t>
            </a:r>
            <a:r>
              <a:rPr lang="en-US" altLang="ru-RU" b="1" dirty="0" smtClean="0"/>
              <a:t>(</a:t>
            </a:r>
            <a:r>
              <a:rPr lang="ru-RU" altLang="ru-RU" b="1" dirty="0" smtClean="0"/>
              <a:t>77,7 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38" name="Rectangle 11"/>
          <p:cNvSpPr>
            <a:spLocks noChangeArrowheads="1"/>
          </p:cNvSpPr>
          <p:nvPr/>
        </p:nvSpPr>
        <p:spPr bwMode="gray">
          <a:xfrm>
            <a:off x="379636" y="3916218"/>
            <a:ext cx="5922980" cy="761066"/>
          </a:xfrm>
          <a:prstGeom prst="rect">
            <a:avLst/>
          </a:prstGeom>
          <a:gradFill rotWithShape="1">
            <a:gsLst>
              <a:gs pos="0">
                <a:srgbClr val="DFE8FE">
                  <a:alpha val="71001"/>
                </a:srgbClr>
              </a:gs>
              <a:gs pos="100000">
                <a:srgbClr val="93B1FD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39" name="Group 12"/>
          <p:cNvGrpSpPr>
            <a:grpSpLocks/>
          </p:cNvGrpSpPr>
          <p:nvPr/>
        </p:nvGrpSpPr>
        <p:grpSpPr bwMode="auto">
          <a:xfrm>
            <a:off x="5751641" y="3615487"/>
            <a:ext cx="1148984" cy="1066838"/>
            <a:chOff x="3938" y="1968"/>
            <a:chExt cx="430" cy="437"/>
          </a:xfrm>
        </p:grpSpPr>
        <p:grpSp>
          <p:nvGrpSpPr>
            <p:cNvPr id="18452" name="Group 13"/>
            <p:cNvGrpSpPr>
              <a:grpSpLocks/>
            </p:cNvGrpSpPr>
            <p:nvPr/>
          </p:nvGrpSpPr>
          <p:grpSpPr bwMode="auto"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18454" name="Oval 14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93B1FD"/>
                  </a:gs>
                  <a:gs pos="100000">
                    <a:srgbClr val="2C354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5" name="Freeform 15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3B1F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00" name="Text Box 16"/>
            <p:cNvSpPr txBox="1">
              <a:spLocks noChangeArrowheads="1"/>
            </p:cNvSpPr>
            <p:nvPr/>
          </p:nvSpPr>
          <p:spPr bwMode="gray">
            <a:xfrm>
              <a:off x="3997" y="2061"/>
              <a:ext cx="314" cy="1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</a:t>
              </a:r>
              <a:r>
                <a:rPr lang="en-US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4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40" name="Text Box 17"/>
          <p:cNvSpPr txBox="1">
            <a:spLocks noChangeArrowheads="1"/>
          </p:cNvSpPr>
          <p:nvPr/>
        </p:nvSpPr>
        <p:spPr bwMode="auto">
          <a:xfrm>
            <a:off x="1182580" y="4099344"/>
            <a:ext cx="4354046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 smtClean="0"/>
              <a:t>1 198,35 </a:t>
            </a:r>
            <a:r>
              <a:rPr lang="ru-RU" altLang="ru-RU" b="1" dirty="0"/>
              <a:t>млн</a:t>
            </a:r>
            <a:r>
              <a:rPr lang="en-US" altLang="ru-RU" b="1" dirty="0"/>
              <a:t>.</a:t>
            </a:r>
            <a:r>
              <a:rPr lang="ru-RU" altLang="ru-RU" b="1" dirty="0"/>
              <a:t>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</a:t>
            </a:r>
            <a:r>
              <a:rPr lang="en-US" altLang="ru-RU" b="1" dirty="0"/>
              <a:t> </a:t>
            </a:r>
            <a:r>
              <a:rPr lang="en-US" altLang="ru-RU" b="1" dirty="0" smtClean="0"/>
              <a:t>(</a:t>
            </a:r>
            <a:r>
              <a:rPr lang="ru-RU" altLang="ru-RU" b="1" dirty="0" smtClean="0"/>
              <a:t>78,8 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41" name="Rectangle 18"/>
          <p:cNvSpPr>
            <a:spLocks noChangeArrowheads="1"/>
          </p:cNvSpPr>
          <p:nvPr/>
        </p:nvSpPr>
        <p:spPr bwMode="gray">
          <a:xfrm>
            <a:off x="379635" y="5075459"/>
            <a:ext cx="6725926" cy="762747"/>
          </a:xfrm>
          <a:prstGeom prst="rect">
            <a:avLst/>
          </a:prstGeom>
          <a:gradFill rotWithShape="1">
            <a:gsLst>
              <a:gs pos="0">
                <a:srgbClr val="F1F8DC">
                  <a:alpha val="79999"/>
                </a:srgbClr>
              </a:gs>
              <a:gs pos="100000">
                <a:srgbClr val="99CC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42" name="Group 19"/>
          <p:cNvGrpSpPr>
            <a:grpSpLocks/>
          </p:cNvGrpSpPr>
          <p:nvPr/>
        </p:nvGrpSpPr>
        <p:grpSpPr bwMode="auto">
          <a:xfrm>
            <a:off x="6495793" y="4761287"/>
            <a:ext cx="1162423" cy="1071878"/>
            <a:chOff x="3276" y="3016"/>
            <a:chExt cx="692" cy="638"/>
          </a:xfrm>
        </p:grpSpPr>
        <p:grpSp>
          <p:nvGrpSpPr>
            <p:cNvPr id="18448" name="Group 20"/>
            <p:cNvGrpSpPr>
              <a:grpSpLocks/>
            </p:cNvGrpSpPr>
            <p:nvPr/>
          </p:nvGrpSpPr>
          <p:grpSpPr bwMode="auto">
            <a:xfrm>
              <a:off x="3276" y="3016"/>
              <a:ext cx="692" cy="638"/>
              <a:chOff x="2016" y="1920"/>
              <a:chExt cx="1680" cy="1680"/>
            </a:xfrm>
          </p:grpSpPr>
          <p:sp>
            <p:nvSpPr>
              <p:cNvPr id="18450" name="Oval 21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99CC00"/>
                  </a:gs>
                  <a:gs pos="100000">
                    <a:srgbClr val="2532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1" name="Freeform 22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9CC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07" name="Text Box 23"/>
            <p:cNvSpPr txBox="1">
              <a:spLocks noChangeArrowheads="1"/>
            </p:cNvSpPr>
            <p:nvPr/>
          </p:nvSpPr>
          <p:spPr bwMode="gray">
            <a:xfrm>
              <a:off x="3365" y="3154"/>
              <a:ext cx="499" cy="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2025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43" name="Text Box 24"/>
          <p:cNvSpPr txBox="1">
            <a:spLocks noChangeArrowheads="1"/>
          </p:cNvSpPr>
          <p:nvPr/>
        </p:nvSpPr>
        <p:spPr bwMode="auto">
          <a:xfrm>
            <a:off x="1792349" y="5245144"/>
            <a:ext cx="4550582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 smtClean="0"/>
              <a:t>1 179,91 </a:t>
            </a:r>
            <a:r>
              <a:rPr lang="ru-RU" altLang="ru-RU" b="1" dirty="0"/>
              <a:t>млн.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</a:t>
            </a:r>
            <a:r>
              <a:rPr lang="en-US" altLang="ru-RU" b="1" dirty="0"/>
              <a:t> </a:t>
            </a:r>
            <a:r>
              <a:rPr lang="en-US" altLang="ru-RU" b="1" dirty="0" smtClean="0"/>
              <a:t>(</a:t>
            </a:r>
            <a:r>
              <a:rPr lang="ru-RU" altLang="ru-RU" b="1" dirty="0" smtClean="0"/>
              <a:t>80,8 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44" name="AutoShape 25"/>
          <p:cNvSpPr>
            <a:spLocks noChangeArrowheads="1"/>
          </p:cNvSpPr>
          <p:nvPr/>
        </p:nvSpPr>
        <p:spPr bwMode="gray">
          <a:xfrm>
            <a:off x="8839116" y="456977"/>
            <a:ext cx="2660806" cy="2370563"/>
          </a:xfrm>
          <a:prstGeom prst="wedgeRoundRectCallout">
            <a:avLst>
              <a:gd name="adj1" fmla="val -132069"/>
              <a:gd name="adj2" fmla="val 64347"/>
              <a:gd name="adj3" fmla="val 16667"/>
            </a:avLst>
          </a:prstGeom>
          <a:solidFill>
            <a:srgbClr val="DDDDDD"/>
          </a:solidFill>
          <a:ln w="38100" algn="ctr">
            <a:solidFill>
              <a:srgbClr val="808080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solidFill>
                  <a:srgbClr val="000000"/>
                </a:solidFill>
              </a:rPr>
              <a:t>2/3 за счет средств краевого бюджета на выполнение передаваемых государственных полномочий и реализацию региональных проектов</a:t>
            </a:r>
          </a:p>
        </p:txBody>
      </p:sp>
      <p:sp>
        <p:nvSpPr>
          <p:cNvPr id="42010" name="Rectangle 2"/>
          <p:cNvSpPr>
            <a:spLocks noChangeArrowheads="1"/>
          </p:cNvSpPr>
          <p:nvPr/>
        </p:nvSpPr>
        <p:spPr bwMode="auto">
          <a:xfrm>
            <a:off x="838222" y="685464"/>
            <a:ext cx="7238265" cy="1219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6762" tIns="48381" rIns="96762" bIns="48381" anchor="b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</a:t>
            </a:r>
            <a:r>
              <a:rPr lang="ru-RU" altLang="ru-RU" sz="3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округа на </a:t>
            </a:r>
            <a:r>
              <a:rPr lang="ru-RU" altLang="ru-RU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социально-культурную сферу</a:t>
            </a:r>
            <a:endParaRPr lang="en-US" altLang="ru-RU" sz="3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46" name="Picture 28" descr="СК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266" y="2972025"/>
            <a:ext cx="4565701" cy="3039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275574" y="5891533"/>
            <a:ext cx="11528394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6762" tIns="48381" rIns="96762" bIns="48381" anchor="ctr">
            <a:spAutoFit/>
          </a:bodyPr>
          <a:lstStyle/>
          <a:p>
            <a:pPr algn="just">
              <a:buClr>
                <a:schemeClr val="folHlink"/>
              </a:buClr>
              <a:buSzPct val="60000"/>
              <a:buFont typeface="Wingdings" pitchFamily="2" charset="2"/>
              <a:buChar char="ü"/>
              <a:tabLst>
                <a:tab pos="477089" algn="l"/>
                <a:tab pos="571163" algn="l"/>
                <a:tab pos="666918" algn="l"/>
              </a:tabLst>
              <a:defRPr/>
            </a:pP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Бюджет округа является </a:t>
            </a:r>
            <a:r>
              <a:rPr lang="ru-RU" alt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социально – направленным с удельным весом в общем объеме расходов </a:t>
            </a: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местного </a:t>
            </a:r>
            <a:r>
              <a:rPr lang="ru-RU" alt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бюджета </a:t>
            </a: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более 70 процентов. </a:t>
            </a:r>
            <a:endParaRPr lang="ru-RU" altLang="ru-RU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80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82074"/>
              </p:ext>
            </p:extLst>
          </p:nvPr>
        </p:nvGraphicFramePr>
        <p:xfrm>
          <a:off x="413360" y="1036583"/>
          <a:ext cx="10987279" cy="42062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109094">
                  <a:extLst>
                    <a:ext uri="{9D8B030D-6E8A-4147-A177-3AD203B41FA5}">
                      <a16:colId xmlns:a16="http://schemas.microsoft.com/office/drawing/2014/main" xmlns="" val="2335681658"/>
                    </a:ext>
                  </a:extLst>
                </a:gridCol>
                <a:gridCol w="1625743">
                  <a:extLst>
                    <a:ext uri="{9D8B030D-6E8A-4147-A177-3AD203B41FA5}">
                      <a16:colId xmlns:a16="http://schemas.microsoft.com/office/drawing/2014/main" xmlns="" val="3645022638"/>
                    </a:ext>
                  </a:extLst>
                </a:gridCol>
                <a:gridCol w="1603332">
                  <a:extLst>
                    <a:ext uri="{9D8B030D-6E8A-4147-A177-3AD203B41FA5}">
                      <a16:colId xmlns:a16="http://schemas.microsoft.com/office/drawing/2014/main" xmlns="" val="2409239170"/>
                    </a:ext>
                  </a:extLst>
                </a:gridCol>
                <a:gridCol w="1578279">
                  <a:extLst>
                    <a:ext uri="{9D8B030D-6E8A-4147-A177-3AD203B41FA5}">
                      <a16:colId xmlns:a16="http://schemas.microsoft.com/office/drawing/2014/main" xmlns="" val="505608473"/>
                    </a:ext>
                  </a:extLst>
                </a:gridCol>
                <a:gridCol w="1599146">
                  <a:extLst>
                    <a:ext uri="{9D8B030D-6E8A-4147-A177-3AD203B41FA5}">
                      <a16:colId xmlns:a16="http://schemas.microsoft.com/office/drawing/2014/main" xmlns="" val="3052161114"/>
                    </a:ext>
                  </a:extLst>
                </a:gridCol>
                <a:gridCol w="1471685">
                  <a:extLst>
                    <a:ext uri="{9D8B030D-6E8A-4147-A177-3AD203B41FA5}">
                      <a16:colId xmlns:a16="http://schemas.microsoft.com/office/drawing/2014/main" xmlns="" val="916567782"/>
                    </a:ext>
                  </a:extLst>
                </a:gridCol>
              </a:tblGrid>
              <a:tr h="104986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 за 20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по состоянию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01.11.2022 г.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17923631"/>
                  </a:ext>
                </a:extLst>
              </a:tr>
              <a:tr h="80989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социально-культурную сферу,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 smtClean="0"/>
                    </a:p>
                    <a:p>
                      <a:pPr algn="ctr"/>
                      <a:r>
                        <a:rPr lang="ru-RU" sz="1600" b="1" dirty="0" smtClean="0"/>
                        <a:t>38 137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 smtClean="0"/>
                    </a:p>
                    <a:p>
                      <a:pPr algn="ctr"/>
                      <a:r>
                        <a:rPr lang="ru-RU" sz="1600" b="1" dirty="0" smtClean="0"/>
                        <a:t>41 369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 smtClean="0"/>
                    </a:p>
                    <a:p>
                      <a:pPr algn="ctr"/>
                      <a:r>
                        <a:rPr lang="ru-RU" sz="1600" b="1" dirty="0" smtClean="0"/>
                        <a:t>27</a:t>
                      </a:r>
                      <a:r>
                        <a:rPr lang="ru-RU" sz="1600" b="1" baseline="0" dirty="0" smtClean="0"/>
                        <a:t> 336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 smtClean="0"/>
                    </a:p>
                    <a:p>
                      <a:pPr algn="ctr"/>
                      <a:r>
                        <a:rPr lang="ru-RU" sz="1600" b="1" dirty="0" smtClean="0"/>
                        <a:t>26 720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 smtClean="0"/>
                    </a:p>
                    <a:p>
                      <a:pPr algn="ctr"/>
                      <a:r>
                        <a:rPr lang="ru-RU" sz="1600" b="1" dirty="0" smtClean="0"/>
                        <a:t>26</a:t>
                      </a:r>
                      <a:r>
                        <a:rPr lang="ru-RU" sz="1600" b="1" baseline="0" dirty="0" smtClean="0"/>
                        <a:t> 309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30734898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социальную политику, рублей 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12 772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13 147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9</a:t>
                      </a:r>
                      <a:r>
                        <a:rPr lang="ru-RU" sz="1600" b="1" baseline="0" dirty="0" smtClean="0"/>
                        <a:t> 423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6 775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6 372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21149262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образование,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13 624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15 242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15</a:t>
                      </a:r>
                      <a:r>
                        <a:rPr lang="ru-RU" sz="1600" b="1" baseline="0" dirty="0" smtClean="0"/>
                        <a:t> 094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17</a:t>
                      </a:r>
                      <a:r>
                        <a:rPr lang="ru-RU" sz="1600" b="1" baseline="0" dirty="0" smtClean="0"/>
                        <a:t> 349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17</a:t>
                      </a:r>
                      <a:r>
                        <a:rPr lang="ru-RU" sz="1600" b="1" baseline="0" dirty="0" smtClean="0"/>
                        <a:t> 330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06622493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культуру,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2 041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1 800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1 855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1 693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1 700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6125000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спорт,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927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913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964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903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907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236191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82181" y="207564"/>
            <a:ext cx="1031845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МУНИЦИПАЛЬНОГО ОКРУГА</a:t>
            </a:r>
            <a:endParaRPr lang="ru-RU" sz="2000" dirty="0" smtClean="0">
              <a:ln w="0"/>
              <a:solidFill>
                <a:srgbClr val="000099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СОЦИАЛЬНО-КУЛЬТУРНУЮ </a:t>
            </a:r>
            <a:r>
              <a:rPr lang="ru-RU" sz="2000" b="1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СФЕРУ в расчете на 1 жителя в год, рублей</a:t>
            </a:r>
            <a:endParaRPr lang="ru-RU" sz="2000" b="1" cap="none" spc="0" dirty="0">
              <a:ln w="0"/>
              <a:solidFill>
                <a:srgbClr val="000099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3360" y="5411245"/>
            <a:ext cx="10987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снижение расходов на социально-культурную сферу обусловлено уменьшением расходов на социальную политику за счет МБТ из краевого бюджета (отдельные субвенции на поддержку семьи и детства будут предоставляться в 2023 году из Пенсионного фонда Российской Федерации)</a:t>
            </a:r>
            <a:r>
              <a:rPr lang="ru-RU" b="1" dirty="0" smtClean="0">
                <a:ln/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n/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27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15" name="Group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70375"/>
              </p:ext>
            </p:extLst>
          </p:nvPr>
        </p:nvGraphicFramePr>
        <p:xfrm>
          <a:off x="864296" y="540979"/>
          <a:ext cx="10521863" cy="5932395"/>
        </p:xfrm>
        <a:graphic>
          <a:graphicData uri="http://schemas.openxmlformats.org/drawingml/2006/table">
            <a:tbl>
              <a:tblPr/>
              <a:tblGrid>
                <a:gridCol w="8718398"/>
                <a:gridCol w="838961"/>
                <a:gridCol w="964504"/>
              </a:tblGrid>
              <a:tr h="18552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Наименование выплаты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2023 год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4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Количество получателей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Расходы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тыс. рублей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ежегодной денежной выплаты лицам, награжденным нагрудным знаком "Почетный донор России"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2435,64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Оплата жилищно-коммунальных услуг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3739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38460,85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79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Ежегодная денежная выплата гражданам Российской Федерации, не достигшим совершеннолетия на 3 сентября 1945 года и постоянно проживающим на территории Ставропольского края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1968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13776,00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89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Предоставление государственной социальной помощи малоимущим семьям, малоимущим одиноко проживающим гражданам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929,65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2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ежегодного социального пособия на проезд учащимся (студентам)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109,56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550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ветеранов труда и тружеников тыла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1233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27847,45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133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ветеранов труда Ставропольского края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1420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32083,73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721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реабилитированных лиц и лиц, признанных пострадавшими от политических репрессий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632,63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10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доплата к пенсии гражданам, ставшим инвалидами при исполнении служебных обязанностей в районах боевых действий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46,74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денежная выплата семьям погибших ветеранов боевых действий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138,14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Предоставление гражданам субсидий на оплату жилого помещения и коммунальных услуг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582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18479,66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642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Компенсация расходов на уплату взноса на капитальный ремонт общего имущества в многоквартирном доме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205,33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1983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социального пособия на погребение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350,33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50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Дополнительные меры социальной поддержки в виде дополнительной компенсации расходов на оплату жилых помещений и коммунальных услуг участникам, инвалидам Великой Отечественной войны и бывшим несовершеннолетним узникам фашизма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156,00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Оказание государственной социальной помощи на основании социального контракта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13601,93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19522" name="Text Box 2"/>
          <p:cNvSpPr txBox="1">
            <a:spLocks noChangeArrowheads="1"/>
          </p:cNvSpPr>
          <p:nvPr/>
        </p:nvSpPr>
        <p:spPr bwMode="auto">
          <a:xfrm>
            <a:off x="0" y="152886"/>
            <a:ext cx="10972464" cy="38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cs typeface="Times New Roman" pitchFamily="18" charset="0"/>
              </a:rPr>
              <a:t> </a:t>
            </a:r>
            <a:r>
              <a:rPr lang="ru-RU" altLang="ru-RU" b="1">
                <a:cs typeface="Times New Roman" pitchFamily="18" charset="0"/>
              </a:rPr>
              <a:t>РАСХОДЫ НА СОЦИАЛЬНУЮ ПОДДЕРЖКУ НАСЕЛЕНИЯ</a:t>
            </a:r>
          </a:p>
        </p:txBody>
      </p:sp>
      <p:sp>
        <p:nvSpPr>
          <p:cNvPr id="19523" name="Text Box 36"/>
          <p:cNvSpPr txBox="1">
            <a:spLocks noChangeArrowheads="1"/>
          </p:cNvSpPr>
          <p:nvPr/>
        </p:nvSpPr>
        <p:spPr bwMode="auto">
          <a:xfrm>
            <a:off x="10287105" y="0"/>
            <a:ext cx="1666363" cy="29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solidFill>
                  <a:schemeClr val="bg1"/>
                </a:solidFill>
                <a:latin typeface="Calibri" pitchFamily="34" charset="0"/>
              </a:rPr>
              <a:t>(тыс.рублей)</a:t>
            </a:r>
          </a:p>
        </p:txBody>
      </p:sp>
      <p:sp>
        <p:nvSpPr>
          <p:cNvPr id="19524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15716716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14860" y="0"/>
            <a:ext cx="2609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33" y="819029"/>
            <a:ext cx="241101" cy="2411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5250" y="728406"/>
            <a:ext cx="12211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выплачиваемые из бюджета денежные средства, за исключением средств, являющихся в соответствии с Бюджетным кодексом источниками финансирования дефицита бюджета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43" y="1528424"/>
            <a:ext cx="241101" cy="24110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3935" y="1446707"/>
            <a:ext cx="11703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Сбалансированность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основополагающих принципов формирования и исполнения бюджета, состоящий в количественном соответствии (равновесии) бюджетных расходов доходам. В случае нарушения баланса возникает дефицит или профицит бюджета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34" y="2446252"/>
            <a:ext cx="241101" cy="24110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47649" y="2403646"/>
            <a:ext cx="11703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в целях обеспечения исполнения отдельных государственных полномочий, переданных органам местного самоуправления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5" y="3447594"/>
            <a:ext cx="241101" cy="24110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80987" y="3340651"/>
            <a:ext cx="11839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</a:t>
            </a:r>
            <a:r>
              <a:rPr lang="ru-RU" b="1" dirty="0">
                <a:ln/>
                <a:solidFill>
                  <a:srgbClr val="C00000"/>
                </a:solidFill>
              </a:rPr>
              <a:t>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в целях софинансирования расходов на решение вопросов местного значения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095498" y="1406806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095498" y="2360996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095498" y="3104448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095499" y="4026154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6" y="4347456"/>
            <a:ext cx="241101" cy="24110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58688" y="4269113"/>
            <a:ext cx="11580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бюджета, при котором обеспечивается нормальное функционирование субъекта публичной власти, реализация всех закреплённых за ним полномочий на основе полного и своевременного финансирования предусмотренных по бюджету расходов, включая погашение и обслуживание внутреннего и внешнего долга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095500" y="5480080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7865"/>
            <a:ext cx="3114675" cy="78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4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636726"/>
              </p:ext>
            </p:extLst>
          </p:nvPr>
        </p:nvGraphicFramePr>
        <p:xfrm>
          <a:off x="934673" y="755022"/>
          <a:ext cx="10476538" cy="5497697"/>
        </p:xfrm>
        <a:graphic>
          <a:graphicData uri="http://schemas.openxmlformats.org/drawingml/2006/table">
            <a:tbl>
              <a:tblPr/>
              <a:tblGrid>
                <a:gridCol w="8397217"/>
                <a:gridCol w="1172669"/>
                <a:gridCol w="906652"/>
              </a:tblGrid>
              <a:tr h="24706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Наименование выплаты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2023 год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57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Количество получателей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Расходы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тыс. рублей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312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Компенсация части платы, взимаемой  с родителей (законных представителей) за присмотр и уход за детьми, посещающими образовательные организации, реализующие образовательные программы дошкольного образования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1593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5647,99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96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денежных средств на содержание ребенка опекуну (попечителю)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3503,79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7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на содержание детей-сирот и детей, оставшихся без попечения родителей, в приемных семьях, а также на вознаграждение, причитающееся приемным родителям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3417,22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74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единовременного пособия усыновителям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285,00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денежная выплата, назначаемая в случае рождения третьего ребенка или последующих детей до достижения ребенком возраста трех лет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347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58060,69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74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Пособие на ребенка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5985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33253,07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Выплаты государственных пособий лицам, не подлежащим обязательному социальному страхованию на случай временной нетрудоспособности и в связи с материнством, и лицам, уволенным в связи с ликвидацией организаций </a:t>
                      </a: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(выплаты будут осуществляться из Пенсионного фонда Российской Федерации)</a:t>
                      </a: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ежегодной денежной компенсации многодетным семьям на каждого из детей не старше 18 лет, обучающихся в общеобразовательных организациях, на приобретение комплекта школьной одежды, спортивной одежды и обуви</a:t>
                      </a: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1538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8437,61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66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ежемесячной денежной компенсации на каждого ребенка в возрасте до 18 лет многодетным семьям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4194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40051,88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денежной компенсации семьям, в которых в период с 1 января 2011 года по 31 декабря 2015 года родился третий или последующий ребенок</a:t>
                      </a: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28,36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1895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ежемесячных выплат на детей в возрасте от трех до семи лет включительно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1392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94129,38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  <p:sp>
        <p:nvSpPr>
          <p:cNvPr id="20538" name="Text Box 2"/>
          <p:cNvSpPr txBox="1">
            <a:spLocks noChangeArrowheads="1"/>
          </p:cNvSpPr>
          <p:nvPr/>
        </p:nvSpPr>
        <p:spPr bwMode="auto">
          <a:xfrm>
            <a:off x="838222" y="456977"/>
            <a:ext cx="10668419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cs typeface="Times New Roman" pitchFamily="18" charset="0"/>
              </a:rPr>
              <a:t> </a:t>
            </a:r>
            <a:r>
              <a:rPr lang="ru-RU" altLang="ru-RU" b="1">
                <a:cs typeface="Times New Roman" pitchFamily="18" charset="0"/>
              </a:rPr>
              <a:t>РАСХОДЫ В ОБЛАСТИ СЕМЬИ И ДЕТСТВА</a:t>
            </a:r>
          </a:p>
        </p:txBody>
      </p:sp>
      <p:sp>
        <p:nvSpPr>
          <p:cNvPr id="20539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24940062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0207" y="118997"/>
            <a:ext cx="12091793" cy="438411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расходах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муниципального округа в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разрезе программ на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г.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>  </a:t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>      </a:t>
            </a:r>
            <a:endParaRPr lang="ru-RU" altLang="ru-RU" sz="2100" b="1" dirty="0"/>
          </a:p>
        </p:txBody>
      </p:sp>
      <p:graphicFrame>
        <p:nvGraphicFramePr>
          <p:cNvPr id="38073" name="Group 18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78246118"/>
              </p:ext>
            </p:extLst>
          </p:nvPr>
        </p:nvGraphicFramePr>
        <p:xfrm>
          <a:off x="601248" y="794707"/>
          <a:ext cx="10822489" cy="5798691"/>
        </p:xfrm>
        <a:graphic>
          <a:graphicData uri="http://schemas.openxmlformats.org/drawingml/2006/table">
            <a:tbl>
              <a:tblPr/>
              <a:tblGrid>
                <a:gridCol w="5536505"/>
                <a:gridCol w="989557"/>
                <a:gridCol w="751561"/>
                <a:gridCol w="663880"/>
                <a:gridCol w="926926"/>
                <a:gridCol w="1002082"/>
                <a:gridCol w="951978"/>
              </a:tblGrid>
              <a:tr h="456296"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муниципальной программы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r>
                        <a:rPr kumimoji="0" lang="en-US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план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 решение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2023 к 2022 году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1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(+/-)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004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«Повышение безопасности дорожного движения"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40,12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86,06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45,94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214,51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79,60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23,80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004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"Управление финансами"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29,56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36,04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121,92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35,51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35,53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40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МП «Защита населения и территории от  чрезвычайных ситуаций."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112,61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33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«Развитие образования»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597,42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661,33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63,91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110,7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771,71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771,10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33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«Снижение  административных барьеров, оптимизация повышение качества предоставления муниципальных услуг, …"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11,43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12,44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108,84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12,46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12,48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33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«Управление имуществом"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108,24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523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"Развитие физической культуры и спорта"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37,39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43,25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115,67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40,49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40,68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14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"Развитие сельского хозяйства"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107,14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542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"Сохранение и развитие культуры"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93,62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107,32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114,63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95,20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95,53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542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«Профилактика правонарушений"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237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«Создание комфортных условий проживания населения»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149,46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143,80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-5,66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96,21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126,33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126,80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237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"Социальная поддержка граждан"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484,10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408,90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-75,2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289,97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271,64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23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МП «Формирование современной городской среды»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24,71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24,71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237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Итого по МП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1458,24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1540,29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82,05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105,6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1467,73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1394,05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14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Непрограммные расходы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54,00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36,70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-17,3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35,56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31,76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237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Условно-утвержденные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17,28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35,18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22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ИТОГО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1512,24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1576,99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64,75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104,3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1520,57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1460,99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943" name="TextBox 4"/>
          <p:cNvSpPr txBox="1">
            <a:spLocks noChangeArrowheads="1"/>
          </p:cNvSpPr>
          <p:nvPr/>
        </p:nvSpPr>
        <p:spPr bwMode="auto">
          <a:xfrm>
            <a:off x="10121030" y="338203"/>
            <a:ext cx="20709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b="1" dirty="0" smtClean="0">
                <a:latin typeface="Corbel" pitchFamily="34" charset="0"/>
              </a:rPr>
              <a:t>млн</a:t>
            </a:r>
            <a:r>
              <a:rPr lang="ru-RU" altLang="ru-RU" b="1" dirty="0">
                <a:latin typeface="Corbel" pitchFamily="34" charset="0"/>
              </a:rPr>
              <a:t>. </a:t>
            </a:r>
            <a:r>
              <a:rPr lang="ru-RU" altLang="ru-RU" b="1" dirty="0" smtClean="0">
                <a:latin typeface="Corbel" pitchFamily="34" charset="0"/>
              </a:rPr>
              <a:t>рублей</a:t>
            </a:r>
            <a:endParaRPr lang="ru-RU" altLang="ru-RU" b="1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58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609768" y="304092"/>
            <a:ext cx="10992622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«ПОВЫШЕНИЕ БЕЗОПАСНОСТИ ДОРОЖНОГО ДВИЖЕНИЯ»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35867" name="Group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004355"/>
              </p:ext>
            </p:extLst>
          </p:nvPr>
        </p:nvGraphicFramePr>
        <p:xfrm>
          <a:off x="798095" y="1468408"/>
          <a:ext cx="10917031" cy="1864249"/>
        </p:xfrm>
        <a:graphic>
          <a:graphicData uri="http://schemas.openxmlformats.org/drawingml/2006/table">
            <a:tbl>
              <a:tblPr/>
              <a:tblGrid>
                <a:gridCol w="5966939">
                  <a:extLst>
                    <a:ext uri="{9D8B030D-6E8A-4147-A177-3AD203B41FA5}"/>
                  </a:extLst>
                </a:gridCol>
                <a:gridCol w="1733211">
                  <a:extLst>
                    <a:ext uri="{9D8B030D-6E8A-4147-A177-3AD203B41FA5}"/>
                  </a:extLst>
                </a:gridCol>
                <a:gridCol w="1636451">
                  <a:extLst>
                    <a:ext uri="{9D8B030D-6E8A-4147-A177-3AD203B41FA5}"/>
                  </a:extLst>
                </a:gridCol>
                <a:gridCol w="1580430">
                  <a:extLst>
                    <a:ext uri="{9D8B030D-6E8A-4147-A177-3AD203B41FA5}"/>
                  </a:extLst>
                </a:gridCol>
              </a:tblGrid>
              <a:tr h="5849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62" marR="96762" marT="48361" marB="4836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62" marR="96762" marT="48361" marB="483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62" marR="96762" marT="48361" marB="483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62" marR="96762" marT="48361" marB="483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7372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09.1. Строительство, ремонт и содержание дорог общего пользования местного значения</a:t>
                      </a:r>
                    </a:p>
                  </a:txBody>
                  <a:tcPr marL="96762" marR="96762" marT="48361" marB="4836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40 122,18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86 063,50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45 941,32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644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62" marR="96762" marT="48361" marB="4836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40 122,18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86 063,50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45 941,32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40985" name="Text Box 70"/>
          <p:cNvSpPr txBox="1">
            <a:spLocks noChangeArrowheads="1"/>
          </p:cNvSpPr>
          <p:nvPr/>
        </p:nvSpPr>
        <p:spPr bwMode="auto">
          <a:xfrm>
            <a:off x="9981381" y="1139869"/>
            <a:ext cx="1621009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20734998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516125"/>
              </p:ext>
            </p:extLst>
          </p:nvPr>
        </p:nvGraphicFramePr>
        <p:xfrm>
          <a:off x="0" y="2165198"/>
          <a:ext cx="12191999" cy="3535470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ПОВЫШЕНИЕ БЕЗОПАСНОСТИ ДОРОЖНОГО ДВИЖЕНИЯ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 погибших в дорожно-транспортных происшествиях на автомобильных дорогах общего пользования местного значения Александровского муниципального округа Ставропольского края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Протяженность отремонтированных автомобильных дорог общего пользования местного значения Александровского муниципального округа Ставропольского края, имеющих асфальтобетонное покрытие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автомобильных дорог общего пользования местного значения Александровского муниципального округа Ставропольского края,  не отвечающих нормативным требованиям, в общей протяженности автомобильных дорог общего пользования местного значения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539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1066674" y="228489"/>
            <a:ext cx="10609627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ПРОГРАММА АЛЕКСАНДРОВСКОГО МУНИЦИПАЛЬНОГО ОКРУГА СТАВРОПОЛЬСКОГО 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КРАЯ «УПРАВЛЕНИЕ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ФИНАНСАМИ»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</a:t>
            </a: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17445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129953"/>
              </p:ext>
            </p:extLst>
          </p:nvPr>
        </p:nvGraphicFramePr>
        <p:xfrm>
          <a:off x="961685" y="1543564"/>
          <a:ext cx="10819603" cy="4590520"/>
        </p:xfrm>
        <a:graphic>
          <a:graphicData uri="http://schemas.openxmlformats.org/drawingml/2006/table">
            <a:tbl>
              <a:tblPr/>
              <a:tblGrid>
                <a:gridCol w="6198468"/>
                <a:gridCol w="1495023"/>
                <a:gridCol w="1602531"/>
                <a:gridCol w="1523581"/>
              </a:tblGrid>
              <a:tr h="10114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2" marR="96752" marT="48374" marB="4837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2" marR="96752" marT="48374" marB="4837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52" marR="96752" marT="48374" marB="4837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2" marR="96752" marT="48374" marB="4837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901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01.1. Повышение сбалансированности и устойчивости бюджетной системы Александровского муниципального округа Ставропольского края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(не требует финансового обеспечения)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64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01.2. Организация централизованного учета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16 268,37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20 988,84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4 720,47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224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01.3. Обеспечение реализации муниципальной программы Александровского муниципального округа Ставропольского края "Управление финансами"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13 294,18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15 052,67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1 758,49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8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2" marR="96752" marT="48374" marB="4837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29 562,55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36 041,51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827" name="Text Box 70"/>
          <p:cNvSpPr txBox="1">
            <a:spLocks noChangeArrowheads="1"/>
          </p:cNvSpPr>
          <p:nvPr/>
        </p:nvSpPr>
        <p:spPr bwMode="auto">
          <a:xfrm>
            <a:off x="9981420" y="1215025"/>
            <a:ext cx="1694881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 dirty="0" err="1">
                <a:latin typeface="Times New Roman" pitchFamily="18" charset="0"/>
              </a:rPr>
              <a:t>тыс.рублей</a:t>
            </a:r>
            <a:endParaRPr lang="ru-RU" altLang="ru-RU" sz="15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7012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259" y="0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377653"/>
              </p:ext>
            </p:extLst>
          </p:nvPr>
        </p:nvGraphicFramePr>
        <p:xfrm>
          <a:off x="0" y="1524861"/>
          <a:ext cx="12041686" cy="4569472"/>
        </p:xfrm>
        <a:graphic>
          <a:graphicData uri="http://schemas.openxmlformats.org/drawingml/2006/table">
            <a:tbl>
              <a:tblPr/>
              <a:tblGrid>
                <a:gridCol w="6589291"/>
                <a:gridCol w="639798"/>
                <a:gridCol w="995764"/>
                <a:gridCol w="995763"/>
                <a:gridCol w="925198"/>
                <a:gridCol w="925198"/>
                <a:gridCol w="970674"/>
              </a:tblGrid>
              <a:tr h="45425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УПРАВЛЕНИЕ ФИНАНСАМИ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3249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30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93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недоимки по налоговым и неналоговым доходам, зачисляемым в бюджет Александровского муниципального округа Ставропольского края (далее – местный бюджет)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да/</a:t>
                      </a:r>
                    </a:p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46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Значение оценки качества управления бюджетным процессом и стратегического планирования в муниципальных и городских округах Ставропольского края, достигнутой Александровским муниципальным округом Ставропольского края (далее – муниципальный округ) в отчетном финансовом году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78,61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21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просроченной кредиторской задолженности местного бюджета в общем объеме расходов местного бюджета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46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Темп роста поступлений налоговых и неналоговых доходов местного бюджета к уровню предыдущего года (в сопоставимом виде (с учетом изменений федерального и регионального законодательства в части налоговых и неналоговых доходов и решений принятых органами местного самоуправления муниципального округа))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844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762630" y="228488"/>
            <a:ext cx="10754090" cy="120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«ЗАЩИТА НАСЕЛЕНИ И ТЕРРИТОРИИ ОТ ЧРЕЗВЫЧАЙНЫХ СИТУАЦИЙ, ПОСТРОЕНИЕ (РАЗВИТИЕ) АППАРАТНО-ПРОГРАММНОГО КОМПЛЕКСА      «БЕЗОПАСНЫЙ ГОРОД»                              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39963" name="Group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408583"/>
              </p:ext>
            </p:extLst>
          </p:nvPr>
        </p:nvGraphicFramePr>
        <p:xfrm>
          <a:off x="609769" y="2133675"/>
          <a:ext cx="10906952" cy="4037182"/>
        </p:xfrm>
        <a:graphic>
          <a:graphicData uri="http://schemas.openxmlformats.org/drawingml/2006/table">
            <a:tbl>
              <a:tblPr/>
              <a:tblGrid>
                <a:gridCol w="5963296"/>
                <a:gridCol w="1730196"/>
                <a:gridCol w="1632767"/>
                <a:gridCol w="1580693"/>
              </a:tblGrid>
              <a:tr h="697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61" marR="96761" marT="48385" marB="4838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61" marR="96761" marT="48385" marB="4838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61" marR="96761" marT="48385" marB="4838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61" marR="96761" marT="48385" marB="4838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00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11.1. Обеспечение реализации программы "Защита населения и территории от чрезвычайных ситуаций, построение (развитие)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аппаратно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программного комплекса "Безопасный город"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мероприятия"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3 570,08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4 024,61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454,53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99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61" marR="96761" marT="48385" marB="4838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3 570,08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4 024,61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454,53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913" name="Text Box 70"/>
          <p:cNvSpPr txBox="1">
            <a:spLocks noChangeArrowheads="1"/>
          </p:cNvSpPr>
          <p:nvPr/>
        </p:nvSpPr>
        <p:spPr bwMode="auto">
          <a:xfrm>
            <a:off x="9830199" y="1676699"/>
            <a:ext cx="1730196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30955122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Информация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155431"/>
              </p:ext>
            </p:extLst>
          </p:nvPr>
        </p:nvGraphicFramePr>
        <p:xfrm>
          <a:off x="1" y="1816274"/>
          <a:ext cx="12191999" cy="4057966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102339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ЗАЩИТА НАСЕЛЕНИ И ТЕРРИТОРИИ ОТ ЧРЕЗВЫЧАЙНЫХ СИТУАЦИЙ, ПОСТРОЕНИЕ (РАЗВИТИЕ) АППАРАТНО-ПРОГРАММНОГО КОМПЛЕКСА      «БЕЗОПАСНЫЙ ГОРОД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088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населения Александровского муниципального округа, прошедшего подготовку в области защиты населения и территорий от чрезвычайных ситуаций природного и техногенного характера, обеспечения пожарной безопасности от общей численности населения, подлежащего обучению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15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Уровень готовности сил и средств муниципального звена Ставропольской краевой территориальной подсистемы единой государственной системы предупреждения и ликвидации чрезвычайных ситуаций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Количество обработанных вызовов, поступивших на единый номер 112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3759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165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685360" y="381374"/>
            <a:ext cx="10572671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МУНИЦИПАЛЬНОГО ОКРУГА СТАВРОПОЛЬСКОГО КРАЯ 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ОБРАЗОВАНИЯ»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19503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093840"/>
              </p:ext>
            </p:extLst>
          </p:nvPr>
        </p:nvGraphicFramePr>
        <p:xfrm>
          <a:off x="685360" y="1286510"/>
          <a:ext cx="10763429" cy="4511757"/>
        </p:xfrm>
        <a:graphic>
          <a:graphicData uri="http://schemas.openxmlformats.org/drawingml/2006/table">
            <a:tbl>
              <a:tblPr/>
              <a:tblGrid>
                <a:gridCol w="5881100"/>
                <a:gridCol w="1709565"/>
                <a:gridCol w="1616345"/>
                <a:gridCol w="1556419"/>
              </a:tblGrid>
              <a:tr h="3934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8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02.1. Развитие дошкольного образования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191 502,43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210 470,15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18 967,72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511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02.2. Развитие общего образования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358 993,36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398 763,02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39 769,66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1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02.3. Развитие дополнительного образования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17 691,13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20 313,89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2 622,76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330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02.4. Государственная поддержка семьи детства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(уменьшение за счет межбюджетных трансфертов из краевого бюджета)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7 668,81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7 551,78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-117,03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19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02.5. Развитие молодежной политики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(уменьшение в результате ликвидации учреждения по молодежной политике)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1 020,37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75,50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-944,87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565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02.6. Обеспечение реализации муниципальной программы Александровского муниципального округа Ставропольского края "Развитие образования"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20 541,28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24 155,88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3 614,60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61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597 417,38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661 330,22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63 912,84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770" name="Text Box 70"/>
          <p:cNvSpPr txBox="1">
            <a:spLocks noChangeArrowheads="1"/>
          </p:cNvSpPr>
          <p:nvPr/>
        </p:nvSpPr>
        <p:spPr bwMode="auto">
          <a:xfrm rot="10800000" flipV="1">
            <a:off x="9830199" y="957971"/>
            <a:ext cx="1427832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14089550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260" y="150312"/>
            <a:ext cx="12066740" cy="901874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989899"/>
              </p:ext>
            </p:extLst>
          </p:nvPr>
        </p:nvGraphicFramePr>
        <p:xfrm>
          <a:off x="0" y="1077239"/>
          <a:ext cx="12191999" cy="5528835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507579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РАЗВИТИЕ ОБРАЗОВАНИЯ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0433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66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377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выпускников муниципальных общеобразовательных организаций Александровского округа,  получивших аттестат о среднем общем образовании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711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 в возрасте 1 - 7 лет, получающих дошкольную образовательную услугу и (или) услугу по их содержанию в муниципальных образовательных учреждениях в общей численности детей в возрасте 1 - 7 лет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3072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детей, получающих дополнительные образовательные услуги,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общем количестве детей в возрасте от 5 до 18 лет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711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детей-сирот и детей, оставшихся без попечения родителей, своевременно воспользовавшихся мерами социальной поддержки в общей численности детей- сирот и детей, оставшихся без попечения родителей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3072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мероприятий для подростков и молодёжи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225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0565" y="0"/>
            <a:ext cx="113244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Описание административно-территориального</a:t>
            </a:r>
          </a:p>
          <a:p>
            <a:pPr algn="ctr"/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деления </a:t>
            </a:r>
            <a:r>
              <a:rPr lang="ru-RU" sz="28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Александровского муниципального округа </a:t>
            </a:r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Ставропольского края</a:t>
            </a:r>
            <a:endParaRPr lang="ru-RU" sz="2800" b="1" dirty="0">
              <a:ln/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53350" y="1617593"/>
            <a:ext cx="4300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Александровский муниципальный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 Ставропольского края образован в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году путём преобразования из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в соответствии с Законом Ставропольского края от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31.01.2020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              №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1-кз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 преобразовании муниципальных образований, входящих в состав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Ставропольского края, и об организации местного самоуправления на территории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Ставропольского края».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4080"/>
            <a:ext cx="3648808" cy="913920"/>
          </a:xfrm>
          <a:prstGeom prst="rect">
            <a:avLst/>
          </a:prstGeom>
        </p:spPr>
      </p:pic>
      <p:pic>
        <p:nvPicPr>
          <p:cNvPr id="6" name="Picture 9" descr="Администрация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13" y="1741119"/>
            <a:ext cx="6559867" cy="407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428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838222" y="75604"/>
            <a:ext cx="10572671" cy="175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МУНИЦИПАЛЬНОГО РАЙОНА СТАВРОПОЛЬСКОГО КРАЯ «СНИЖЕНИЕ АДМИНИСТРАТИВНЫХ БАРЬЕРОВ, ОПТИМИЗАЦИЯ И ПОВЫШЕНИЕ КАЧЕСТВА ПРЕДОСТАВЛЕНИЯ МУНИЦИПАЛЬНЫХ УСЛУГ, ИНФОРМАЦИОННАЯ ПОДДЕРЖКА СУБЪЕКТОВ МАЛОГО И СРЕДНЕГО ПРЕДПРИНИМАТЕЛЬСТВА И ЗАЩИТА ПРАВ ПОТРЕБИТЕЛЕЙ В АЛЕКСАНДРОВСКОМ МУНИЦИПАЛЬНОМ ОКРУГЕ»                  </a:t>
            </a:r>
            <a:endParaRPr lang="ru-RU" sz="17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64543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053931"/>
              </p:ext>
            </p:extLst>
          </p:nvPr>
        </p:nvGraphicFramePr>
        <p:xfrm>
          <a:off x="685360" y="2133675"/>
          <a:ext cx="10821283" cy="4029130"/>
        </p:xfrm>
        <a:graphic>
          <a:graphicData uri="http://schemas.openxmlformats.org/drawingml/2006/table">
            <a:tbl>
              <a:tblPr/>
              <a:tblGrid>
                <a:gridCol w="5915814">
                  <a:extLst>
                    <a:ext uri="{9D8B030D-6E8A-4147-A177-3AD203B41FA5}"/>
                  </a:extLst>
                </a:gridCol>
                <a:gridCol w="1716582">
                  <a:extLst>
                    <a:ext uri="{9D8B030D-6E8A-4147-A177-3AD203B41FA5}"/>
                  </a:extLst>
                </a:gridCol>
                <a:gridCol w="1621862">
                  <a:extLst>
                    <a:ext uri="{9D8B030D-6E8A-4147-A177-3AD203B41FA5}"/>
                  </a:extLst>
                </a:gridCol>
                <a:gridCol w="1567025">
                  <a:extLst>
                    <a:ext uri="{9D8B030D-6E8A-4147-A177-3AD203B41FA5}"/>
                  </a:extLst>
                </a:gridCol>
              </a:tblGrid>
              <a:tr h="74043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20558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08.1. </a:t>
                      </a: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Создание условий для оптимизации и повышения качества предоставления государственных и муниципальных услуг</a:t>
                      </a: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endParaRPr lang="ru-RU" sz="17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11 430,20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7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12 441,60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700" b="1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1 011,40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40671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08.2. Поддержка малого и среднего предпринимательства  (включает организационные мероприятия, не требующие финансового обеспечения)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7640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endParaRPr lang="ru-RU" sz="17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11 430,20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7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12 441,60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700" b="1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1 011,40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9966" name="Text Box 70"/>
          <p:cNvSpPr txBox="1">
            <a:spLocks noChangeArrowheads="1"/>
          </p:cNvSpPr>
          <p:nvPr/>
        </p:nvSpPr>
        <p:spPr bwMode="auto">
          <a:xfrm>
            <a:off x="9981381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21012861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519067"/>
              </p:ext>
            </p:extLst>
          </p:nvPr>
        </p:nvGraphicFramePr>
        <p:xfrm>
          <a:off x="-1" y="1474297"/>
          <a:ext cx="12217053" cy="5134644"/>
        </p:xfrm>
        <a:graphic>
          <a:graphicData uri="http://schemas.openxmlformats.org/drawingml/2006/table">
            <a:tbl>
              <a:tblPr/>
              <a:tblGrid>
                <a:gridCol w="6685253"/>
                <a:gridCol w="780260"/>
                <a:gridCol w="989556"/>
                <a:gridCol w="899830"/>
                <a:gridCol w="938672"/>
                <a:gridCol w="938672"/>
                <a:gridCol w="984810"/>
              </a:tblGrid>
              <a:tr h="1310626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СНИЖЕНИЕ АДМИНИСТРАТИВНЫХ БАРЬЕРОВ, ОПТИМИЗАЦИЯ И ПОВЫШЕНИЕ КАЧЕСТВА ПРЕДОСТАВЛЕНИЯ МУНИЦИПАЛЬНЫХ УСЛУГ, ИНФОРМАЦИОННАЯ ПОДДЕРЖКА СУБЪЕКТОВ МАЛОГО И СРЕДНЕГО ПРЕДПРИНИМАТЕЛЬСТВА И ЗАЩИТА ПРАВ ПОТРЕБИТЕЛЕЙ В АЛЕКСАНДРОВСКОМ МУНИЦИПАЛЬНОМ ОКРУГЕ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5222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53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472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государственных и муниципальных услуг, предоставляемых органами местного самоуправления Александровского муниципального округа, по которым регулярно проводится мониторинг их качества и доступности, от общего числа предоставляемых государственных и муниципальных услуг в Александровском муниципальном округе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7177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регламентированных муниципальных услуг, предоставляемых администрацией  и ее структурными подразделениями, от общего количества муниципальных услуг, предоставляемых администрацией и ее структурными подразделениями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12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Время ожидания в очереди заявителей при обращении за предоставлением государственных и муниципальных услуг в Александровском муниципальном округе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минут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340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Прирост количества субъектов малого и среднего бизнеса, осуществляющих деятельность на территории Александровского муниципального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942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15492" y="381374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«УПРАВЛЕНИЕ ИМУЩЕСТВОМ»                               </a:t>
            </a:r>
          </a:p>
        </p:txBody>
      </p:sp>
      <p:graphicFrame>
        <p:nvGraphicFramePr>
          <p:cNvPr id="6659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041428"/>
              </p:ext>
            </p:extLst>
          </p:nvPr>
        </p:nvGraphicFramePr>
        <p:xfrm>
          <a:off x="838221" y="1980790"/>
          <a:ext cx="10609626" cy="4574801"/>
        </p:xfrm>
        <a:graphic>
          <a:graphicData uri="http://schemas.openxmlformats.org/drawingml/2006/table">
            <a:tbl>
              <a:tblPr/>
              <a:tblGrid>
                <a:gridCol w="5800354"/>
                <a:gridCol w="1683161"/>
                <a:gridCol w="1589092"/>
                <a:gridCol w="1537019"/>
              </a:tblGrid>
              <a:tr h="668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393" marB="4839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7" marR="96757" marT="48393" marB="483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57" marR="96757" marT="48393" marB="483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393" marB="483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444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10.1. Управление муниципальной собственностью Александровского муниципального округа Ставропольского края в области имущественных и земельных отношений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677,16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677,16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49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10.2. Обеспечение реализации муниципальной программы Александровского муниципального округа Ставропольского края "Управление имуществом" и общепрограммные мероприятия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4 905,74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5 359,86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454.12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567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393" marB="4839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5 582,90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6 037,02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454,12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918" name="Text Box 70"/>
          <p:cNvSpPr txBox="1">
            <a:spLocks noChangeArrowheads="1"/>
          </p:cNvSpPr>
          <p:nvPr/>
        </p:nvSpPr>
        <p:spPr bwMode="auto">
          <a:xfrm>
            <a:off x="9830199" y="1522134"/>
            <a:ext cx="1730196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10900854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565802"/>
              </p:ext>
            </p:extLst>
          </p:nvPr>
        </p:nvGraphicFramePr>
        <p:xfrm>
          <a:off x="0" y="2165198"/>
          <a:ext cx="12191999" cy="4480308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УПРАВЛЕНИЕ ИМУЩЕСТВОМ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плановых показателей по доходам от использования объектов недвижимого имущества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110,41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плановых показателей по доходам от использования земельных участков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109,36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объектов недвижимого имущества, на которые зарегистрировано право муниципальной собственности Александровского муниципального округа Ставропольского края, в общем количестве объектов недвижимого имущества, подлежащих регистрации в муниципальную собственность Александровского муниципального округа Ставропольского края (с доведением до 100% в 2026 году)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79,82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земельных участков, на которые зарегистрировано право муниципальной собственности Александровского муниципального округа Ставропольского края, в общем количестве земельных участков, подлежащих регистрации в муниципальную собственность Александровского муниципального округа Ставропольского края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(с доведением до 100% в 2026 году)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86,83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843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838221" y="381374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«РАЗВИТИЕ ФИЗИЧЕСКОЙ КУЛЬТУРЫ И СПОРТА»     </a:t>
            </a:r>
          </a:p>
        </p:txBody>
      </p:sp>
      <p:graphicFrame>
        <p:nvGraphicFramePr>
          <p:cNvPr id="6147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333028"/>
              </p:ext>
            </p:extLst>
          </p:nvPr>
        </p:nvGraphicFramePr>
        <p:xfrm>
          <a:off x="838222" y="1980790"/>
          <a:ext cx="10438286" cy="3659942"/>
        </p:xfrm>
        <a:graphic>
          <a:graphicData uri="http://schemas.openxmlformats.org/drawingml/2006/table">
            <a:tbl>
              <a:tblPr/>
              <a:tblGrid>
                <a:gridCol w="5704606"/>
                <a:gridCol w="1656284"/>
                <a:gridCol w="1567254"/>
                <a:gridCol w="1510142"/>
              </a:tblGrid>
              <a:tr h="8854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3" marR="96753" marT="48387" marB="4838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3" marR="96753" marT="48387" marB="4838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53" marR="96753" marT="48387" marB="4838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3" marR="96753" marT="48387" marB="4838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456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05.1. Развитие физической культуры и массового спорта, подготовка спортивного резерва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35 386,25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41 066,28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5 680,03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21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05.2. Обеспечение реализации муниципальной программы Александровского муниципального округа Ставропольского края "Развитие физической культуры и спорта" и общепрограммные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2 003,97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2 184,14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180,17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9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3" marR="96753" marT="48387" marB="4838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37 390,22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43 250,42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5 860,20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870" name="Text Box 70"/>
          <p:cNvSpPr txBox="1">
            <a:spLocks noChangeArrowheads="1"/>
          </p:cNvSpPr>
          <p:nvPr/>
        </p:nvSpPr>
        <p:spPr bwMode="auto">
          <a:xfrm>
            <a:off x="9677338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23260719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252961"/>
              </p:ext>
            </p:extLst>
          </p:nvPr>
        </p:nvGraphicFramePr>
        <p:xfrm>
          <a:off x="0" y="2165198"/>
          <a:ext cx="12191999" cy="3620785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РАЗВИТИЕ ФИЗИЧЕСКОЙ КУЛЬТУРЫ И СПОРТА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жителей Александровского округа, систематически занимающихся физкультурой и спортом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Уровень фактической обеспеченности учреждениями физической культуры и спорта в муниципальном округе от нормативной потребности. (спортивными залами, плоскостными спортивными сооружениями)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тыс. кв. м. на 10 тыс. населения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Количество проведенных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физкультурно-спортивных мероприятий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849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1066674" y="304092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«РАЗВИТИЕ СЕЛЬСКОГО ХОЗЯЙСТВА»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59441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87527"/>
              </p:ext>
            </p:extLst>
          </p:nvPr>
        </p:nvGraphicFramePr>
        <p:xfrm>
          <a:off x="609769" y="2286561"/>
          <a:ext cx="10896872" cy="3380095"/>
        </p:xfrm>
        <a:graphic>
          <a:graphicData uri="http://schemas.openxmlformats.org/drawingml/2006/table">
            <a:tbl>
              <a:tblPr/>
              <a:tblGrid>
                <a:gridCol w="5956576"/>
                <a:gridCol w="1730196"/>
                <a:gridCol w="1632767"/>
                <a:gridCol w="1577333"/>
              </a:tblGrid>
              <a:tr h="3814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61" marR="96761" marT="48377" marB="4837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61" marR="96761" marT="48377" marB="483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61" marR="96761" marT="48377" marB="483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61" marR="96761" marT="48377" marB="483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922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03.1. Развитие растениеводства, животноводства, инвестиционной и технологической деятельности в сельскохозяйственном производстве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223,69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209,46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-14,23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551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03.2. Обеспечение реализации муниципальной программы Александровского муниципального округа Ставропольского края "Развитие сельского хозяйства"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4 531,94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4 889,53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357,59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38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61" marR="96761" marT="48377" marB="4837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4 755,63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5 098,99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343,36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846" name="Text Box 70"/>
          <p:cNvSpPr txBox="1">
            <a:spLocks noChangeArrowheads="1"/>
          </p:cNvSpPr>
          <p:nvPr/>
        </p:nvSpPr>
        <p:spPr bwMode="auto">
          <a:xfrm>
            <a:off x="9905791" y="182790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17231148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725368"/>
              </p:ext>
            </p:extLst>
          </p:nvPr>
        </p:nvGraphicFramePr>
        <p:xfrm>
          <a:off x="1" y="1816274"/>
          <a:ext cx="12191999" cy="4413027"/>
        </p:xfrm>
        <a:graphic>
          <a:graphicData uri="http://schemas.openxmlformats.org/drawingml/2006/table">
            <a:tbl>
              <a:tblPr/>
              <a:tblGrid>
                <a:gridCol w="6551111"/>
                <a:gridCol w="768216"/>
                <a:gridCol w="1008194"/>
                <a:gridCol w="1008193"/>
                <a:gridCol w="936747"/>
                <a:gridCol w="936747"/>
                <a:gridCol w="982791"/>
              </a:tblGrid>
              <a:tr h="102339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РАЗВИТИЕ СЕЛЬСКОГО ХОЗЯЙСТВА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088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Среднемесячная заработная плата работников сельского хозяйства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35222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31427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32999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34319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35692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15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Рентабельность сельскохозяйственных организаций с учетом субсидий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Валовой сбор зерновых и зернобобовых культур в хозяйствах всех категорий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386,6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379,9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381,8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384,5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384,5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Производство скота и птицы (на убой) в хозяйствах всех категорий (в живом весе)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Производство молока в хозяйствах всех категорий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291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91083" y="381374"/>
            <a:ext cx="10607948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«СОХРАНЕНИЕ И РАЗВИТИЕ КУЛЬТУРЫ»                  </a:t>
            </a:r>
          </a:p>
        </p:txBody>
      </p:sp>
      <p:graphicFrame>
        <p:nvGraphicFramePr>
          <p:cNvPr id="63532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867453"/>
              </p:ext>
            </p:extLst>
          </p:nvPr>
        </p:nvGraphicFramePr>
        <p:xfrm>
          <a:off x="713984" y="1638617"/>
          <a:ext cx="10755702" cy="4316577"/>
        </p:xfrm>
        <a:graphic>
          <a:graphicData uri="http://schemas.openxmlformats.org/drawingml/2006/table">
            <a:tbl>
              <a:tblPr/>
              <a:tblGrid>
                <a:gridCol w="5870402"/>
                <a:gridCol w="1710526"/>
                <a:gridCol w="1615030"/>
                <a:gridCol w="1559744"/>
              </a:tblGrid>
              <a:tr h="4501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402" marB="484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7" marR="96757" marT="48402" marB="484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57" marR="96757" marT="48402" marB="484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402" marB="484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6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07.1. Организация культурно-досуговой деятельности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49 376,61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52 047,80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2 671,19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10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07.2. Развитие системы библиотечного обслуживания населения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19 769,28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21 995,92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2 226,64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114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07.3. Развитие дополнительного образования в сфере культуры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22 995,68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29 038,19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6 042,51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986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07.4. Обеспечение реализации муниципальной программы Александровского муниципального округа Ставропольского края "Сохранение и развитие культуры"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1 477,45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1 619,92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142,47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627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07.5. Сохранение и развитие культурного потенциала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2 616,84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2 616,84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37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402" marB="484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93 619,02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107 318,67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13 699,65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2024" name="Text Box 70"/>
          <p:cNvSpPr txBox="1">
            <a:spLocks noChangeArrowheads="1"/>
          </p:cNvSpPr>
          <p:nvPr/>
        </p:nvSpPr>
        <p:spPr bwMode="auto">
          <a:xfrm>
            <a:off x="9905791" y="1310078"/>
            <a:ext cx="1693240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 dirty="0" err="1">
                <a:latin typeface="Times New Roman" pitchFamily="18" charset="0"/>
              </a:rPr>
              <a:t>тыс.рублей</a:t>
            </a:r>
            <a:endParaRPr lang="ru-RU" altLang="ru-RU" sz="15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3961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844249"/>
              </p:ext>
            </p:extLst>
          </p:nvPr>
        </p:nvGraphicFramePr>
        <p:xfrm>
          <a:off x="0" y="2165198"/>
          <a:ext cx="12191999" cy="3584042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СОХРАНЕНИЕ И РАЗВИТИЕ КУЛЬТУРЫ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культурно-досуговых мероприятий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книговыдачи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экз.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511926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511800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511850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511900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511950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Процент призеров конкурсов, фестивалей к общему количеству участников конкурсов, фестивалей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клубных формирований различной направленности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 участников клубных формирований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2040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649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81090" y="717706"/>
            <a:ext cx="709937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base">
              <a:spcAft>
                <a:spcPts val="0"/>
              </a:spcAft>
            </a:pP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Александровский территориальный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отдел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территориальный отдел села Грушевского,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Калиновский территориальный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Круглолесский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территориальный отдел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Новокавказский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территориальный 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Саблинский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территориальный 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территориальный отдел села Северного,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Средненский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территориальный отдел</a:t>
            </a: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602" y="81260"/>
            <a:ext cx="113931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indent="450215" algn="ctr" fontAlgn="base">
              <a:spcAft>
                <a:spcPts val="0"/>
              </a:spcAft>
            </a:pP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Центром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округа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село Александровское</a:t>
            </a:r>
            <a:endParaRPr lang="ru-RU" sz="2400" dirty="0">
              <a:ln w="0">
                <a:solidFill>
                  <a:srgbClr val="002060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ctr" fontAlgn="base">
              <a:spcAft>
                <a:spcPts val="0"/>
              </a:spcAft>
            </a:pP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 состав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округа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войдут 8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территориальных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отделов со статусом </a:t>
            </a:r>
          </a:p>
          <a:p>
            <a:pPr indent="450215" algn="ctr" fontAlgn="base">
              <a:spcAft>
                <a:spcPts val="0"/>
              </a:spcAft>
            </a:pP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юридических лиц и бюджетными полномочиями </a:t>
            </a:r>
          </a:p>
          <a:p>
            <a:pPr indent="450215" algn="ctr" fontAlgn="base">
              <a:spcAft>
                <a:spcPts val="0"/>
              </a:spcAft>
            </a:pP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главных распорядителей бюджетных средств:</a:t>
            </a:r>
            <a:endParaRPr lang="ru-RU" sz="2400" dirty="0">
              <a:ln w="0">
                <a:solidFill>
                  <a:srgbClr val="002060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157437"/>
            <a:ext cx="2796988" cy="70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8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15492" y="304092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«ПРОФИЛАКТИКА ПРАВОНАРУШЕНИЙ»                   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62520" name="Group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633834"/>
              </p:ext>
            </p:extLst>
          </p:nvPr>
        </p:nvGraphicFramePr>
        <p:xfrm>
          <a:off x="915492" y="1827904"/>
          <a:ext cx="10607948" cy="4657987"/>
        </p:xfrm>
        <a:graphic>
          <a:graphicData uri="http://schemas.openxmlformats.org/drawingml/2006/table">
            <a:tbl>
              <a:tblPr/>
              <a:tblGrid>
                <a:gridCol w="5796995"/>
                <a:gridCol w="1684842"/>
                <a:gridCol w="1590772"/>
                <a:gridCol w="1535339"/>
              </a:tblGrid>
              <a:tr h="398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9" marR="96759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9" marR="96759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59" marR="96759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9" marR="96759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11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06.1. Муниципальная поддержка казачьих обществ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15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06.2. Профилактика алкоголизма, наркомании и токсикомании в Александровском муниципальном округе Ставропольского края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15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06.3. Межнациональные отношения, противодействие экстремизму и профилактика антитеррористической направленности 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437,26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437,26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524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06.4. Обеспечение реализации муниципальной программы Александровского муниципального округа Ставропольского края "Профилактика правонарушений"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242,88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289,09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46,21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9" marR="96759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1 230,14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1 276,35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46,21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899" name="Text Box 70"/>
          <p:cNvSpPr txBox="1">
            <a:spLocks noChangeArrowheads="1"/>
          </p:cNvSpPr>
          <p:nvPr/>
        </p:nvSpPr>
        <p:spPr bwMode="auto">
          <a:xfrm>
            <a:off x="9905791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15780615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442672"/>
              </p:ext>
            </p:extLst>
          </p:nvPr>
        </p:nvGraphicFramePr>
        <p:xfrm>
          <a:off x="1" y="1816274"/>
          <a:ext cx="12191999" cy="4530517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102339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ПРОФИЛАКТИКА ПРАВОНАРУШЕНИЙ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088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количества совершаемых правонарушений на территории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15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заседаний межведомственной комиссии по профилактике правонарушений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казаков в казачьих обществах Александровского муниципального округа, участвующих в охране общественного порядка на постоянной основе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образовательных учреждений округа, обеспеченных системами видеонаблюдения, в общем количестве образовательных учреждений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трудоустроенных в свободное от учебы время несовершеннолетних граждан  в возрасте от 14 до 18 лет, находящихся в трудной жизненной ситуации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80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91083" y="381374"/>
            <a:ext cx="10607948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«СОЗДАНИЕ КОМФОРТНЫХ УСЛОВИЙ ПРОЖИВАНИЯ НАСЕЛЕНИЯ»                  </a:t>
            </a:r>
          </a:p>
        </p:txBody>
      </p:sp>
      <p:graphicFrame>
        <p:nvGraphicFramePr>
          <p:cNvPr id="63532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137053"/>
              </p:ext>
            </p:extLst>
          </p:nvPr>
        </p:nvGraphicFramePr>
        <p:xfrm>
          <a:off x="826718" y="1310077"/>
          <a:ext cx="10647124" cy="5129737"/>
        </p:xfrm>
        <a:graphic>
          <a:graphicData uri="http://schemas.openxmlformats.org/drawingml/2006/table">
            <a:tbl>
              <a:tblPr/>
              <a:tblGrid>
                <a:gridCol w="5937337"/>
                <a:gridCol w="1567061"/>
                <a:gridCol w="1598727"/>
                <a:gridCol w="1543999"/>
              </a:tblGrid>
              <a:tr h="4785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394" marB="4839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7" marR="96757" marT="48394" marB="483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57" marR="96757" marT="48394" marB="483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394" marB="483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09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12.1. Комплексное развитие сельских территорий Александровского муниципального округа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38 966,97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33 564,93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-5 402,04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794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12.2. Развитие жилищно-коммунального хозяйства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14 584,90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9 955,30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-4 629,60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114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12.3. Развитие градостроительства и территориального планирования Александровского муниципального округа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1 866,50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-1 866,50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672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12.4. Обеспечение реализации  муниципальной программы Александровского муниципального округа Ставропольского края "Создание комфортных условий проживания населения"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(включает расходы на содержание аппарата администрации округа и расходы на территориальные отделы</a:t>
                      </a:r>
                      <a:r>
                        <a:rPr kumimoji="0" 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обеспечивающие реализацию программы)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94 046,05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100 280,20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6 234,15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4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394" marB="4839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149 464,42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143 800,43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-5 663,99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3048" name="Text Box 70"/>
          <p:cNvSpPr txBox="1">
            <a:spLocks noChangeArrowheads="1"/>
          </p:cNvSpPr>
          <p:nvPr/>
        </p:nvSpPr>
        <p:spPr bwMode="auto">
          <a:xfrm>
            <a:off x="9905792" y="1014608"/>
            <a:ext cx="1568050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 dirty="0" smtClean="0">
                <a:latin typeface="Times New Roman" pitchFamily="18" charset="0"/>
              </a:rPr>
              <a:t>        тыс. рублей</a:t>
            </a:r>
            <a:endParaRPr lang="ru-RU" altLang="ru-RU" sz="15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7835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260" y="150312"/>
            <a:ext cx="12066740" cy="901874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394835"/>
              </p:ext>
            </p:extLst>
          </p:nvPr>
        </p:nvGraphicFramePr>
        <p:xfrm>
          <a:off x="0" y="1040872"/>
          <a:ext cx="12191999" cy="5320135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45503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СОЗДАНИЕ КОМФОРТНЫХ УСЛОВИЙ ПРОЖИВАНИЯ НАСЕЛЕНИЯ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0012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59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97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благоустроенных объектов на территории Александровского муниципального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97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граждан Александровского муниципального округа, улучшивших жилищные условия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987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отловленных безнадзорных животных с целью предупреждения и ликвидации болезней животных, их лечения, защиты населения от болезней, общих для человека и животных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997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реализованных проектов, основанных на местных инициативах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97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реализованных проектов в рамках комплексного развития сельских территорий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80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мероприятий, направленных на благоустройство территорий Александровского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80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мест (площадок) ТКО, соответствующих требованиям нормативных документов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80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разработанных документов территориального планирования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67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15492" y="304092"/>
            <a:ext cx="10607947" cy="1482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РАСПРЕДЕЛЕНИЕ РАСХОДОВ ПО МУНИЦИПАЛЬНЫМ ПРОГРАММАМ В РАЗРЕЗЕ ПОДПРОГРАММ</a:t>
            </a:r>
            <a:r>
              <a:rPr lang="en-US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altLang="ru-RU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ОКРУГА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«СОЦИАЛЬНАЯ ПОДДЕРЖКА ГРАЖДАН»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</a:t>
            </a:r>
            <a:endParaRPr lang="ru-RU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613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774231"/>
              </p:ext>
            </p:extLst>
          </p:nvPr>
        </p:nvGraphicFramePr>
        <p:xfrm>
          <a:off x="762630" y="2016071"/>
          <a:ext cx="10802805" cy="3368519"/>
        </p:xfrm>
        <a:graphic>
          <a:graphicData uri="http://schemas.openxmlformats.org/drawingml/2006/table">
            <a:tbl>
              <a:tblPr/>
              <a:tblGrid>
                <a:gridCol w="5904503"/>
                <a:gridCol w="1715077"/>
                <a:gridCol w="1619329"/>
                <a:gridCol w="1563896"/>
              </a:tblGrid>
              <a:tr h="4536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370" marB="483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7" marR="96757" marT="48370" marB="4837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57" marR="96757" marT="48370" marB="4837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370" marB="4837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17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04.1. Социальное обеспечение населения Александровского муниципального округа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463 382,26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385 784,65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-77 597,61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132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04.2. Обеспечение реализации муниципальной программы Александровского муниципального округа Ставропольского края "Социальная поддержка граждан"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20 717,31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23 118,74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2 401.43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17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370" marB="483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484 099,57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408 903,39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-75 196,18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798" name="Text Box 70"/>
          <p:cNvSpPr txBox="1">
            <a:spLocks noChangeArrowheads="1"/>
          </p:cNvSpPr>
          <p:nvPr/>
        </p:nvSpPr>
        <p:spPr bwMode="auto">
          <a:xfrm>
            <a:off x="9905791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40195806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5677" y="150312"/>
            <a:ext cx="11866323" cy="1014610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997289"/>
              </p:ext>
            </p:extLst>
          </p:nvPr>
        </p:nvGraphicFramePr>
        <p:xfrm>
          <a:off x="288099" y="1762414"/>
          <a:ext cx="11336054" cy="4937179"/>
        </p:xfrm>
        <a:graphic>
          <a:graphicData uri="http://schemas.openxmlformats.org/drawingml/2006/table">
            <a:tbl>
              <a:tblPr/>
              <a:tblGrid>
                <a:gridCol w="6681919"/>
                <a:gridCol w="647425"/>
                <a:gridCol w="794013"/>
                <a:gridCol w="807700"/>
                <a:gridCol w="816972"/>
                <a:gridCol w="769582"/>
                <a:gridCol w="818443"/>
              </a:tblGrid>
              <a:tr h="424049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СОЦИАЛЬНАЯ ПОДДЕРЖКА ГРАЖДАН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6181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1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195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граждан, которым предоставлены меры социальной поддержки, в общей численности граждан, обратившихся и имеющих право на их получение в соответствии с законодательством Российской Федерации и законодательством Ставропольского края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453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семей, получающих субсидии на оплату жилого помещения и коммунальных услуг, в общем количестве семей, проживающих на территории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24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многодетных семей, которым производится ежемесячная денежная выплата нуждающимся в поддержке семьям, назначаемая в случае рождения в них третьего ребенка и (или) последующих детей до достижения ребенком возраста трех лет, в численности многодетных семей, обратившихся и имеющих право на ее получение в соответствии с законодательством Российской Федерации и Ставропольского края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125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доступных для инвалидов и других маломобильных групп населения округа приоритетных объектов социальной и других приоритетных сфер жизнедеятельности в общем количестве приоритетных объектов социальной и других приоритетных сфер жизнедеятельности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462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59282" y="500261"/>
            <a:ext cx="10360882" cy="642352"/>
          </a:xfrm>
          <a:blipFill>
            <a:blip r:embed="rId2" cstate="print">
              <a:duotone>
                <a:schemeClr val="lt2">
                  <a:shade val="6000"/>
                  <a:satMod val="120000"/>
                </a:schemeClr>
                <a:schemeClr val="lt2">
                  <a:tint val="90000"/>
                </a:schemeClr>
              </a:duotone>
            </a:blip>
            <a:tile tx="0" ty="0" sx="35000" sy="40000" flip="x" algn="tl"/>
          </a:blipFill>
          <a:ln>
            <a:miter lim="800000"/>
            <a:headEnd/>
            <a:tailEnd/>
          </a:ln>
          <a:extLst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anchor="t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3400" dirty="0">
                <a:solidFill>
                  <a:srgbClr val="FF0000"/>
                </a:solidFill>
                <a:latin typeface="Verdana" pitchFamily="34" charset="0"/>
              </a:rPr>
              <a:t>Информация для контактов      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815276" y="1773494"/>
            <a:ext cx="10752142" cy="3742881"/>
          </a:xfrm>
          <a:ln>
            <a:solidFill>
              <a:schemeClr val="tx1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marL="0" indent="0" algn="ctr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Финансовое управление администрации  Александровского муниципального </a:t>
            </a:r>
            <a:r>
              <a:rPr lang="ru-RU" altLang="ru-RU" sz="2300" dirty="0" smtClean="0">
                <a:latin typeface="Cambria" pitchFamily="18" charset="0"/>
              </a:rPr>
              <a:t>округа </a:t>
            </a:r>
            <a:r>
              <a:rPr lang="ru-RU" altLang="ru-RU" sz="2300" dirty="0">
                <a:latin typeface="Cambria" pitchFamily="18" charset="0"/>
              </a:rPr>
              <a:t>Ставропольского края</a:t>
            </a:r>
          </a:p>
          <a:p>
            <a:pPr marL="0" indent="0" algn="r" eaLnBrk="1" hangingPunct="1">
              <a:buClr>
                <a:schemeClr val="accent2"/>
              </a:buClr>
              <a:buNone/>
              <a:defRPr/>
            </a:pPr>
            <a:endParaRPr lang="ru-RU" altLang="ru-RU" sz="2300" dirty="0">
              <a:latin typeface="Cambria" pitchFamily="18" charset="0"/>
            </a:endParaRP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Местонахождение: 356 300  Ставропольский край, 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с. Александровское, ул. Карла Маркса, 33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Телефон (факс): 8(86557)2–67-97 (2-77-14)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Адрес электронной почты: </a:t>
            </a:r>
            <a:r>
              <a:rPr lang="en-US" altLang="ru-RU" sz="2300" dirty="0">
                <a:latin typeface="Bookman Old Style" pitchFamily="18" charset="0"/>
                <a:hlinkClick r:id="rId3"/>
              </a:rPr>
              <a:t>fumfskal@mail.ru</a:t>
            </a:r>
            <a:endParaRPr lang="en-US" altLang="ru-RU" sz="2300" dirty="0">
              <a:latin typeface="Bookman Old Style" pitchFamily="18" charset="0"/>
            </a:endParaRP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График работы: с 8:00 до 17:00 понедельник-пятница</a:t>
            </a:r>
          </a:p>
          <a:p>
            <a:pPr marL="0" indent="0" algn="r" eaLnBrk="1" hangingPunct="1">
              <a:buClr>
                <a:schemeClr val="accent2"/>
              </a:buClr>
              <a:buNone/>
              <a:defRPr/>
            </a:pPr>
            <a:endParaRPr lang="ru-RU" altLang="ru-RU" sz="2300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34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4829"/>
          </a:xfrm>
          <a:effectLst/>
        </p:spPr>
        <p:txBody>
          <a:bodyPr>
            <a:normAutofit/>
          </a:bodyPr>
          <a:lstStyle/>
          <a:p>
            <a:pPr algn="ctr"/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макроэкономические показатели социально-экономического развития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муниципального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Ставропольского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края на период 2023 - 2025 </a:t>
            </a:r>
            <a:r>
              <a:rPr lang="ru-RU" altLang="ru-RU" sz="2000" dirty="0" err="1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endParaRPr lang="ru-RU" sz="2000" dirty="0">
              <a:solidFill>
                <a:srgbClr val="000099"/>
              </a:solidFill>
              <a:effectLst>
                <a:reflection blurRad="6350" stA="53000" endPos="36000" dir="5400000" sy="-100000" algn="bl" rotWithShape="0"/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148229"/>
              </p:ext>
            </p:extLst>
          </p:nvPr>
        </p:nvGraphicFramePr>
        <p:xfrm>
          <a:off x="400832" y="724829"/>
          <a:ext cx="11519821" cy="5399982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601615">
                  <a:extLst>
                    <a:ext uri="{9D8B030D-6E8A-4147-A177-3AD203B41FA5}">
                      <a16:colId xmlns:a16="http://schemas.microsoft.com/office/drawing/2014/main" xmlns="" val="1073058336"/>
                    </a:ext>
                  </a:extLst>
                </a:gridCol>
                <a:gridCol w="1356610">
                  <a:extLst>
                    <a:ext uri="{9D8B030D-6E8A-4147-A177-3AD203B41FA5}">
                      <a16:colId xmlns:a16="http://schemas.microsoft.com/office/drawing/2014/main" xmlns="" val="1220337540"/>
                    </a:ext>
                  </a:extLst>
                </a:gridCol>
                <a:gridCol w="1339544">
                  <a:extLst>
                    <a:ext uri="{9D8B030D-6E8A-4147-A177-3AD203B41FA5}">
                      <a16:colId xmlns:a16="http://schemas.microsoft.com/office/drawing/2014/main" xmlns="" val="2525617806"/>
                    </a:ext>
                  </a:extLst>
                </a:gridCol>
                <a:gridCol w="1114520">
                  <a:extLst>
                    <a:ext uri="{9D8B030D-6E8A-4147-A177-3AD203B41FA5}">
                      <a16:colId xmlns:a16="http://schemas.microsoft.com/office/drawing/2014/main" xmlns="" val="549231770"/>
                    </a:ext>
                  </a:extLst>
                </a:gridCol>
                <a:gridCol w="1395198">
                  <a:extLst>
                    <a:ext uri="{9D8B030D-6E8A-4147-A177-3AD203B41FA5}">
                      <a16:colId xmlns:a16="http://schemas.microsoft.com/office/drawing/2014/main" xmlns="" val="1801300980"/>
                    </a:ext>
                  </a:extLst>
                </a:gridCol>
                <a:gridCol w="1303004">
                  <a:extLst>
                    <a:ext uri="{9D8B030D-6E8A-4147-A177-3AD203B41FA5}">
                      <a16:colId xmlns:a16="http://schemas.microsoft.com/office/drawing/2014/main" xmlns="" val="1449638090"/>
                    </a:ext>
                  </a:extLst>
                </a:gridCol>
                <a:gridCol w="1300957">
                  <a:extLst>
                    <a:ext uri="{9D8B030D-6E8A-4147-A177-3AD203B41FA5}">
                      <a16:colId xmlns:a16="http://schemas.microsoft.com/office/drawing/2014/main" xmlns="" val="816649548"/>
                    </a:ext>
                  </a:extLst>
                </a:gridCol>
                <a:gridCol w="1108373">
                  <a:extLst>
                    <a:ext uri="{9D8B030D-6E8A-4147-A177-3AD203B41FA5}">
                      <a16:colId xmlns:a16="http://schemas.microsoft.com/office/drawing/2014/main" xmlns="" val="3207419858"/>
                    </a:ext>
                  </a:extLst>
                </a:gridCol>
              </a:tblGrid>
              <a:tr h="293467"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2022 г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gridSpan="6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7567614"/>
                  </a:ext>
                </a:extLst>
              </a:tr>
              <a:tr h="324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grid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3818798"/>
                  </a:ext>
                </a:extLst>
              </a:tr>
              <a:tr h="586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 к 2022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 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2023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 к 2024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xmlns="" val="3813209555"/>
                  </a:ext>
                </a:extLst>
              </a:tr>
              <a:tr h="293467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657686233"/>
                  </a:ext>
                </a:extLst>
              </a:tr>
              <a:tr h="88040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Индекс производства продукции сельского хозяйства, % к предыдущему году в сопоставимых ценах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100,7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101,6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101,7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101,7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100,9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100,1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10616568"/>
                  </a:ext>
                </a:extLst>
              </a:tr>
              <a:tr h="5869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Инвестиции в основной капитал, млн. руб., в ценах соответствующих лет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2165,35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2465,35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2765,35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2970,84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113,9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112,2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107,4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7107316"/>
                  </a:ext>
                </a:extLst>
              </a:tr>
              <a:tr h="5869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Индекс физического объема инвестиций в основной капитал, % к предыдущему году в сопоставимых ценах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107,63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106,61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106,52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102,51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99,1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690972588"/>
                  </a:ext>
                </a:extLst>
              </a:tr>
              <a:tr h="8804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Темп роста прибыли прибыльных организаций для целей бухгалтерского учета, 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г/г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104,8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110,8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107,7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106,8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105,7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525412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739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4829"/>
          </a:xfrm>
          <a:effectLst/>
        </p:spPr>
        <p:txBody>
          <a:bodyPr>
            <a:normAutofit/>
          </a:bodyPr>
          <a:lstStyle/>
          <a:p>
            <a:pPr algn="ctr"/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макроэкономические показатели социально-экономического развития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муниципального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Ставропольского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края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период 2023 - 2025 </a:t>
            </a:r>
            <a:r>
              <a:rPr lang="ru-RU" altLang="ru-RU" sz="2000" dirty="0" err="1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endParaRPr lang="ru-RU" sz="2000" dirty="0">
              <a:solidFill>
                <a:srgbClr val="000099"/>
              </a:solidFill>
              <a:effectLst>
                <a:reflection blurRad="6350" stA="53000" endPos="36000" dir="5400000" sy="-100000" algn="bl" rotWithShape="0"/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019528"/>
              </p:ext>
            </p:extLst>
          </p:nvPr>
        </p:nvGraphicFramePr>
        <p:xfrm>
          <a:off x="390292" y="724829"/>
          <a:ext cx="11530362" cy="5966196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612156">
                  <a:extLst>
                    <a:ext uri="{9D8B030D-6E8A-4147-A177-3AD203B41FA5}">
                      <a16:colId xmlns:a16="http://schemas.microsoft.com/office/drawing/2014/main" xmlns="" val="1073058336"/>
                    </a:ext>
                  </a:extLst>
                </a:gridCol>
                <a:gridCol w="1356610">
                  <a:extLst>
                    <a:ext uri="{9D8B030D-6E8A-4147-A177-3AD203B41FA5}">
                      <a16:colId xmlns:a16="http://schemas.microsoft.com/office/drawing/2014/main" xmlns="" val="1220337540"/>
                    </a:ext>
                  </a:extLst>
                </a:gridCol>
                <a:gridCol w="1339544">
                  <a:extLst>
                    <a:ext uri="{9D8B030D-6E8A-4147-A177-3AD203B41FA5}">
                      <a16:colId xmlns:a16="http://schemas.microsoft.com/office/drawing/2014/main" xmlns="" val="2525617806"/>
                    </a:ext>
                  </a:extLst>
                </a:gridCol>
                <a:gridCol w="1114520">
                  <a:extLst>
                    <a:ext uri="{9D8B030D-6E8A-4147-A177-3AD203B41FA5}">
                      <a16:colId xmlns:a16="http://schemas.microsoft.com/office/drawing/2014/main" xmlns="" val="549231770"/>
                    </a:ext>
                  </a:extLst>
                </a:gridCol>
                <a:gridCol w="1395198">
                  <a:extLst>
                    <a:ext uri="{9D8B030D-6E8A-4147-A177-3AD203B41FA5}">
                      <a16:colId xmlns:a16="http://schemas.microsoft.com/office/drawing/2014/main" xmlns="" val="1801300980"/>
                    </a:ext>
                  </a:extLst>
                </a:gridCol>
                <a:gridCol w="1303004">
                  <a:extLst>
                    <a:ext uri="{9D8B030D-6E8A-4147-A177-3AD203B41FA5}">
                      <a16:colId xmlns:a16="http://schemas.microsoft.com/office/drawing/2014/main" xmlns="" val="1449638090"/>
                    </a:ext>
                  </a:extLst>
                </a:gridCol>
                <a:gridCol w="1300957">
                  <a:extLst>
                    <a:ext uri="{9D8B030D-6E8A-4147-A177-3AD203B41FA5}">
                      <a16:colId xmlns:a16="http://schemas.microsoft.com/office/drawing/2014/main" xmlns="" val="816649548"/>
                    </a:ext>
                  </a:extLst>
                </a:gridCol>
                <a:gridCol w="1108373">
                  <a:extLst>
                    <a:ext uri="{9D8B030D-6E8A-4147-A177-3AD203B41FA5}">
                      <a16:colId xmlns:a16="http://schemas.microsoft.com/office/drawing/2014/main" xmlns="" val="3207419858"/>
                    </a:ext>
                  </a:extLst>
                </a:gridCol>
              </a:tblGrid>
              <a:tr h="293467"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2022 г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gridSpan="6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7567614"/>
                  </a:ext>
                </a:extLst>
              </a:tr>
              <a:tr h="324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grid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3818798"/>
                  </a:ext>
                </a:extLst>
              </a:tr>
              <a:tr h="586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 к 2022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 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2023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 к 2024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xmlns="" val="3813209555"/>
                  </a:ext>
                </a:extLst>
              </a:tr>
              <a:tr h="293467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657686233"/>
                  </a:ext>
                </a:extLst>
              </a:tr>
              <a:tr h="88040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населения </a:t>
                      </a: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среднегодовом исчислении), тыс. чел. 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44,8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44,6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44,9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45,3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100,7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100,9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10616568"/>
                  </a:ext>
                </a:extLst>
              </a:tr>
              <a:tr h="586934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заработной платы работников организаций, (млн. руб.)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1736,73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1929,51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2095,44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2269,37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111,1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108,6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108,3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7107316"/>
                  </a:ext>
                </a:extLst>
              </a:tr>
              <a:tr h="586934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роста фонда оплаты труда, %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108,50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111,10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108,60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108,30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102,4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97,7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99,7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690972588"/>
                  </a:ext>
                </a:extLst>
              </a:tr>
              <a:tr h="88040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Номинальная начисленная среднемесячная заработная плата работников организаций, (руб.)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33864,11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37623,03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40858,61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44249,88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111,1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108,6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108,3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525412440"/>
                  </a:ext>
                </a:extLst>
              </a:tr>
              <a:tr h="1173868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роста номинальной начисленной среднемесячной заработной платы работников организаций, %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108,20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111,10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108,60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108,30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102,7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97,7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99,7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975778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89346" y="-101822"/>
            <a:ext cx="11045647" cy="6791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"базового" варианта прогноза социально-экономического развития муниципального округа на 2023 год и на период до 2025 года позволит минимизировать риски неисполнения расходных обязательств при снижении поступления доходов в местный бюджет по сравнению с планом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	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2023 году ожидается увеличение доходов и расходов местного бюджета по сравнению с показателями, установленными решением Совета депутатов муниципального округа от 17 декабря 2021 г. № 396/249 «О бюджете Александровского муниципального округа Ставропольского края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2022 год и плановый период 2023 и 2024 годов» (далее – решение №396/249).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Общий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объем доходов и расходов местного бюджета на 2023 год прогнозируется в объеме 1 513 362,16 тыс. рублей, на 2024 год – 1 403 945,04 тыс. рублей, на 2025 год – 1 346 300,83 тыс. рублей.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Прогнозируемый объем доходов и расходов местного бюджета на 2023 год по сравнению с показателями на 2022 год, установленными решением №396/249, увеличивается на 1 126,06 тыс. рублей или на 0,1 процента, и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32 674,68 тыс. рублей или на 2,2 процента по сравнению с показателями на 2023 год, установленными решением №396/249.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Прогнозируемый объем доходов и расходов местного бюджета на 2024 год по сравнению с показателями, установленными решением №396/249, уменьшается на 111 192,32 тыс. рублей или на 7,3 процента.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Прогнозируемый объем доходов и расходов местного бюджета на 2025 год по сравнению с показателями предыдущего года уменьшается на 57 644,21 тыс. рублей или на 4,1 процента.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Прогнозируемый объем поступлений налоговых и неналоговых доходов местного бюджета определен: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2023 год в сумме 377 248,87 тыс. рублей, что по сравнению с показателями на 2022 год, установленными решением №396/249, увеличивается на 44 232,20 тыс. рублей или на 13,3 процента и на 39 926,70 тыс. рублей или на 11,8 процента по сравнению с показателями на 2023 год, установленными решением №396/249;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2024 год в сумме 389 018,05 тыс. рублей, что по сравнению с показателями, установленными решением №396/249, увеличивается на 24 639,32 тыс. рублей или на 6,8 процента;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2025 год в сумме 397 960,43 тыс. рублей, что по сравнению с показателями предыдущего года увеличивается на 8 942,38 тыс. рублей или на 2,3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процента.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Прогнозируемый объем поступлений дотаций из краевого бюджета: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2023 год в сумме 301 478,00 тыс. рублей, что по сравнению с показателями на 2022 год, установленными решением №396/249, уменьшается на 11 071,00 тыс. рублей или на 3,5 процента и увеличивается на 19 080,00 тыс. рублей или на 6,8 процента по сравнению с показателями на 2023 год, установленными решением 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396/249.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 sz="15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7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3vuTSfCkOCt7RTS_gqS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3vuTSfCkOCt7RTS_gqS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3vuTSfCkOCt7RTS_gqSQ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6074</TotalTime>
  <Words>7261</Words>
  <Application>Microsoft Office PowerPoint</Application>
  <PresentationFormat>Произвольный</PresentationFormat>
  <Paragraphs>2125</Paragraphs>
  <Slides>66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66</vt:i4>
      </vt:variant>
    </vt:vector>
  </HeadingPairs>
  <TitlesOfParts>
    <vt:vector size="69" baseType="lpstr">
      <vt:lpstr>Тема Office</vt:lpstr>
      <vt:lpstr>Лист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макроэкономические показатели социально-экономического развития Александровского муниципального округа Ставропольского края на период 2023 - 2025 гг</vt:lpstr>
      <vt:lpstr>Основные макроэкономические показатели социально-экономического развития Александровского муниципального округа Ставропольского края на период 2023 - 2025 гг</vt:lpstr>
      <vt:lpstr>Презентация PowerPoint</vt:lpstr>
      <vt:lpstr>Презентация PowerPoint</vt:lpstr>
      <vt:lpstr>Корректировки проекта местного бюджета на 2023 год в соответствии с принятым Законом Ставропольского края «О бюджете Ставропольского края на 2023 год и плановый период 2024 и 2025 годов»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Сведения о расходах бюджета муниципального округа в разрезе программ на 2023 -2025 г.            </vt:lpstr>
      <vt:lpstr>Презентация PowerPoint</vt:lpstr>
      <vt:lpstr>      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       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 Информация о достигнутых и планируемых целевых показателях программы</vt:lpstr>
      <vt:lpstr>Информация для контактов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NOPRPR</dc:creator>
  <cp:lastModifiedBy>User Windows</cp:lastModifiedBy>
  <cp:revision>626</cp:revision>
  <cp:lastPrinted>2022-12-19T14:18:20Z</cp:lastPrinted>
  <dcterms:created xsi:type="dcterms:W3CDTF">2019-10-22T06:23:51Z</dcterms:created>
  <dcterms:modified xsi:type="dcterms:W3CDTF">2022-12-26T06:57:23Z</dcterms:modified>
</cp:coreProperties>
</file>